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6"/>
    <p:sldId id="304" r:id="rId5"/>
    <p:sldId id="305" r:id="rId4"/>
    <p:sldId id="306" r:id="rId3"/>
    <p:sldId id="307" r:id="rId2"/>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Lst>
  <p:notesMasterIdLst>
    <p:notesMasterId r:id="rId5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52.xml"/><Relationship Id="rId3" Type="http://schemas.openxmlformats.org/officeDocument/2006/relationships/slide" Target="slides/slide51.xml"/><Relationship Id="rId4" Type="http://schemas.openxmlformats.org/officeDocument/2006/relationships/slide" Target="slides/slide50.xml"/><Relationship Id="rId5" Type="http://schemas.openxmlformats.org/officeDocument/2006/relationships/slide" Target="slides/slide49.xml"/><Relationship Id="rId6" Type="http://schemas.openxmlformats.org/officeDocument/2006/relationships/slide" Target="slides/slide48.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notesMaster" Target="notesMasters/notesMaster1.xml"/><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 Id="rId107" Type="http://schemas.openxmlformats.org/officeDocument/2006/relationships/slide" Target="slides/slide101.xml"/><Relationship Id="rId108" Type="http://schemas.openxmlformats.org/officeDocument/2006/relationships/slide" Target="slides/slide102.xml"/><Relationship Id="rId109" Type="http://schemas.openxmlformats.org/officeDocument/2006/relationships/slide" Target="slides/slide103.xml"/><Relationship Id="rId110" Type="http://schemas.openxmlformats.org/officeDocument/2006/relationships/slide" Target="slides/slide104.xml"/><Relationship Id="rId111" Type="http://schemas.openxmlformats.org/officeDocument/2006/relationships/slide" Target="slides/slide105.xml"/><Relationship Id="rId112" Type="http://schemas.openxmlformats.org/officeDocument/2006/relationships/slide" Target="slides/slide106.xml"/><Relationship Id="rId113" Type="http://schemas.openxmlformats.org/officeDocument/2006/relationships/slide" Target="slides/slide107.xml"/><Relationship Id="rId114" Type="http://schemas.openxmlformats.org/officeDocument/2006/relationships/slide" Target="slides/slide108.xml"/><Relationship Id="rId115" Type="http://schemas.openxmlformats.org/officeDocument/2006/relationships/slide" Target="slides/slide109.xml"/><Relationship Id="rId116" Type="http://schemas.openxmlformats.org/officeDocument/2006/relationships/slide" Target="slides/slide110.xml"/><Relationship Id="rId117" Type="http://schemas.openxmlformats.org/officeDocument/2006/relationships/slide" Target="slides/slide111.xml"/><Relationship Id="rId118" Type="http://schemas.openxmlformats.org/officeDocument/2006/relationships/slide" Target="slides/slide112.xml"/><Relationship Id="rId119" Type="http://schemas.openxmlformats.org/officeDocument/2006/relationships/slide" Target="slides/slide113.xml"/><Relationship Id="rId120" Type="http://schemas.openxmlformats.org/officeDocument/2006/relationships/slide" Target="slides/slide114.xml"/><Relationship Id="rId121" Type="http://schemas.openxmlformats.org/officeDocument/2006/relationships/slide" Target="slides/slide115.xml"/><Relationship Id="rId122" Type="http://schemas.openxmlformats.org/officeDocument/2006/relationships/slide" Target="slides/slide116.xml"/><Relationship Id="rId123" Type="http://schemas.openxmlformats.org/officeDocument/2006/relationships/slide" Target="slides/slide117.xml"/><Relationship Id="rId124" Type="http://schemas.openxmlformats.org/officeDocument/2006/relationships/slide" Target="slides/slide118.xml"/><Relationship Id="rId125" Type="http://schemas.openxmlformats.org/officeDocument/2006/relationships/slide" Target="slides/slide119.xml"/><Relationship Id="rId126" Type="http://schemas.openxmlformats.org/officeDocument/2006/relationships/slide" Target="slides/slide120.xml"/><Relationship Id="rId127" Type="http://schemas.openxmlformats.org/officeDocument/2006/relationships/slide" Target="slides/slide121.xml"/><Relationship Id="rId128" Type="http://schemas.openxmlformats.org/officeDocument/2006/relationships/slide" Target="slides/slide122.xml"/><Relationship Id="rId129" Type="http://schemas.openxmlformats.org/officeDocument/2006/relationships/slide" Target="slides/slide123.xml"/><Relationship Id="rId130" Type="http://schemas.openxmlformats.org/officeDocument/2006/relationships/slide" Target="slides/slide124.xml"/><Relationship Id="rId131" Type="http://schemas.openxmlformats.org/officeDocument/2006/relationships/slide" Target="slides/slide125.xml"/><Relationship Id="rId132" Type="http://schemas.openxmlformats.org/officeDocument/2006/relationships/slide" Target="slides/slide126.xml"/><Relationship Id="rId133" Type="http://schemas.openxmlformats.org/officeDocument/2006/relationships/slide" Target="slides/slide127.xml"/><Relationship Id="rId134" Type="http://schemas.openxmlformats.org/officeDocument/2006/relationships/slide" Target="slides/slide128.xml"/><Relationship Id="rId135" Type="http://schemas.openxmlformats.org/officeDocument/2006/relationships/slide" Target="slides/slide129.xml"/><Relationship Id="rId136" Type="http://schemas.openxmlformats.org/officeDocument/2006/relationships/slide" Target="slides/slide130.xml"/><Relationship Id="rId137" Type="http://schemas.openxmlformats.org/officeDocument/2006/relationships/slide" Target="slides/slide131.xml"/><Relationship Id="rId138" Type="http://schemas.openxmlformats.org/officeDocument/2006/relationships/slide" Target="slides/slide132.xml"/><Relationship Id="rId139" Type="http://schemas.openxmlformats.org/officeDocument/2006/relationships/slide" Target="slides/slide133.xml"/><Relationship Id="rId140" Type="http://schemas.openxmlformats.org/officeDocument/2006/relationships/slide" Target="slides/slide134.xml"/><Relationship Id="rId141" Type="http://schemas.openxmlformats.org/officeDocument/2006/relationships/slide" Target="slides/slide135.xml"/><Relationship Id="rId142" Type="http://schemas.openxmlformats.org/officeDocument/2006/relationships/slide" Target="slides/slide136.xml"/><Relationship Id="rId143" Type="http://schemas.openxmlformats.org/officeDocument/2006/relationships/slide" Target="slides/slide137.xml"/><Relationship Id="rId144" Type="http://schemas.openxmlformats.org/officeDocument/2006/relationships/slide" Target="slides/slide138.xml"/><Relationship Id="rId145" Type="http://schemas.openxmlformats.org/officeDocument/2006/relationships/slide" Target="slides/slide139.xml"/><Relationship Id="rId146" Type="http://schemas.openxmlformats.org/officeDocument/2006/relationships/slide" Target="slides/slide140.xml"/><Relationship Id="rId147" Type="http://schemas.openxmlformats.org/officeDocument/2006/relationships/slide" Target="slides/slide141.xml"/><Relationship Id="rId148" Type="http://schemas.openxmlformats.org/officeDocument/2006/relationships/slide" Target="slides/slide142.xml"/><Relationship Id="rId149" Type="http://schemas.openxmlformats.org/officeDocument/2006/relationships/slide" Target="slides/slide143.xml"/><Relationship Id="rId150" Type="http://schemas.openxmlformats.org/officeDocument/2006/relationships/slide" Target="slides/slide144.xml"/><Relationship Id="rId151" Type="http://schemas.openxmlformats.org/officeDocument/2006/relationships/slide" Target="slides/slide145.xml"/><Relationship Id="rId152" Type="http://schemas.openxmlformats.org/officeDocument/2006/relationships/slide" Target="slides/slide146.xml"/><Relationship Id="rId153" Type="http://schemas.openxmlformats.org/officeDocument/2006/relationships/slide" Target="slides/slide147.xml"/><Relationship Id="rId154" Type="http://schemas.openxmlformats.org/officeDocument/2006/relationships/slide" Target="slides/slide148.xml"/><Relationship Id="rId155" Type="http://schemas.openxmlformats.org/officeDocument/2006/relationships/slide" Target="slides/slide149.xml"/><Relationship Id="rId156" Type="http://schemas.openxmlformats.org/officeDocument/2006/relationships/slide" Target="slides/slide150.xml"/><Relationship Id="rId157" Type="http://schemas.openxmlformats.org/officeDocument/2006/relationships/slide" Target="slides/slide151.xml"/><Relationship Id="rId158" Type="http://schemas.openxmlformats.org/officeDocument/2006/relationships/slide" Target="slides/slide152.xml"/><Relationship Id="rId159" Type="http://schemas.openxmlformats.org/officeDocument/2006/relationships/slide" Target="slides/slide153.xml"/><Relationship Id="rId160" Type="http://schemas.openxmlformats.org/officeDocument/2006/relationships/slide" Target="slides/slide154.xml"/><Relationship Id="rId161" Type="http://schemas.openxmlformats.org/officeDocument/2006/relationships/slide" Target="slides/slide155.xml"/><Relationship Id="rId162" Type="http://schemas.openxmlformats.org/officeDocument/2006/relationships/slide" Target="slides/slide156.xml"/><Relationship Id="rId163" Type="http://schemas.openxmlformats.org/officeDocument/2006/relationships/slide" Target="slides/slide157.xml"/><Relationship Id="rId164" Type="http://schemas.openxmlformats.org/officeDocument/2006/relationships/slide" Target="slides/slide158.xml"/><Relationship Id="rId165" Type="http://schemas.openxmlformats.org/officeDocument/2006/relationships/slide" Target="slides/slide159.xml"/><Relationship Id="rId166" Type="http://schemas.openxmlformats.org/officeDocument/2006/relationships/slide" Target="slides/slide160.xml"/><Relationship Id="rId167" Type="http://schemas.openxmlformats.org/officeDocument/2006/relationships/slide" Target="slides/slide161.xml"/><Relationship Id="rId168" Type="http://schemas.openxmlformats.org/officeDocument/2006/relationships/slide" Target="slides/slide162.xml"/><Relationship Id="rId169" Type="http://schemas.openxmlformats.org/officeDocument/2006/relationships/slide" Target="slides/slide163.xml"/><Relationship Id="rId170" Type="http://schemas.openxmlformats.org/officeDocument/2006/relationships/slide" Target="slides/slide164.xml"/><Relationship Id="rId171" Type="http://schemas.openxmlformats.org/officeDocument/2006/relationships/slide" Target="slides/slide165.xml"/><Relationship Id="rId172" Type="http://schemas.openxmlformats.org/officeDocument/2006/relationships/slide" Target="slides/slide166.xml"/><Relationship Id="rId173" Type="http://schemas.openxmlformats.org/officeDocument/2006/relationships/slide" Target="slides/slide167.xml"/><Relationship Id="rId174" Type="http://schemas.openxmlformats.org/officeDocument/2006/relationships/slide" Target="slides/slide168.xml"/><Relationship Id="rId175" Type="http://schemas.openxmlformats.org/officeDocument/2006/relationships/slide" Target="slides/slide169.xml"/><Relationship Id="rId176" Type="http://schemas.openxmlformats.org/officeDocument/2006/relationships/slide" Target="slides/slide170.xml"/><Relationship Id="rId177" Type="http://schemas.openxmlformats.org/officeDocument/2006/relationships/slide" Target="slides/slide171.xml"/><Relationship Id="rId178" Type="http://schemas.openxmlformats.org/officeDocument/2006/relationships/slide" Target="slides/slide172.xml"/><Relationship Id="rId179" Type="http://schemas.openxmlformats.org/officeDocument/2006/relationships/slide" Target="slides/slide173.xml"/><Relationship Id="rId180" Type="http://schemas.openxmlformats.org/officeDocument/2006/relationships/slide" Target="slides/slide174.xml"/><Relationship Id="rId181" Type="http://schemas.openxmlformats.org/officeDocument/2006/relationships/slide" Target="slides/slide175.xml"/><Relationship Id="rId182" Type="http://schemas.openxmlformats.org/officeDocument/2006/relationships/slide" Target="slides/slide176.xml"/><Relationship Id="rId183" Type="http://schemas.openxmlformats.org/officeDocument/2006/relationships/slide" Target="slides/slide177.xml"/><Relationship Id="rId184" Type="http://schemas.openxmlformats.org/officeDocument/2006/relationships/slide" Target="slides/slide178.xml"/><Relationship Id="rId185" Type="http://schemas.openxmlformats.org/officeDocument/2006/relationships/slide" Target="slides/slide179.xml"/><Relationship Id="rId186" Type="http://schemas.openxmlformats.org/officeDocument/2006/relationships/slide" Target="slides/slide180.xml"/><Relationship Id="rId187" Type="http://schemas.openxmlformats.org/officeDocument/2006/relationships/slide" Target="slides/slide181.xml"/><Relationship Id="rId188" Type="http://schemas.openxmlformats.org/officeDocument/2006/relationships/slide" Target="slides/slide182.xml"/><Relationship Id="rId189" Type="http://schemas.openxmlformats.org/officeDocument/2006/relationships/slide" Target="slides/slide183.xml"/><Relationship Id="rId190" Type="http://schemas.openxmlformats.org/officeDocument/2006/relationships/slide" Target="slides/slide184.xml"/><Relationship Id="rId191" Type="http://schemas.openxmlformats.org/officeDocument/2006/relationships/slide" Target="slides/slide185.xml"/><Relationship Id="rId192" Type="http://schemas.openxmlformats.org/officeDocument/2006/relationships/slide" Target="slides/slide186.xml"/><Relationship Id="rId193" Type="http://schemas.openxmlformats.org/officeDocument/2006/relationships/slide" Target="slides/slide187.xml"/><Relationship Id="rId194" Type="http://schemas.openxmlformats.org/officeDocument/2006/relationships/slide" Target="slides/slide188.xml"/><Relationship Id="rId195" Type="http://schemas.openxmlformats.org/officeDocument/2006/relationships/slide" Target="slides/slide189.xml"/><Relationship Id="rId196" Type="http://schemas.openxmlformats.org/officeDocument/2006/relationships/slide" Target="slides/slide190.xml"/><Relationship Id="rId197" Type="http://schemas.openxmlformats.org/officeDocument/2006/relationships/slide" Target="slides/slide191.xml"/><Relationship Id="rId198" Type="http://schemas.openxmlformats.org/officeDocument/2006/relationships/slide" Target="slides/slide192.xml"/><Relationship Id="rId199" Type="http://schemas.openxmlformats.org/officeDocument/2006/relationships/slide" Target="slides/slide193.xml"/><Relationship Id="rId200" Type="http://schemas.openxmlformats.org/officeDocument/2006/relationships/slide" Target="slides/slide194.xml"/><Relationship Id="rId201" Type="http://schemas.openxmlformats.org/officeDocument/2006/relationships/slide" Target="slides/slide195.xml"/><Relationship Id="rId202" Type="http://schemas.openxmlformats.org/officeDocument/2006/relationships/slide" Target="slides/slide196.xml"/><Relationship Id="rId203" Type="http://schemas.openxmlformats.org/officeDocument/2006/relationships/slide" Target="slides/slide197.xml"/><Relationship Id="rId204" Type="http://schemas.openxmlformats.org/officeDocument/2006/relationships/slide" Target="slides/slide198.xml"/><Relationship Id="rId205" Type="http://schemas.openxmlformats.org/officeDocument/2006/relationships/slide" Target="slides/slide199.xml"/><Relationship Id="rId206" Type="http://schemas.openxmlformats.org/officeDocument/2006/relationships/slide" Target="slides/slide200.xml"/><Relationship Id="rId207" Type="http://schemas.openxmlformats.org/officeDocument/2006/relationships/slide" Target="slides/slide201.xml"/><Relationship Id="rId208" Type="http://schemas.openxmlformats.org/officeDocument/2006/relationships/slide" Target="slides/slide202.xml"/><Relationship Id="rId209" Type="http://schemas.openxmlformats.org/officeDocument/2006/relationships/slide" Target="slides/slide203.xml"/><Relationship Id="rId210" Type="http://schemas.openxmlformats.org/officeDocument/2006/relationships/slide" Target="slides/slide204.xml"/><Relationship Id="rId211" Type="http://schemas.openxmlformats.org/officeDocument/2006/relationships/slide" Target="slides/slide2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THANG ĐIỂM: 0 chưa làm được · 1 Cơ bản · 2 Thành thạo · 3 Nâng cao</a:t>
            </a:r>
          </a:p>
          <a:p>
            <a:r>
              <a:rPr sz="1200">
                <a:latin typeface="Arial"/>
              </a:rPr>
              <a:t>Bản in đầy đủ nằm ở Phụ lục A của sách phát kèm.</a:t>
            </a:r>
          </a:p>
          <a:p>
            <a:r>
              <a:rPr sz="1200">
                <a:latin typeface="Arial"/>
              </a:rPr>
              <a:t>Sau khi chấm: khoanh 3 dòng điểm thấp nhất mà gắn chặt nhất với môn mình dạy — đó là 3 năng lực ưu tiên của năm học.</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Kế hoạch bài dạy</a:t>
            </a:r>
          </a:p>
          <a:p/>
          <a:p>
            <a:r>
              <a:rPr sz="1200">
                <a:latin typeface="Arial"/>
              </a:rPr>
              <a:t>Đóng vai tổ trưởng chuyên môn có kinh nghiệm duyệt kế hoạch</a:t>
            </a:r>
          </a:p>
          <a:p>
            <a:r>
              <a:rPr sz="1200">
                <a:latin typeface="Arial"/>
              </a:rPr>
              <a:t>bài dạy.</a:t>
            </a:r>
          </a:p>
          <a:p/>
          <a:p>
            <a:r>
              <a:rPr sz="1200">
                <a:latin typeface="Arial"/>
              </a:rPr>
              <a:t>Soạn kế hoạch bài dạy cho 1 tiết, đủ ba phần:</a:t>
            </a:r>
          </a:p>
          <a:p>
            <a:r>
              <a:rPr sz="1200">
                <a:latin typeface="Arial"/>
              </a:rPr>
              <a:t>I. Mục tiêu: năng lực chung, năng lực đặc thù, phẩm chất</a:t>
            </a:r>
          </a:p>
          <a:p>
            <a:r>
              <a:rPr sz="1200">
                <a:latin typeface="Arial"/>
              </a:rPr>
              <a:t>II. Thiết bị dạy học và học liệu</a:t>
            </a:r>
          </a:p>
          <a:p>
            <a:r>
              <a:rPr sz="1200">
                <a:latin typeface="Arial"/>
              </a:rPr>
              <a:t>III. Tiến trình dạy học, đủ 4 hoạt động, mỗi hoạt động ghi:</a:t>
            </a:r>
          </a:p>
          <a:p>
            <a:r>
              <a:rPr sz="1200">
                <a:latin typeface="Arial"/>
              </a:rPr>
              <a:t>    a) Mục tiêu  b) Nội dung  c) Sản phẩm  d) Tổ chức thực hiện</a:t>
            </a:r>
          </a:p>
          <a:p/>
          <a:p>
            <a:r>
              <a:rPr sz="1200">
                <a:latin typeface="Arial"/>
              </a:rPr>
              <a:t>Thông tin của tôi: môn ..., lớp ..., tên bài ..., 45 phút,</a:t>
            </a:r>
          </a:p>
          <a:p>
            <a:r>
              <a:rPr sz="1200">
                <a:latin typeface="Arial"/>
              </a:rPr>
              <a:t>lớp 40 học sinh học lực trung bình khá, có máy chiếu.</a:t>
            </a:r>
          </a:p>
          <a:p/>
          <a:p>
            <a:r>
              <a:rPr sz="1200">
                <a:latin typeface="Arial"/>
              </a:rPr>
              <a:t>Ràng buộc: mục tiêu viết bằng động từ ĐO ĐƯỢC, không dùng</a:t>
            </a:r>
          </a:p>
          <a:p>
            <a:r>
              <a:rPr sz="1200">
                <a:latin typeface="Arial"/>
              </a:rPr>
              <a:t>“hiểu được”, “nắm được”. Phần d) ghi rõ giáo viên làm gì,</a:t>
            </a:r>
          </a:p>
          <a:p>
            <a:r>
              <a:rPr sz="1200">
                <a:latin typeface="Arial"/>
              </a:rPr>
              <a:t>học sinh làm gì, hết bao nhiêu phút.</a:t>
            </a:r>
          </a:p>
          <a:p/>
          <a:p>
            <a:r>
              <a:rPr sz="1200">
                <a:latin typeface="Arial"/>
              </a:rPr>
              <a:t>Chưa cần hay. Đúng khung trước, tôi tự sửa nội dung sau.</a:t>
            </a:r>
          </a:p>
          <a:p/>
          <a:p>
            <a:r>
              <a:rPr sz="1200">
                <a:latin typeface="Arial"/>
              </a:rPr>
              <a:t>SẢN PHẨM: Khung kế hoạch bài dạy đủ 4 hoạt động — phần chuyên môn thầy cô tự viết vào.</a:t>
            </a:r>
          </a:p>
          <a:p>
            <a:r>
              <a:rPr sz="1200">
                <a:latin typeface="Arial"/>
              </a:rPr>
              <a:t>PHẢI KIỂM: Mục tiêu có bám yêu cầu cần đạt của chương trình môn học không. Tổng 4 hoạt động có đủ 45 phút không.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Nhận xét cuối kỳ</a:t>
            </a:r>
          </a:p>
          <a:p/>
          <a:p>
            <a:r>
              <a:rPr sz="1200">
                <a:latin typeface="Arial"/>
              </a:rPr>
              <a:t>VAI TRÒ: Giáo viên chủ nhiệm THPT giàu kinh nghiệm.</a:t>
            </a:r>
          </a:p>
          <a:p/>
          <a:p>
            <a:r>
              <a:rPr sz="1200">
                <a:latin typeface="Arial"/>
              </a:rPr>
              <a:t>NHIỆM VỤ: Mỗi lần tôi đưa 3 dữ kiện quan sát về một học sinh</a:t>
            </a:r>
          </a:p>
          <a:p>
            <a:r>
              <a:rPr sz="1200">
                <a:latin typeface="Arial"/>
              </a:rPr>
              <a:t>(gọi là “học sinh A”), soạn giúp một nhận xét cuối kỳ.</a:t>
            </a:r>
          </a:p>
          <a:p/>
          <a:p>
            <a:r>
              <a:rPr sz="1200">
                <a:latin typeface="Arial"/>
              </a:rPr>
              <a:t>QUY TRÌNH:</a:t>
            </a:r>
          </a:p>
          <a:p>
            <a:r>
              <a:rPr sz="1200">
                <a:latin typeface="Arial"/>
              </a:rPr>
              <a:t>1. Đọc 3 dữ kiện tôi cung cấp.</a:t>
            </a:r>
          </a:p>
          <a:p>
            <a:r>
              <a:rPr sz="1200">
                <a:latin typeface="Arial"/>
              </a:rPr>
              <a:t>2. Viết nhận xét 3 phần: điểm tiến bộ - điểm cần cải thiện -</a:t>
            </a:r>
          </a:p>
          <a:p>
            <a:r>
              <a:rPr sz="1200">
                <a:latin typeface="Arial"/>
              </a:rPr>
              <a:t>   lời khuyên cụ thể, làm được ngay.</a:t>
            </a:r>
          </a:p>
          <a:p/>
          <a:p>
            <a:r>
              <a:rPr sz="1200">
                <a:latin typeface="Arial"/>
              </a:rPr>
              <a:t>ĐẦU RA: 4 đến 6 câu, văn phong ấm áp, tôn trọng, cụ thể.</a:t>
            </a:r>
          </a:p>
          <a:p/>
          <a:p>
            <a:r>
              <a:rPr sz="1200">
                <a:latin typeface="Arial"/>
              </a:rPr>
              <a:t>KHÔNG ĐƯỢC LÀM:</a:t>
            </a:r>
          </a:p>
          <a:p>
            <a:r>
              <a:rPr sz="1200">
                <a:latin typeface="Arial"/>
              </a:rPr>
              <a:t>- Không phán xét nhân cách, không so sánh với bạn khác</a:t>
            </a:r>
          </a:p>
          <a:p>
            <a:r>
              <a:rPr sz="1200">
                <a:latin typeface="Arial"/>
              </a:rPr>
              <a:t>- Không nhắc hoàn cảnh gia đình</a:t>
            </a:r>
          </a:p>
          <a:p>
            <a:r>
              <a:rPr sz="1200">
                <a:latin typeface="Arial"/>
              </a:rPr>
              <a:t>- KHÔNG tự suy đoán thêm dữ kiện tôi không cung cấp</a:t>
            </a:r>
          </a:p>
          <a:p/>
          <a:p>
            <a:r>
              <a:rPr sz="1200">
                <a:latin typeface="Arial"/>
              </a:rPr>
              <a:t>VÍ DỤ ĐẦU VÀO: “Học sinh A: thuyết trình tiến bộ rõ từ tháng</a:t>
            </a:r>
          </a:p>
          <a:p>
            <a:r>
              <a:rPr sz="1200">
                <a:latin typeface="Arial"/>
              </a:rPr>
              <a:t>11; còn 3 lần nộp bài muộn trong tháng; hay giúp bạn môn Toán.”</a:t>
            </a:r>
          </a:p>
          <a:p/>
          <a:p>
            <a:r>
              <a:rPr sz="1200">
                <a:latin typeface="Arial"/>
              </a:rPr>
              <a:t>SẢN PHẨM: Trợ lý soạn nhận xét dùng cho cả 45 em, giữ được giọng riêng của thầy cô.</a:t>
            </a:r>
          </a:p>
          <a:p>
            <a:r>
              <a:rPr sz="1200">
                <a:latin typeface="Arial"/>
              </a:rPr>
              <a:t>PHẢI KIỂM: TUYỆT ĐỐI không nhập họ tên, hoàn cảnh, sức khỏe. Đọc lại cả 45 bản một lượt để bắt chỗ trùng cách diễn đạt.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Báo cáo chuyên đề tổ</a:t>
            </a:r>
          </a:p>
          <a:p/>
          <a:p>
            <a:r>
              <a:rPr sz="1200">
                <a:latin typeface="Arial"/>
              </a:rPr>
              <a:t>Tôi đã tải lên: kế hoạch chuyên đề của tổ, biên bản 3 buổi</a:t>
            </a:r>
          </a:p>
          <a:p>
            <a:r>
              <a:rPr sz="1200">
                <a:latin typeface="Arial"/>
              </a:rPr>
              <a:t>sinh hoạt chuyên môn, bảng tổng hợp kết quả 2 lớp thực nghiệm.</a:t>
            </a:r>
          </a:p>
          <a:p/>
          <a:p>
            <a:r>
              <a:rPr sz="1200">
                <a:latin typeface="Arial"/>
              </a:rPr>
              <a:t>Đóng vai thư ký tổ chuyên môn.</a:t>
            </a:r>
          </a:p>
          <a:p/>
          <a:p>
            <a:r>
              <a:rPr sz="1200">
                <a:latin typeface="Arial"/>
              </a:rPr>
              <a:t>Dựng đề cương báo cáo chuyên đề, gồm:</a:t>
            </a:r>
          </a:p>
          <a:p>
            <a:r>
              <a:rPr sz="1200">
                <a:latin typeface="Arial"/>
              </a:rPr>
              <a:t>1. Lý do chọn chuyên đề</a:t>
            </a:r>
          </a:p>
          <a:p>
            <a:r>
              <a:rPr sz="1200">
                <a:latin typeface="Arial"/>
              </a:rPr>
              <a:t>2. Cách làm — tóm tắt từ 3 biên bản, ghi rõ biên bản nào</a:t>
            </a:r>
          </a:p>
          <a:p>
            <a:r>
              <a:rPr sz="1200">
                <a:latin typeface="Arial"/>
              </a:rPr>
              <a:t>   nói gì</a:t>
            </a:r>
          </a:p>
          <a:p>
            <a:r>
              <a:rPr sz="1200">
                <a:latin typeface="Arial"/>
              </a:rPr>
              <a:t>3. Kết quả — đọc bảng số liệu, chỉ ra xu hướng</a:t>
            </a:r>
          </a:p>
          <a:p>
            <a:r>
              <a:rPr sz="1200">
                <a:latin typeface="Arial"/>
              </a:rPr>
              <a:t>4. Hạn chế và đề xuất</a:t>
            </a:r>
          </a:p>
          <a:p/>
          <a:p>
            <a:r>
              <a:rPr sz="1200">
                <a:latin typeface="Arial"/>
              </a:rPr>
              <a:t>RÀNG BUỘC QUAN TRỌNG: chỉ dùng dữ liệu trong các tệp tôi đã</a:t>
            </a:r>
          </a:p>
          <a:p>
            <a:r>
              <a:rPr sz="1200">
                <a:latin typeface="Arial"/>
              </a:rPr>
              <a:t>tải lên. Chỗ nào thiếu thì ghi rõ “cần bổ sung”, TUYỆT ĐỐI</a:t>
            </a:r>
          </a:p>
          <a:p>
            <a:r>
              <a:rPr sz="1200">
                <a:latin typeface="Arial"/>
              </a:rPr>
              <a:t>không tự điền số liệu.</a:t>
            </a:r>
          </a:p>
          <a:p/>
          <a:p>
            <a:r>
              <a:rPr sz="1200">
                <a:latin typeface="Arial"/>
              </a:rPr>
              <a:t>Không tự thêm danh mục tài liệu tham khảo. Tôi sẽ tự đưa.</a:t>
            </a:r>
          </a:p>
          <a:p/>
          <a:p>
            <a:r>
              <a:rPr sz="1200">
                <a:latin typeface="Arial"/>
              </a:rPr>
              <a:t>SẢN PHẨM: Đề cương báo cáo bám đúng dữ liệu thật của tổ, có chỉ rõ chỗ còn thiếu.</a:t>
            </a:r>
          </a:p>
          <a:p>
            <a:r>
              <a:rPr sz="1200">
                <a:latin typeface="Arial"/>
              </a:rPr>
              <a:t>PHẢI KIỂM: Đối chiếu mọi con số với bảng gốc. Không giữ lại bất kỳ tài liệu tham khảo nào mình chưa tự đọc.</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Kế hoạch chủ nhiệm tháng</a:t>
            </a:r>
          </a:p>
          <a:p/>
          <a:p>
            <a:r>
              <a:rPr sz="1200">
                <a:latin typeface="Arial"/>
              </a:rPr>
              <a:t>Đóng vai giáo viên chủ nhiệm lớp 11 có kinh nghiệm.</a:t>
            </a:r>
          </a:p>
          <a:p/>
          <a:p>
            <a:r>
              <a:rPr sz="1200">
                <a:latin typeface="Arial"/>
              </a:rPr>
              <a:t>Soạn kế hoạch chủ nhiệm tháng, gồm 4 tiết sinh hoạt lớp.</a:t>
            </a:r>
          </a:p>
          <a:p/>
          <a:p>
            <a:r>
              <a:rPr sz="1200">
                <a:latin typeface="Arial"/>
              </a:rPr>
              <a:t>Bối cảnh lớp: 42 học sinh, học lực khá, phong trào tốt nhưng</a:t>
            </a:r>
          </a:p>
          <a:p>
            <a:r>
              <a:rPr sz="1200">
                <a:latin typeface="Arial"/>
              </a:rPr>
              <a:t>nề nếp giờ tự quản còn yếu, có 5 em hay đi học muộn.</a:t>
            </a:r>
          </a:p>
          <a:p/>
          <a:p>
            <a:r>
              <a:rPr sz="1200">
                <a:latin typeface="Arial"/>
              </a:rPr>
              <a:t>Mỗi tiết sinh hoạt trình bày:</a:t>
            </a:r>
          </a:p>
          <a:p>
            <a:r>
              <a:rPr sz="1200">
                <a:latin typeface="Arial"/>
              </a:rPr>
              <a:t>- Chủ đề và mục tiêu</a:t>
            </a:r>
          </a:p>
          <a:p>
            <a:r>
              <a:rPr sz="1200">
                <a:latin typeface="Arial"/>
              </a:rPr>
              <a:t>- Hoạt động cụ thể: ai làm gì, bao nhiêu phút</a:t>
            </a:r>
          </a:p>
          <a:p>
            <a:r>
              <a:rPr sz="1200">
                <a:latin typeface="Arial"/>
              </a:rPr>
              <a:t>- Vai trò của ban cán sự lớp</a:t>
            </a:r>
          </a:p>
          <a:p>
            <a:r>
              <a:rPr sz="1200">
                <a:latin typeface="Arial"/>
              </a:rPr>
              <a:t>- Cách theo dõi kết quả sang tuần sau</a:t>
            </a:r>
          </a:p>
          <a:p/>
          <a:p>
            <a:r>
              <a:rPr sz="1200">
                <a:latin typeface="Arial"/>
              </a:rPr>
              <a:t>Ràng buộc: giải pháp cho nề nếp phải là việc học sinh tự làm</a:t>
            </a:r>
          </a:p>
          <a:p>
            <a:r>
              <a:rPr sz="1200">
                <a:latin typeface="Arial"/>
              </a:rPr>
              <a:t>với nhau, không phải thầy cô nhắc nhở thêm. KHÔNG dùng hình</a:t>
            </a:r>
          </a:p>
          <a:p>
            <a:r>
              <a:rPr sz="1200">
                <a:latin typeface="Arial"/>
              </a:rPr>
              <a:t>thức phê bình trước lớp.</a:t>
            </a:r>
          </a:p>
          <a:p/>
          <a:p>
            <a:r>
              <a:rPr sz="1200">
                <a:latin typeface="Arial"/>
              </a:rPr>
              <a:t>Cuối cùng đề xuất 1 tiêu chí thi đua đơn giản để lớp tự chấm.</a:t>
            </a:r>
          </a:p>
          <a:p/>
          <a:p>
            <a:r>
              <a:rPr sz="1200">
                <a:latin typeface="Arial"/>
              </a:rPr>
              <a:t>SẢN PHẨM: Kế hoạch 4 tiết sinh hoạt, giao được ngay cho ban cán sự lớp.</a:t>
            </a:r>
          </a:p>
          <a:p>
            <a:r>
              <a:rPr sz="1200">
                <a:latin typeface="Arial"/>
              </a:rPr>
              <a:t>PHẢI KIỂM: Biện pháp có tôn trọng học sinh không. Không nhập tên hay thông tin của 5 em đi học muộn.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Lịch sử 12, hoạt động Khởi động</a:t>
            </a:r>
          </a:p>
          <a:p/>
          <a:p>
            <a:r>
              <a:rPr sz="1200">
                <a:latin typeface="Arial"/>
              </a:rPr>
              <a:t>Dựa trên nguồn sách giáo khoa đã nạp, tạo một bản đồ tư duy</a:t>
            </a:r>
          </a:p>
          <a:p>
            <a:r>
              <a:rPr sz="1200">
                <a:latin typeface="Arial"/>
              </a:rPr>
              <a:t>tổng quan chủ đề công cuộc Đổi mới ở Việt Nam từ năm 1986.</a:t>
            </a:r>
          </a:p>
          <a:p/>
          <a:p>
            <a:r>
              <a:rPr sz="1200">
                <a:latin typeface="Arial"/>
              </a:rPr>
              <a:t>Yêu cầu về nội dung:</a:t>
            </a:r>
          </a:p>
          <a:p>
            <a:r>
              <a:rPr sz="1200">
                <a:latin typeface="Arial"/>
              </a:rPr>
              <a:t>- Nhánh cấp 1 chia theo giai đoạn, đúng mốc thời gian trong</a:t>
            </a:r>
          </a:p>
          <a:p>
            <a:r>
              <a:rPr sz="1200">
                <a:latin typeface="Arial"/>
              </a:rPr>
              <a:t>  sách giáo khoa</a:t>
            </a:r>
          </a:p>
          <a:p>
            <a:r>
              <a:rPr sz="1200">
                <a:latin typeface="Arial"/>
              </a:rPr>
              <a:t>- Mỗi nhánh cấp 2 tối đa 5 chữ</a:t>
            </a:r>
          </a:p>
          <a:p>
            <a:r>
              <a:rPr sz="1200">
                <a:latin typeface="Arial"/>
              </a:rPr>
              <a:t>- CHỈ dùng dữ kiện có trong nguồn, không bổ sung từ bên ngoài</a:t>
            </a:r>
          </a:p>
          <a:p/>
          <a:p>
            <a:r>
              <a:rPr sz="1200">
                <a:latin typeface="Arial"/>
              </a:rPr>
              <a:t>Sau khi có bản đồ, soạn thêm 3 câu hỏi khởi động dùng chính</a:t>
            </a:r>
          </a:p>
          <a:p>
            <a:r>
              <a:rPr sz="1200">
                <a:latin typeface="Arial"/>
              </a:rPr>
              <a:t>bản đồ này:</a:t>
            </a:r>
          </a:p>
          <a:p>
            <a:r>
              <a:rPr sz="1200">
                <a:latin typeface="Arial"/>
              </a:rPr>
              <a:t>- 1 câu yêu cầu học sinh đọc bản đồ, chỉ ra phần còn thiếu</a:t>
            </a:r>
          </a:p>
          <a:p>
            <a:r>
              <a:rPr sz="1200">
                <a:latin typeface="Arial"/>
              </a:rPr>
              <a:t>- 1 câu hỏi vì sao mốc thời gian đó quan trọng</a:t>
            </a:r>
          </a:p>
          <a:p>
            <a:r>
              <a:rPr sz="1200">
                <a:latin typeface="Arial"/>
              </a:rPr>
              <a:t>- 1 câu liên hệ với đời sống gia đình học sinh hiện nay</a:t>
            </a:r>
          </a:p>
          <a:p/>
          <a:p>
            <a:r>
              <a:rPr sz="1200">
                <a:latin typeface="Arial"/>
              </a:rPr>
              <a:t>Ghi rõ trang sách giáo khoa cho từng dữ kiện trên bản đồ.</a:t>
            </a:r>
          </a:p>
          <a:p/>
          <a:p>
            <a:r>
              <a:rPr sz="1200">
                <a:latin typeface="Arial"/>
              </a:rPr>
              <a:t>SẢN PHẨM: Bản đồ tư duy chiếu lên bảng làm nền cho 3 câu hỏi khởi động.</a:t>
            </a:r>
          </a:p>
          <a:p>
            <a:r>
              <a:rPr sz="1200">
                <a:latin typeface="Arial"/>
              </a:rPr>
              <a:t>PHẢI KIỂM: Mốc thời gian — bấm từng trích dẫn đối chiếu. Cách chia giai đoạn có đúng như SGK không.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Toán 12, hoạt động Luyện tập</a:t>
            </a:r>
          </a:p>
          <a:p/>
          <a:p>
            <a:r>
              <a:rPr sz="1200">
                <a:latin typeface="Arial"/>
              </a:rPr>
              <a:t>Đóng vai giáo viên Toán lớp 12 có kinh nghiệm ôn thi tốt nghiệp.</a:t>
            </a:r>
          </a:p>
          <a:p/>
          <a:p>
            <a:r>
              <a:rPr sz="1200">
                <a:latin typeface="Arial"/>
              </a:rPr>
              <a:t>Dựa trên hai nguồn đã nạp là sách giáo khoa và ma trận đề</a:t>
            </a:r>
          </a:p>
          <a:p>
            <a:r>
              <a:rPr sz="1200">
                <a:latin typeface="Arial"/>
              </a:rPr>
              <a:t>của tổ, soạn 8 câu trắc nghiệm cho hoạt động luyện tập 20</a:t>
            </a:r>
          </a:p>
          <a:p>
            <a:r>
              <a:rPr sz="1200">
                <a:latin typeface="Arial"/>
              </a:rPr>
              <a:t>phút cuối tiết.</a:t>
            </a:r>
          </a:p>
          <a:p/>
          <a:p>
            <a:r>
              <a:rPr sz="1200">
                <a:latin typeface="Arial"/>
              </a:rPr>
              <a:t>Tỷ lệ mức độ: 3 câu nhận biết, 3 câu thông hiểu, 2 câu vận</a:t>
            </a:r>
          </a:p>
          <a:p>
            <a:r>
              <a:rPr sz="1200">
                <a:latin typeface="Arial"/>
              </a:rPr>
              <a:t>dụng.</a:t>
            </a:r>
          </a:p>
          <a:p/>
          <a:p>
            <a:r>
              <a:rPr sz="1200">
                <a:latin typeface="Arial"/>
              </a:rPr>
              <a:t>Phạm vi: CHỈ trong phần đã dạy tới tiết này là xét tính đơn</a:t>
            </a:r>
          </a:p>
          <a:p>
            <a:r>
              <a:rPr sz="1200">
                <a:latin typeface="Arial"/>
              </a:rPr>
              <a:t>điệu và tìm cực trị. Không ra câu về tiệm cận, không ra câu</a:t>
            </a:r>
          </a:p>
          <a:p>
            <a:r>
              <a:rPr sz="1200">
                <a:latin typeface="Arial"/>
              </a:rPr>
              <a:t>cần vẽ đồ thị đầy đủ.</a:t>
            </a:r>
          </a:p>
          <a:p/>
          <a:p>
            <a:r>
              <a:rPr sz="1200">
                <a:latin typeface="Arial"/>
              </a:rPr>
              <a:t>Trình bày dạng bảng 6 cột:</a:t>
            </a:r>
          </a:p>
          <a:p>
            <a:r>
              <a:rPr sz="1200">
                <a:latin typeface="Arial"/>
              </a:rPr>
              <a:t>STT | Câu hỏi | Bốn phương án | Đáp án | Mức độ | Trang SGK</a:t>
            </a:r>
          </a:p>
          <a:p/>
          <a:p>
            <a:r>
              <a:rPr sz="1200">
                <a:latin typeface="Arial"/>
              </a:rPr>
              <a:t>Xong rồi, liệt kê riêng những câu em không chắc chắn về</a:t>
            </a:r>
          </a:p>
          <a:p>
            <a:r>
              <a:rPr sz="1200">
                <a:latin typeface="Arial"/>
              </a:rPr>
              <a:t>đáp án.</a:t>
            </a:r>
          </a:p>
          <a:p/>
          <a:p>
            <a:r>
              <a:rPr sz="1200">
                <a:latin typeface="Arial"/>
              </a:rPr>
              <a:t>SẢN PHẨM: Bảng 8 câu có cột Trang SGK — dán thẳng vào Wayground hoặc chiếu lên bảng.</a:t>
            </a:r>
          </a:p>
          <a:p>
            <a:r>
              <a:rPr sz="1200">
                <a:latin typeface="Arial"/>
              </a:rPr>
              <a:t>PHẢI KIỂM: Tự giải lại cả 8 câu. Đối chiếu từng trích dẫn. Xem 2 câu ghi “vận dụng” có thật là vận dụng không.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Ngữ văn 10, hoạt động Khởi động</a:t>
            </a:r>
          </a:p>
          <a:p/>
          <a:p>
            <a:r>
              <a:rPr sz="1200">
                <a:latin typeface="Arial"/>
              </a:rPr>
              <a:t>Đóng vai giáo viên Ngữ văn lớp 10 đang dạy chủ đề truyện</a:t>
            </a:r>
          </a:p>
          <a:p>
            <a:r>
              <a:rPr sz="1200">
                <a:latin typeface="Arial"/>
              </a:rPr>
              <a:t>thần thoại Việt Nam.</a:t>
            </a:r>
          </a:p>
          <a:p/>
          <a:p>
            <a:r>
              <a:rPr sz="1200">
                <a:latin typeface="Arial"/>
              </a:rPr>
              <a:t>Đề xuất 3 phương án hoạt động khởi động cho tiết đọc hiểu</a:t>
            </a:r>
          </a:p>
          <a:p>
            <a:r>
              <a:rPr sz="1200">
                <a:latin typeface="Arial"/>
              </a:rPr>
              <a:t>đầu tiên, mỗi phương án dùng đúng 7 phút.</a:t>
            </a:r>
          </a:p>
          <a:p/>
          <a:p>
            <a:r>
              <a:rPr sz="1200">
                <a:latin typeface="Arial"/>
              </a:rPr>
              <a:t>Ràng buộc thực tế: lớp 40 học sinh, bàn ghế cố định không</a:t>
            </a:r>
          </a:p>
          <a:p>
            <a:r>
              <a:rPr sz="1200">
                <a:latin typeface="Arial"/>
              </a:rPr>
              <a:t>di chuyển được, chỉ có máy chiếu, học sinh chưa đọc văn</a:t>
            </a:r>
          </a:p>
          <a:p>
            <a:r>
              <a:rPr sz="1200">
                <a:latin typeface="Arial"/>
              </a:rPr>
              <a:t>bản trước ở nhà.</a:t>
            </a:r>
          </a:p>
          <a:p/>
          <a:p>
            <a:r>
              <a:rPr sz="1200">
                <a:latin typeface="Arial"/>
              </a:rPr>
              <a:t>Mỗi phương án trình bày đủ 4 mục:</a:t>
            </a:r>
          </a:p>
          <a:p>
            <a:r>
              <a:rPr sz="1200">
                <a:latin typeface="Arial"/>
              </a:rPr>
              <a:t>- Tên hoạt động</a:t>
            </a:r>
          </a:p>
          <a:p>
            <a:r>
              <a:rPr sz="1200">
                <a:latin typeface="Arial"/>
              </a:rPr>
              <a:t>- Lời dẫn của giáo viên, viết nguyên văn, tối đa 4 câu</a:t>
            </a:r>
          </a:p>
          <a:p>
            <a:r>
              <a:rPr sz="1200">
                <a:latin typeface="Arial"/>
              </a:rPr>
              <a:t>- Việc học sinh làm</a:t>
            </a:r>
          </a:p>
          <a:p>
            <a:r>
              <a:rPr sz="1200">
                <a:latin typeface="Arial"/>
              </a:rPr>
              <a:t>- Câu hỏi chuyển tiếp sang phần đọc hiểu</a:t>
            </a:r>
          </a:p>
          <a:p/>
          <a:p>
            <a:r>
              <a:rPr sz="1200">
                <a:latin typeface="Arial"/>
              </a:rPr>
              <a:t>Ba phương án phải khác nhau về hình thức: một dùng hình</a:t>
            </a:r>
          </a:p>
          <a:p>
            <a:r>
              <a:rPr sz="1200">
                <a:latin typeface="Arial"/>
              </a:rPr>
              <a:t>ảnh, một dùng câu hỏi tình huống, một dùng trải nghiệm</a:t>
            </a:r>
          </a:p>
          <a:p>
            <a:r>
              <a:rPr sz="1200">
                <a:latin typeface="Arial"/>
              </a:rPr>
              <a:t>của chính học sinh.</a:t>
            </a:r>
          </a:p>
          <a:p/>
          <a:p>
            <a:r>
              <a:rPr sz="1200">
                <a:latin typeface="Arial"/>
              </a:rPr>
              <a:t>SẢN PHẨM: Ba phương án khởi động để thầy cô chọn lấy một, có sẵn lời dẫn.</a:t>
            </a:r>
          </a:p>
          <a:p>
            <a:r>
              <a:rPr sz="1200">
                <a:latin typeface="Arial"/>
              </a:rPr>
              <a:t>PHẢI KIỂM: Lời dẫn có hợp giọng mình không · 7 phút có thật sự đủ không · có dẫn đúng vào bài không.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Địa lí 12, hoạt động Vận dụng</a:t>
            </a:r>
          </a:p>
          <a:p/>
          <a:p>
            <a:r>
              <a:rPr sz="1200">
                <a:latin typeface="Arial"/>
              </a:rPr>
              <a:t>Đóng vai giáo viên Địa lí lớp 12 đang dạy tại Hải Phòng.</a:t>
            </a:r>
          </a:p>
          <a:p/>
          <a:p>
            <a:r>
              <a:rPr sz="1200">
                <a:latin typeface="Arial"/>
              </a:rPr>
              <a:t>Thiết kế 1 nhiệm vụ vận dụng giao về nhà cho chủ đề phát</a:t>
            </a:r>
          </a:p>
          <a:p>
            <a:r>
              <a:rPr sz="1200">
                <a:latin typeface="Arial"/>
              </a:rPr>
              <a:t>triển kinh tế biển, gắn với chính địa phương Hải Phòng.</a:t>
            </a:r>
          </a:p>
          <a:p/>
          <a:p>
            <a:r>
              <a:rPr sz="1200">
                <a:latin typeface="Arial"/>
              </a:rPr>
              <a:t>Yêu cầu bắt buộc: nhiệm vụ phải dựa trên quan sát hoặc dữ</a:t>
            </a:r>
          </a:p>
          <a:p>
            <a:r>
              <a:rPr sz="1200">
                <a:latin typeface="Arial"/>
              </a:rPr>
              <a:t>liệu do chính học sinh thu thập được tại địa phương, để AI</a:t>
            </a:r>
          </a:p>
          <a:p>
            <a:r>
              <a:rPr sz="1200">
                <a:latin typeface="Arial"/>
              </a:rPr>
              <a:t>không làm thay học sinh được.</a:t>
            </a:r>
          </a:p>
          <a:p/>
          <a:p>
            <a:r>
              <a:rPr sz="1200">
                <a:latin typeface="Arial"/>
              </a:rPr>
              <a:t>Trình bày gồm:</a:t>
            </a:r>
          </a:p>
          <a:p>
            <a:r>
              <a:rPr sz="1200">
                <a:latin typeface="Arial"/>
              </a:rPr>
              <a:t>- Đề bài, tối đa 5 dòng, đọc là hiểu ngay phải làm gì</a:t>
            </a:r>
          </a:p>
          <a:p>
            <a:r>
              <a:rPr sz="1200">
                <a:latin typeface="Arial"/>
              </a:rPr>
              <a:t>- Sản phẩm nộp và độ dài</a:t>
            </a:r>
          </a:p>
          <a:p>
            <a:r>
              <a:rPr sz="1200">
                <a:latin typeface="Arial"/>
              </a:rPr>
              <a:t>- Rubric 3 mức Chưa đạt / Đạt / Tốt, mỗi mức mô tả bằng</a:t>
            </a:r>
          </a:p>
          <a:p>
            <a:r>
              <a:rPr sz="1200">
                <a:latin typeface="Arial"/>
              </a:rPr>
              <a:t>  hành vi quan sát được, KHÔNG dùng từ chung chung như</a:t>
            </a:r>
          </a:p>
          <a:p>
            <a:r>
              <a:rPr sz="1200">
                <a:latin typeface="Arial"/>
              </a:rPr>
              <a:t>  “tốt”, “đầy đủ”, “sáng tạo”</a:t>
            </a:r>
          </a:p>
          <a:p>
            <a:r>
              <a:rPr sz="1200">
                <a:latin typeface="Arial"/>
              </a:rPr>
              <a:t>- 3 câu hỏi giáo viên sẽ hỏi khi học sinh bảo vệ trước lớp</a:t>
            </a:r>
          </a:p>
          <a:p/>
          <a:p>
            <a:r>
              <a:rPr sz="1200">
                <a:latin typeface="Arial"/>
              </a:rPr>
              <a:t>SẢN PHẨM: Một đề vận dụng AI khó làm thay + rubric chấm được + bộ câu hỏi bảo vệ.</a:t>
            </a:r>
          </a:p>
          <a:p>
            <a:r>
              <a:rPr sz="1200">
                <a:latin typeface="Arial"/>
              </a:rPr>
              <a:t>PHẢI KIỂM: Mọi số liệu về Hải Phòng AI đưa ra — kiểm lại toàn bộ. Nhiệm vụ có khả thi với học sinh không.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Vật lí 10, hoạt động Hình thành kiến thức</a:t>
            </a:r>
          </a:p>
          <a:p/>
          <a:p>
            <a:r>
              <a:rPr sz="1200">
                <a:latin typeface="Arial"/>
              </a:rPr>
              <a:t>Tạo một trang mô phỏng tương tác chạy trên trình duyệt để</a:t>
            </a:r>
          </a:p>
          <a:p>
            <a:r>
              <a:rPr sz="1200">
                <a:latin typeface="Arial"/>
              </a:rPr>
              <a:t>dạy chuyển động thẳng biến đổi đều, Vật lí lớp 10.</a:t>
            </a:r>
          </a:p>
          <a:p/>
          <a:p>
            <a:r>
              <a:rPr sz="1200">
                <a:latin typeface="Arial"/>
              </a:rPr>
              <a:t>Nội dung trang:</a:t>
            </a:r>
          </a:p>
          <a:p>
            <a:r>
              <a:rPr sz="1200">
                <a:latin typeface="Arial"/>
              </a:rPr>
              <a:t>- Một vật chuyển động trên trục ngang</a:t>
            </a:r>
          </a:p>
          <a:p>
            <a:r>
              <a:rPr sz="1200">
                <a:latin typeface="Arial"/>
              </a:rPr>
              <a:t>- Ba thanh trượt học sinh chỉnh được: vận tốc đầu, gia tốc,</a:t>
            </a:r>
          </a:p>
          <a:p>
            <a:r>
              <a:rPr sz="1200">
                <a:latin typeface="Arial"/>
              </a:rPr>
              <a:t>  thời gian</a:t>
            </a:r>
          </a:p>
          <a:p>
            <a:r>
              <a:rPr sz="1200">
                <a:latin typeface="Arial"/>
              </a:rPr>
              <a:t>- Hiển thị đồng thời hình mô phỏng, đồ thị v-t và đồ thị s-t</a:t>
            </a:r>
          </a:p>
          <a:p>
            <a:r>
              <a:rPr sz="1200">
                <a:latin typeface="Arial"/>
              </a:rPr>
              <a:t>- Hiện công thức đang áp dụng và giá trị đang tính</a:t>
            </a:r>
          </a:p>
          <a:p/>
          <a:p>
            <a:r>
              <a:rPr sz="1200">
                <a:latin typeface="Arial"/>
              </a:rPr>
              <a:t>Yêu cầu kỹ thuật: chạy được trên trình duyệt điện thoại,</a:t>
            </a:r>
          </a:p>
          <a:p>
            <a:r>
              <a:rPr sz="1200">
                <a:latin typeface="Arial"/>
              </a:rPr>
              <a:t>giao diện tiếng Việt, ký hiệu đại lượng đúng theo sách giáo</a:t>
            </a:r>
          </a:p>
          <a:p>
            <a:r>
              <a:rPr sz="1200">
                <a:latin typeface="Arial"/>
              </a:rPr>
              <a:t>khoa Việt Nam.</a:t>
            </a:r>
          </a:p>
          <a:p/>
          <a:p>
            <a:r>
              <a:rPr sz="1200">
                <a:latin typeface="Arial"/>
              </a:rPr>
              <a:t>Cuối trang thêm 3 câu hỏi: học sinh phải tự chỉnh thanh</a:t>
            </a:r>
          </a:p>
          <a:p>
            <a:r>
              <a:rPr sz="1200">
                <a:latin typeface="Arial"/>
              </a:rPr>
              <a:t>trượt sao cho đạt được tình huống nêu trong câu hỏi.</a:t>
            </a:r>
          </a:p>
          <a:p/>
          <a:p>
            <a:r>
              <a:rPr sz="1200">
                <a:latin typeface="Arial"/>
              </a:rPr>
              <a:t>SẢN PHẨM: Một trang mô phỏng chạy thật — gửi link, học sinh mở trên điện thoại ngay tại lớp.</a:t>
            </a:r>
          </a:p>
          <a:p>
            <a:r>
              <a:rPr sz="1200">
                <a:latin typeface="Arial"/>
              </a:rPr>
              <a:t>PHẢI KIỂM: Ký hiệu đại lượng có đúng SGK Việt Nam không · công thức hiển thị có đúng không · tự thử đủ 3 câu hỏi.</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GDKT&amp;PL 11, hoạt động Vận dụng</a:t>
            </a:r>
          </a:p>
          <a:p/>
          <a:p>
            <a:r>
              <a:rPr sz="1200">
                <a:latin typeface="Arial"/>
              </a:rPr>
              <a:t>Đóng vai giáo viên Giáo dục kinh tế và pháp luật lớp 11.</a:t>
            </a:r>
          </a:p>
          <a:p/>
          <a:p>
            <a:r>
              <a:rPr sz="1200">
                <a:latin typeface="Arial"/>
              </a:rPr>
              <a:t>Thiết kế 1 hoạt động vận dụng dạng tranh biện cho chủ đề</a:t>
            </a:r>
          </a:p>
          <a:p>
            <a:r>
              <a:rPr sz="1200">
                <a:latin typeface="Arial"/>
              </a:rPr>
              <a:t>quyền và nghĩa vụ của công dân trong lao động.</a:t>
            </a:r>
          </a:p>
          <a:p/>
          <a:p>
            <a:r>
              <a:rPr sz="1200">
                <a:latin typeface="Arial"/>
              </a:rPr>
              <a:t>Yêu cầu:</a:t>
            </a:r>
          </a:p>
          <a:p>
            <a:r>
              <a:rPr sz="1200">
                <a:latin typeface="Arial"/>
              </a:rPr>
              <a:t>- 1 tình huống kiểu thường gặp ở Hải Phòng, tối đa 8 dòng,</a:t>
            </a:r>
          </a:p>
          <a:p>
            <a:r>
              <a:rPr sz="1200">
                <a:latin typeface="Arial"/>
              </a:rPr>
              <a:t>  đủ dữ kiện để tranh biện được cả hai phía</a:t>
            </a:r>
          </a:p>
          <a:p>
            <a:r>
              <a:rPr sz="1200">
                <a:latin typeface="Arial"/>
              </a:rPr>
              <a:t>- Tình huống KHÔNG có tên người thật, tên doanh nghiệp thật</a:t>
            </a:r>
          </a:p>
          <a:p>
            <a:r>
              <a:rPr sz="1200">
                <a:latin typeface="Arial"/>
              </a:rPr>
              <a:t>- Chia lớp 2 phía, nêu rõ mỗi phía bảo vệ luận điểm gì</a:t>
            </a:r>
          </a:p>
          <a:p>
            <a:r>
              <a:rPr sz="1200">
                <a:latin typeface="Arial"/>
              </a:rPr>
              <a:t>- 5 câu hỏi phản biện để tôi chất vấn cả hai phía</a:t>
            </a:r>
          </a:p>
          <a:p>
            <a:r>
              <a:rPr sz="1200">
                <a:latin typeface="Arial"/>
              </a:rPr>
              <a:t>- Rubric 3 mức, chấm theo: căn cứ pháp lý viện dẫn được,</a:t>
            </a:r>
          </a:p>
          <a:p>
            <a:r>
              <a:rPr sz="1200">
                <a:latin typeface="Arial"/>
              </a:rPr>
              <a:t>  chất lượng lập luận, thái độ tranh biện</a:t>
            </a:r>
          </a:p>
          <a:p/>
          <a:p>
            <a:r>
              <a:rPr sz="1200">
                <a:latin typeface="Arial"/>
              </a:rPr>
              <a:t>Cuối cùng liệt kê RIÊNG các điều luật em có nhắc tới, để</a:t>
            </a:r>
          </a:p>
          <a:p>
            <a:r>
              <a:rPr sz="1200">
                <a:latin typeface="Arial"/>
              </a:rPr>
              <a:t>tôi tự tra cứu lại trước khi dạy.</a:t>
            </a:r>
          </a:p>
          <a:p/>
          <a:p>
            <a:r>
              <a:rPr sz="1200">
                <a:latin typeface="Arial"/>
              </a:rPr>
              <a:t>SẢN PHẨM: Tình huống tranh biện + bộ câu hỏi chất vấn + rubric chấm được.</a:t>
            </a:r>
          </a:p>
          <a:p>
            <a:r>
              <a:rPr sz="1200">
                <a:latin typeface="Arial"/>
              </a:rPr>
              <a:t>PHẢI KIỂM: Tra lại TOÀN BỘ điều luật được viện dẫn trong văn bản gốc — AI rất hay ghi sai số điều.</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Hóa học 10, hoạt động Luyện tập</a:t>
            </a:r>
          </a:p>
          <a:p/>
          <a:p>
            <a:r>
              <a:rPr sz="1200">
                <a:latin typeface="Arial"/>
              </a:rPr>
              <a:t>Đóng vai giáo viên Hóa học lớp 10.</a:t>
            </a:r>
          </a:p>
          <a:p/>
          <a:p>
            <a:r>
              <a:rPr sz="1200">
                <a:latin typeface="Arial"/>
              </a:rPr>
              <a:t>Dựa trên nguồn sách giáo khoa đã nạp, soạn 10 câu ôn tập chủ</a:t>
            </a:r>
          </a:p>
          <a:p>
            <a:r>
              <a:rPr sz="1200">
                <a:latin typeface="Arial"/>
              </a:rPr>
              <a:t>đề liên kết hóa học, cho học sinh làm trên điện thoại trong</a:t>
            </a:r>
          </a:p>
          <a:p>
            <a:r>
              <a:rPr sz="1200">
                <a:latin typeface="Arial"/>
              </a:rPr>
              <a:t>15 phút.</a:t>
            </a:r>
          </a:p>
          <a:p/>
          <a:p>
            <a:r>
              <a:rPr sz="1200">
                <a:latin typeface="Arial"/>
              </a:rPr>
              <a:t>Bắt buộc đủ 3 dạng, KHÔNG được toàn trắc nghiệm:</a:t>
            </a:r>
          </a:p>
          <a:p>
            <a:r>
              <a:rPr sz="1200">
                <a:latin typeface="Arial"/>
              </a:rPr>
              <a:t>- 4 câu trắc nghiệm 4 phương án</a:t>
            </a:r>
          </a:p>
          <a:p>
            <a:r>
              <a:rPr sz="1200">
                <a:latin typeface="Arial"/>
              </a:rPr>
              <a:t>- 3 câu điền từ, kiểm tra thuật ngữ và công thức</a:t>
            </a:r>
          </a:p>
          <a:p>
            <a:r>
              <a:rPr sz="1200">
                <a:latin typeface="Arial"/>
              </a:rPr>
              <a:t>- 3 câu phân loại: cho sẵn danh sách chất, học sinh xếp vào</a:t>
            </a:r>
          </a:p>
          <a:p>
            <a:r>
              <a:rPr sz="1200">
                <a:latin typeface="Arial"/>
              </a:rPr>
              <a:t>  đúng loại liên kết</a:t>
            </a:r>
          </a:p>
          <a:p/>
          <a:p>
            <a:r>
              <a:rPr sz="1200">
                <a:latin typeface="Arial"/>
              </a:rPr>
              <a:t>Mức độ: 5 nhận biết, 4 thông hiểu, 1 vận dụng.</a:t>
            </a:r>
          </a:p>
          <a:p/>
          <a:p>
            <a:r>
              <a:rPr sz="1200">
                <a:latin typeface="Arial"/>
              </a:rPr>
              <a:t>Định dạng đầu ra: mỗi câu một dòng, đáp án đúng đánh dấu sao</a:t>
            </a:r>
          </a:p>
          <a:p>
            <a:r>
              <a:rPr sz="1200">
                <a:latin typeface="Arial"/>
              </a:rPr>
              <a:t>ở đầu phương án, để dán được vào ô nhập hàng loạt của</a:t>
            </a:r>
          </a:p>
          <a:p>
            <a:r>
              <a:rPr sz="1200">
                <a:latin typeface="Arial"/>
              </a:rPr>
              <a:t>Wayground. Thêm cột Trang SGK cho từng câu.</a:t>
            </a:r>
          </a:p>
          <a:p/>
          <a:p>
            <a:r>
              <a:rPr sz="1200">
                <a:latin typeface="Arial"/>
              </a:rPr>
              <a:t>SẢN PHẨM: 10 câu đủ 3 dạng, dán thẳng vào Wayground — không phải gõ lại.</a:t>
            </a:r>
          </a:p>
          <a:p>
            <a:r>
              <a:rPr sz="1200">
                <a:latin typeface="Arial"/>
              </a:rPr>
              <a:t>PHẢI KIỂM: Tự giải lại cả 10 câu. Kiểm công thức và hóa trị. Các chất ở câu phân loại có đúng loại liên kết không.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latin typeface="Arial"/>
              </a:rPr>
              <a:t>CÂU LỆNH — Ví dụ — Sinh học 10, hoạt động Hình thành kiến thức</a:t>
            </a:r>
          </a:p>
          <a:p/>
          <a:p>
            <a:r>
              <a:rPr sz="1200">
                <a:latin typeface="Arial"/>
              </a:rPr>
              <a:t>Tạo một infographic khổ A4 dọc tóm tắt cấu trúc tế bào nhân</a:t>
            </a:r>
          </a:p>
          <a:p>
            <a:r>
              <a:rPr sz="1200">
                <a:latin typeface="Arial"/>
              </a:rPr>
              <a:t>thực, dùng làm phiếu học tập phát cho học sinh lớp 10.</a:t>
            </a:r>
          </a:p>
          <a:p/>
          <a:p>
            <a:r>
              <a:rPr sz="1200">
                <a:latin typeface="Arial"/>
              </a:rPr>
              <a:t>Bố cục:</a:t>
            </a:r>
          </a:p>
          <a:p>
            <a:r>
              <a:rPr sz="1200">
                <a:latin typeface="Arial"/>
              </a:rPr>
              <a:t>- Đầu trang: tên chủ đề và 1 câu hỏi dẫn nhập</a:t>
            </a:r>
          </a:p>
          <a:p>
            <a:r>
              <a:rPr sz="1200">
                <a:latin typeface="Arial"/>
              </a:rPr>
              <a:t>- Giữa trang: hình tế bào, đánh số các bào quan chính</a:t>
            </a:r>
          </a:p>
          <a:p>
            <a:r>
              <a:rPr sz="1200">
                <a:latin typeface="Arial"/>
              </a:rPr>
              <a:t>- Cột phải: bảng 2 cột Bào quan | Chức năng, ĐỂ TRỐNG cột</a:t>
            </a:r>
          </a:p>
          <a:p>
            <a:r>
              <a:rPr sz="1200">
                <a:latin typeface="Arial"/>
              </a:rPr>
              <a:t>  chức năng cho học sinh tự điền</a:t>
            </a:r>
          </a:p>
          <a:p>
            <a:r>
              <a:rPr sz="1200">
                <a:latin typeface="Arial"/>
              </a:rPr>
              <a:t>- Cuối trang: 3 dòng kẻ trống cho học sinh ghi kết luận</a:t>
            </a:r>
          </a:p>
          <a:p/>
          <a:p>
            <a:r>
              <a:rPr sz="1200">
                <a:latin typeface="Arial"/>
              </a:rPr>
              <a:t>Yêu cầu:</a:t>
            </a:r>
          </a:p>
          <a:p>
            <a:r>
              <a:rPr sz="1200">
                <a:latin typeface="Arial"/>
              </a:rPr>
              <a:t>- Chữ tối thiểu 12pt, in đen trắng vẫn đọc rõ</a:t>
            </a:r>
          </a:p>
          <a:p>
            <a:r>
              <a:rPr sz="1200">
                <a:latin typeface="Arial"/>
              </a:rPr>
              <a:t>- Tên bào quan bằng tiếng Việt theo sách giáo khoa</a:t>
            </a:r>
          </a:p>
          <a:p>
            <a:r>
              <a:rPr sz="1200">
                <a:latin typeface="Arial"/>
              </a:rPr>
              <a:t>- Không dùng màu nền đậm vì sẽ tốn mực khi in</a:t>
            </a:r>
          </a:p>
          <a:p/>
          <a:p>
            <a:r>
              <a:rPr sz="1200">
                <a:latin typeface="Arial"/>
              </a:rPr>
              <a:t>SẢN PHẨM: Phiếu học tập A4 in phát được ngay, có sẵn chỗ trống cho học sinh điền.</a:t>
            </a:r>
          </a:p>
          <a:p>
            <a:r>
              <a:rPr sz="1200">
                <a:latin typeface="Arial"/>
              </a:rPr>
              <a:t>PHẢI KIỂM: Tên bào quan có đúng thuật ngữ SGK không. In thử 1 bản đen trắng xem còn đọc được không.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7.jpg"/><Relationship Id="rId3" Type="http://schemas.openxmlformats.org/officeDocument/2006/relationships/image" Target="../media/image38.jpg"/><Relationship Id="rId4" Type="http://schemas.openxmlformats.org/officeDocument/2006/relationships/image" Target="../media/image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9.jpg"/><Relationship Id="rId3" Type="http://schemas.openxmlformats.org/officeDocument/2006/relationships/image" Target="../media/image40.jpg"/><Relationship Id="rId4" Type="http://schemas.openxmlformats.org/officeDocument/2006/relationships/image" Target="../media/image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1.jpg"/><Relationship Id="rId3" Type="http://schemas.openxmlformats.org/officeDocument/2006/relationships/image" Target="../media/image42.jpg"/><Relationship Id="rId4" Type="http://schemas.openxmlformats.org/officeDocument/2006/relationships/image" Target="../media/image43.jpg"/><Relationship Id="rId5" Type="http://schemas.openxmlformats.org/officeDocument/2006/relationships/image" Target="../media/image1.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4.jpg"/><Relationship Id="rId3" Type="http://schemas.openxmlformats.org/officeDocument/2006/relationships/image" Target="../media/image1.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5.jpg"/><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0.jpg"/><Relationship Id="rId3" Type="http://schemas.openxmlformats.org/officeDocument/2006/relationships/image" Target="../media/image1.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6.jpg"/><Relationship Id="rId3" Type="http://schemas.openxmlformats.org/officeDocument/2006/relationships/image" Target="../media/image47.jpg"/><Relationship Id="rId4" Type="http://schemas.openxmlformats.org/officeDocument/2006/relationships/image" Target="../media/image1.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8.jpg"/><Relationship Id="rId3" Type="http://schemas.openxmlformats.org/officeDocument/2006/relationships/image" Target="../media/image49.jpg"/><Relationship Id="rId4" Type="http://schemas.openxmlformats.org/officeDocument/2006/relationships/image" Target="../media/image1.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0.jpg"/><Relationship Id="rId3" Type="http://schemas.openxmlformats.org/officeDocument/2006/relationships/image" Target="../media/image51.jp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2.jpg"/><Relationship Id="rId3" Type="http://schemas.openxmlformats.org/officeDocument/2006/relationships/image" Target="../media/image53.jpg"/><Relationship Id="rId4" Type="http://schemas.openxmlformats.org/officeDocument/2006/relationships/image" Target="../media/image1.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4.jpg"/><Relationship Id="rId3" Type="http://schemas.openxmlformats.org/officeDocument/2006/relationships/image" Target="../media/image55.jpg"/><Relationship Id="rId4" Type="http://schemas.openxmlformats.org/officeDocument/2006/relationships/image" Target="../media/image1.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6.jpg"/><Relationship Id="rId3" Type="http://schemas.openxmlformats.org/officeDocument/2006/relationships/image" Target="../media/image1.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7.jpg"/><Relationship Id="rId3" Type="http://schemas.openxmlformats.org/officeDocument/2006/relationships/image" Target="../media/image58.jpg"/><Relationship Id="rId4" Type="http://schemas.openxmlformats.org/officeDocument/2006/relationships/image" Target="../media/image1.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9.jpg"/><Relationship Id="rId3" Type="http://schemas.openxmlformats.org/officeDocument/2006/relationships/image" Target="../media/image1.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0.jpg"/><Relationship Id="rId3" Type="http://schemas.openxmlformats.org/officeDocument/2006/relationships/image" Target="../media/image61.jpg"/><Relationship Id="rId4" Type="http://schemas.openxmlformats.org/officeDocument/2006/relationships/image" Target="../media/image1.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5.jpg"/><Relationship Id="rId3" Type="http://schemas.openxmlformats.org/officeDocument/2006/relationships/image" Target="../media/image1.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2.jpg"/><Relationship Id="rId3" Type="http://schemas.openxmlformats.org/officeDocument/2006/relationships/image" Target="../media/image63.jpg"/><Relationship Id="rId4" Type="http://schemas.openxmlformats.org/officeDocument/2006/relationships/image" Target="../media/image1.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4.jpg"/><Relationship Id="rId3" Type="http://schemas.openxmlformats.org/officeDocument/2006/relationships/image" Target="../media/image65.jpg"/><Relationship Id="rId4" Type="http://schemas.openxmlformats.org/officeDocument/2006/relationships/image" Target="../media/image1.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6.jpg"/><Relationship Id="rId3" Type="http://schemas.openxmlformats.org/officeDocument/2006/relationships/image" Target="../media/image67.jpg"/><Relationship Id="rId4" Type="http://schemas.openxmlformats.org/officeDocument/2006/relationships/image" Target="../media/image68.jpg"/><Relationship Id="rId5" Type="http://schemas.openxmlformats.org/officeDocument/2006/relationships/image" Target="../media/image1.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9.jpg"/><Relationship Id="rId3" Type="http://schemas.openxmlformats.org/officeDocument/2006/relationships/image" Target="../media/image70.jpg"/><Relationship Id="rId4" Type="http://schemas.openxmlformats.org/officeDocument/2006/relationships/image" Target="../media/image71.jpg"/><Relationship Id="rId5" Type="http://schemas.openxmlformats.org/officeDocument/2006/relationships/image" Target="../media/image1.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2.jpg"/><Relationship Id="rId3" Type="http://schemas.openxmlformats.org/officeDocument/2006/relationships/image" Target="../media/image1.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1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13.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 Id="rId3"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g"/><Relationship Id="rId3" Type="http://schemas.openxmlformats.org/officeDocument/2006/relationships/image" Target="../media/image2.jpg"/><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 Id="rId3" Type="http://schemas.openxmlformats.org/officeDocument/2006/relationships/image" Target="../media/image5.jpg"/><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g"/><Relationship Id="rId3" Type="http://schemas.openxmlformats.org/officeDocument/2006/relationships/image" Target="../media/image7.jpg"/><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g"/><Relationship Id="rId3" Type="http://schemas.openxmlformats.org/officeDocument/2006/relationships/image" Target="../media/image9.jpg"/><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jpg"/><Relationship Id="rId3" Type="http://schemas.openxmlformats.org/officeDocument/2006/relationships/image" Target="../media/image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g"/><Relationship Id="rId3" Type="http://schemas.openxmlformats.org/officeDocument/2006/relationships/image" Target="../media/image12.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jpg"/><Relationship Id="rId3" Type="http://schemas.openxmlformats.org/officeDocument/2006/relationships/image" Target="../media/image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jpg"/><Relationship Id="rId3" Type="http://schemas.openxmlformats.org/officeDocument/2006/relationships/image" Target="../media/image15.jpg"/><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jpg"/><Relationship Id="rId3" Type="http://schemas.openxmlformats.org/officeDocument/2006/relationships/image" Target="../media/image17.jpg"/><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g"/><Relationship Id="rId3" Type="http://schemas.openxmlformats.org/officeDocument/2006/relationships/image" Target="../media/image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jpg"/><Relationship Id="rId3" Type="http://schemas.openxmlformats.org/officeDocument/2006/relationships/image" Target="../media/image19.jpg"/><Relationship Id="rId4" Type="http://schemas.openxmlformats.org/officeDocument/2006/relationships/image" Target="../media/image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jpg"/><Relationship Id="rId3" Type="http://schemas.openxmlformats.org/officeDocument/2006/relationships/image" Target="../media/image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jpg"/><Relationship Id="rId3" Type="http://schemas.openxmlformats.org/officeDocument/2006/relationships/image" Target="../media/image22.jpg"/><Relationship Id="rId4" Type="http://schemas.openxmlformats.org/officeDocument/2006/relationships/image" Target="../media/image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jpg"/><Relationship Id="rId3" Type="http://schemas.openxmlformats.org/officeDocument/2006/relationships/image" Target="../media/image24.jpg"/><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jpg"/><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6.jpg"/><Relationship Id="rId3" Type="http://schemas.openxmlformats.org/officeDocument/2006/relationships/image" Target="../media/image27.jpg"/><Relationship Id="rId4" Type="http://schemas.openxmlformats.org/officeDocument/2006/relationships/image" Target="../media/image28.jpg"/><Relationship Id="rId5" Type="http://schemas.openxmlformats.org/officeDocument/2006/relationships/image" Target="../media/image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jpg"/><Relationship Id="rId3" Type="http://schemas.openxmlformats.org/officeDocument/2006/relationships/image" Target="../media/image30.jpg"/><Relationship Id="rId4" Type="http://schemas.openxmlformats.org/officeDocument/2006/relationships/image" Target="../media/image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1.jpg"/><Relationship Id="rId3" Type="http://schemas.openxmlformats.org/officeDocument/2006/relationships/image" Target="../media/image32.jpg"/><Relationship Id="rId4" Type="http://schemas.openxmlformats.org/officeDocument/2006/relationships/image" Target="../media/image33.jpg"/><Relationship Id="rId5" Type="http://schemas.openxmlformats.org/officeDocument/2006/relationships/image" Target="../media/image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4.jpg"/><Relationship Id="rId3" Type="http://schemas.openxmlformats.org/officeDocument/2006/relationships/image" Target="../media/image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5.jpg"/><Relationship Id="rId3" Type="http://schemas.openxmlformats.org/officeDocument/2006/relationships/image" Target="../media/image1.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6.jpg"/><Relationship Id="rId3" Type="http://schemas.openxmlformats.org/officeDocument/2006/relationships/image" Target="../media/image1.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6903720" y="0"/>
            <a:ext cx="5288249" cy="6858000"/>
          </a:xfrm>
          <a:prstGeom prst="rect">
            <a:avLst/>
          </a:prstGeom>
          <a:solidFill>
            <a:srgbClr val="042B7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6583680"/>
            <a:ext cx="12191969" cy="2743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6" name="Picture 5" descr="logo_s1_0.88in.png"/>
          <p:cNvPicPr>
            <a:picLocks noChangeAspect="1"/>
          </p:cNvPicPr>
          <p:nvPr/>
        </p:nvPicPr>
        <p:blipFill>
          <a:blip r:embed="rId2"/>
          <a:stretch>
            <a:fillRect/>
          </a:stretch>
        </p:blipFill>
        <p:spPr>
          <a:xfrm>
            <a:off x="566928" y="566928"/>
            <a:ext cx="1060704" cy="1060704"/>
          </a:xfrm>
          <a:prstGeom prst="rect">
            <a:avLst/>
          </a:prstGeom>
        </p:spPr>
      </p:pic>
      <p:sp>
        <p:nvSpPr>
          <p:cNvPr id="7" name="TextBox 6"/>
          <p:cNvSpPr txBox="1"/>
          <p:nvPr/>
        </p:nvSpPr>
        <p:spPr>
          <a:xfrm>
            <a:off x="1865376" y="658368"/>
            <a:ext cx="5120640" cy="896112"/>
          </a:xfrm>
          <a:prstGeom prst="rect">
            <a:avLst/>
          </a:prstGeom>
          <a:noFill/>
        </p:spPr>
        <p:txBody>
          <a:bodyPr wrap="square" anchor="ctr" lIns="0" rIns="0" tIns="0" bIns="0">
            <a:spAutoFit/>
          </a:bodyPr>
          <a:lstStyle/>
          <a:p>
            <a:pPr algn="l">
              <a:lnSpc>
                <a:spcPct val="118000"/>
              </a:lnSpc>
              <a:spcAft>
                <a:spcPts val="200"/>
              </a:spcAft>
            </a:pPr>
            <a:r>
              <a:rPr sz="1300" b="0">
                <a:solidFill>
                  <a:srgbClr val="9FB8DC"/>
                </a:solidFill>
                <a:latin typeface="Arial"/>
              </a:rPr>
              <a:t>SỞ GIÁO DỤC VÀ ĐÀO TẠO THÀNH PHỐ HẢI PHÒNG</a:t>
            </a:r>
          </a:p>
          <a:p>
            <a:pPr algn="l">
              <a:lnSpc>
                <a:spcPct val="118000"/>
              </a:lnSpc>
              <a:spcAft>
                <a:spcPts val="200"/>
              </a:spcAft>
            </a:pPr>
            <a:r>
              <a:rPr sz="1600" b="1">
                <a:solidFill>
                  <a:srgbClr val="FFFFFF"/>
                </a:solidFill>
                <a:latin typeface="Arial"/>
              </a:rPr>
              <a:t>TRƯỜNG THPT TRẦN NGUYÊN HÃN</a:t>
            </a:r>
          </a:p>
        </p:txBody>
      </p:sp>
      <p:sp>
        <p:nvSpPr>
          <p:cNvPr id="8" name="Rounded Rectangle 7"/>
          <p:cNvSpPr/>
          <p:nvPr/>
        </p:nvSpPr>
        <p:spPr>
          <a:xfrm>
            <a:off x="566928" y="2084831"/>
            <a:ext cx="2837511"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  CHƯƠNG TRÌNH TẬP HUẤN</a:t>
            </a:r>
          </a:p>
        </p:txBody>
      </p:sp>
      <p:sp>
        <p:nvSpPr>
          <p:cNvPr id="9" name="TextBox 8"/>
          <p:cNvSpPr txBox="1"/>
          <p:nvPr/>
        </p:nvSpPr>
        <p:spPr>
          <a:xfrm>
            <a:off x="566928" y="2706624"/>
            <a:ext cx="6309360" cy="1188720"/>
          </a:xfrm>
          <a:prstGeom prst="rect">
            <a:avLst/>
          </a:prstGeom>
          <a:noFill/>
        </p:spPr>
        <p:txBody>
          <a:bodyPr wrap="square" anchor="ctr" lIns="0" rIns="0" tIns="0" bIns="0">
            <a:spAutoFit/>
          </a:bodyPr>
          <a:lstStyle/>
          <a:p>
            <a:pPr algn="l">
              <a:lnSpc>
                <a:spcPct val="100000"/>
              </a:lnSpc>
              <a:spcAft>
                <a:spcPts val="500"/>
              </a:spcAft>
            </a:pPr>
            <a:r>
              <a:rPr sz="4800" b="1">
                <a:solidFill>
                  <a:srgbClr val="FFFFFF"/>
                </a:solidFill>
                <a:latin typeface="Arial"/>
              </a:rPr>
              <a:t>NĂNG LỰC SỐ</a:t>
            </a:r>
          </a:p>
        </p:txBody>
      </p:sp>
      <p:sp>
        <p:nvSpPr>
          <p:cNvPr id="10" name="TextBox 9"/>
          <p:cNvSpPr txBox="1"/>
          <p:nvPr/>
        </p:nvSpPr>
        <p:spPr>
          <a:xfrm>
            <a:off x="566928" y="3931920"/>
            <a:ext cx="6126480" cy="841248"/>
          </a:xfrm>
          <a:prstGeom prst="rect">
            <a:avLst/>
          </a:prstGeom>
          <a:noFill/>
        </p:spPr>
        <p:txBody>
          <a:bodyPr wrap="square" anchor="t" lIns="0" rIns="0" tIns="0" bIns="0">
            <a:spAutoFit/>
          </a:bodyPr>
          <a:lstStyle/>
          <a:p>
            <a:pPr algn="l">
              <a:lnSpc>
                <a:spcPct val="112000"/>
              </a:lnSpc>
              <a:spcAft>
                <a:spcPts val="500"/>
              </a:spcAft>
            </a:pPr>
            <a:r>
              <a:rPr sz="2200" b="1">
                <a:solidFill>
                  <a:srgbClr val="C9DAF2"/>
                </a:solidFill>
                <a:latin typeface="Arial"/>
              </a:rPr>
              <a:t>CHO GIÁO VIÊN TRUNG HỌC PHỔ THÔNG</a:t>
            </a:r>
          </a:p>
        </p:txBody>
      </p:sp>
      <p:sp>
        <p:nvSpPr>
          <p:cNvPr id="11" name="Rectangle 10"/>
          <p:cNvSpPr/>
          <p:nvPr/>
        </p:nvSpPr>
        <p:spPr>
          <a:xfrm>
            <a:off x="566928" y="4864608"/>
            <a:ext cx="201168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566928" y="5175504"/>
            <a:ext cx="6126480" cy="1188720"/>
          </a:xfrm>
          <a:prstGeom prst="rect">
            <a:avLst/>
          </a:prstGeom>
          <a:noFill/>
        </p:spPr>
        <p:txBody>
          <a:bodyPr wrap="square" anchor="t" lIns="0" rIns="0" tIns="0" bIns="0">
            <a:spAutoFit/>
          </a:bodyPr>
          <a:lstStyle/>
          <a:p>
            <a:pPr algn="l">
              <a:lnSpc>
                <a:spcPct val="118000"/>
              </a:lnSpc>
              <a:spcAft>
                <a:spcPts val="500"/>
              </a:spcAft>
            </a:pPr>
            <a:r>
              <a:rPr sz="1600" b="1">
                <a:solidFill>
                  <a:srgbClr val="B7C9E4"/>
                </a:solidFill>
                <a:latin typeface="Arial"/>
              </a:rPr>
              <a:t>11 chuyên đề  ·  3 buổi × 4 tiết  ·  Năm học 2026 – 2027</a:t>
            </a:r>
          </a:p>
          <a:p>
            <a:pPr algn="l">
              <a:lnSpc>
                <a:spcPct val="118000"/>
              </a:lnSpc>
              <a:spcAft>
                <a:spcPts val="500"/>
              </a:spcAft>
            </a:pPr>
            <a:r>
              <a:rPr sz="1300" b="0">
                <a:solidFill>
                  <a:srgbClr val="8FA8CC"/>
                </a:solidFill>
                <a:latin typeface="Arial"/>
              </a:rPr>
              <a:t>Theo Thông tư 18/2026/TT-BGDĐT ngày 27/3/2026 của Bộ Giáo dục và Đào tạo</a:t>
            </a:r>
          </a:p>
          <a:p>
            <a:pPr algn="l">
              <a:lnSpc>
                <a:spcPct val="118000"/>
              </a:lnSpc>
              <a:spcAft>
                <a:spcPts val="500"/>
              </a:spcAft>
            </a:pPr>
            <a:r>
              <a:rPr sz="1300" b="0">
                <a:solidFill>
                  <a:srgbClr val="8FA8CC"/>
                </a:solidFill>
                <a:latin typeface="Arial"/>
              </a:rPr>
              <a:t>Bám Dự kiến nội dung tập huấn ngày 18/8/2026 của nhà trường</a:t>
            </a:r>
          </a:p>
        </p:txBody>
      </p:sp>
      <p:sp>
        <p:nvSpPr>
          <p:cNvPr id="13" name="Rounded Rectangle 12"/>
          <p:cNvSpPr/>
          <p:nvPr/>
        </p:nvSpPr>
        <p:spPr>
          <a:xfrm>
            <a:off x="7269480" y="960120"/>
            <a:ext cx="4370832" cy="4937760"/>
          </a:xfrm>
          <a:prstGeom prst="roundRect">
            <a:avLst>
              <a:gd name="adj" fmla="val 4500"/>
            </a:avLst>
          </a:prstGeom>
          <a:solidFill>
            <a:srgbClr val="0A3FA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7671816" y="1362456"/>
            <a:ext cx="3566160" cy="292608"/>
          </a:xfrm>
          <a:prstGeom prst="rect">
            <a:avLst/>
          </a:prstGeom>
          <a:noFill/>
        </p:spPr>
        <p:txBody>
          <a:bodyPr wrap="square" anchor="t" lIns="0" rIns="0" tIns="0" bIns="0">
            <a:spAutoFit/>
          </a:bodyPr>
          <a:lstStyle/>
          <a:p>
            <a:pPr algn="l">
              <a:lnSpc>
                <a:spcPct val="118000"/>
              </a:lnSpc>
              <a:spcAft>
                <a:spcPts val="500"/>
              </a:spcAft>
            </a:pPr>
            <a:r>
              <a:rPr sz="1200" b="1">
                <a:solidFill>
                  <a:srgbClr val="8FA8CC"/>
                </a:solidFill>
                <a:latin typeface="Arial"/>
              </a:rPr>
              <a:t>CHƯƠNG TRÌNH TÓM TẮT</a:t>
            </a:r>
          </a:p>
        </p:txBody>
      </p:sp>
      <p:sp>
        <p:nvSpPr>
          <p:cNvPr id="15" name="TextBox 14"/>
          <p:cNvSpPr txBox="1"/>
          <p:nvPr/>
        </p:nvSpPr>
        <p:spPr>
          <a:xfrm>
            <a:off x="7671816" y="1874520"/>
            <a:ext cx="1554480" cy="800100"/>
          </a:xfrm>
          <a:prstGeom prst="rect">
            <a:avLst/>
          </a:prstGeom>
          <a:noFill/>
        </p:spPr>
        <p:txBody>
          <a:bodyPr wrap="square" anchor="ctr" lIns="0" rIns="0" tIns="0" bIns="0">
            <a:spAutoFit/>
          </a:bodyPr>
          <a:lstStyle/>
          <a:p>
            <a:pPr algn="l">
              <a:lnSpc>
                <a:spcPct val="100000"/>
              </a:lnSpc>
              <a:spcAft>
                <a:spcPts val="500"/>
              </a:spcAft>
            </a:pPr>
            <a:r>
              <a:rPr sz="4000" b="1">
                <a:solidFill>
                  <a:srgbClr val="FFFFFF"/>
                </a:solidFill>
                <a:latin typeface="Arial"/>
              </a:rPr>
              <a:t>11</a:t>
            </a:r>
          </a:p>
        </p:txBody>
      </p:sp>
      <p:sp>
        <p:nvSpPr>
          <p:cNvPr id="16" name="TextBox 15"/>
          <p:cNvSpPr txBox="1"/>
          <p:nvPr/>
        </p:nvSpPr>
        <p:spPr>
          <a:xfrm>
            <a:off x="9299448" y="1874520"/>
            <a:ext cx="1938528" cy="800100"/>
          </a:xfrm>
          <a:prstGeom prst="rect">
            <a:avLst/>
          </a:prstGeom>
          <a:noFill/>
        </p:spPr>
        <p:txBody>
          <a:bodyPr wrap="square" anchor="ctr" lIns="0" rIns="0" tIns="0" bIns="0">
            <a:spAutoFit/>
          </a:bodyPr>
          <a:lstStyle/>
          <a:p>
            <a:pPr algn="l">
              <a:lnSpc>
                <a:spcPct val="114000"/>
              </a:lnSpc>
              <a:spcAft>
                <a:spcPts val="500"/>
              </a:spcAft>
            </a:pPr>
            <a:r>
              <a:rPr sz="1500" b="0">
                <a:solidFill>
                  <a:srgbClr val="C2D5F0"/>
                </a:solidFill>
                <a:latin typeface="Arial"/>
              </a:rPr>
              <a:t>chuyên đề, đi từ khung năng lực tới tình huống thật</a:t>
            </a:r>
          </a:p>
        </p:txBody>
      </p:sp>
      <p:sp>
        <p:nvSpPr>
          <p:cNvPr id="17" name="Rectangle 16"/>
          <p:cNvSpPr/>
          <p:nvPr/>
        </p:nvSpPr>
        <p:spPr>
          <a:xfrm>
            <a:off x="7671816" y="2711196"/>
            <a:ext cx="3566160" cy="10972"/>
          </a:xfrm>
          <a:prstGeom prst="rect">
            <a:avLst/>
          </a:prstGeom>
          <a:solidFill>
            <a:srgbClr val="1E54B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7671816" y="2766060"/>
            <a:ext cx="1554480" cy="800100"/>
          </a:xfrm>
          <a:prstGeom prst="rect">
            <a:avLst/>
          </a:prstGeom>
          <a:noFill/>
        </p:spPr>
        <p:txBody>
          <a:bodyPr wrap="square" anchor="ctr" lIns="0" rIns="0" tIns="0" bIns="0">
            <a:spAutoFit/>
          </a:bodyPr>
          <a:lstStyle/>
          <a:p>
            <a:pPr algn="l">
              <a:lnSpc>
                <a:spcPct val="100000"/>
              </a:lnSpc>
              <a:spcAft>
                <a:spcPts val="500"/>
              </a:spcAft>
            </a:pPr>
            <a:r>
              <a:rPr sz="4000" b="1">
                <a:solidFill>
                  <a:srgbClr val="FFFFFF"/>
                </a:solidFill>
                <a:latin typeface="Arial"/>
              </a:rPr>
              <a:t>03</a:t>
            </a:r>
          </a:p>
        </p:txBody>
      </p:sp>
      <p:sp>
        <p:nvSpPr>
          <p:cNvPr id="19" name="TextBox 18"/>
          <p:cNvSpPr txBox="1"/>
          <p:nvPr/>
        </p:nvSpPr>
        <p:spPr>
          <a:xfrm>
            <a:off x="9299448" y="2766060"/>
            <a:ext cx="1938528" cy="800100"/>
          </a:xfrm>
          <a:prstGeom prst="rect">
            <a:avLst/>
          </a:prstGeom>
          <a:noFill/>
        </p:spPr>
        <p:txBody>
          <a:bodyPr wrap="square" anchor="ctr" lIns="0" rIns="0" tIns="0" bIns="0">
            <a:spAutoFit/>
          </a:bodyPr>
          <a:lstStyle/>
          <a:p>
            <a:pPr algn="l">
              <a:lnSpc>
                <a:spcPct val="114000"/>
              </a:lnSpc>
              <a:spcAft>
                <a:spcPts val="500"/>
              </a:spcAft>
            </a:pPr>
            <a:r>
              <a:rPr sz="1500" b="0">
                <a:solidFill>
                  <a:srgbClr val="C2D5F0"/>
                </a:solidFill>
                <a:latin typeface="Arial"/>
              </a:rPr>
              <a:t>buổi × 4 tiết, mỗi buổi khép lại bằng sản phẩm</a:t>
            </a:r>
          </a:p>
        </p:txBody>
      </p:sp>
      <p:sp>
        <p:nvSpPr>
          <p:cNvPr id="20" name="Rectangle 19"/>
          <p:cNvSpPr/>
          <p:nvPr/>
        </p:nvSpPr>
        <p:spPr>
          <a:xfrm>
            <a:off x="7671816" y="3602736"/>
            <a:ext cx="3566160" cy="10972"/>
          </a:xfrm>
          <a:prstGeom prst="rect">
            <a:avLst/>
          </a:prstGeom>
          <a:solidFill>
            <a:srgbClr val="1E54B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TextBox 20"/>
          <p:cNvSpPr txBox="1"/>
          <p:nvPr/>
        </p:nvSpPr>
        <p:spPr>
          <a:xfrm>
            <a:off x="7671816" y="3657600"/>
            <a:ext cx="1554480" cy="800100"/>
          </a:xfrm>
          <a:prstGeom prst="rect">
            <a:avLst/>
          </a:prstGeom>
          <a:noFill/>
        </p:spPr>
        <p:txBody>
          <a:bodyPr wrap="square" anchor="ctr" lIns="0" rIns="0" tIns="0" bIns="0">
            <a:spAutoFit/>
          </a:bodyPr>
          <a:lstStyle/>
          <a:p>
            <a:pPr algn="l">
              <a:lnSpc>
                <a:spcPct val="100000"/>
              </a:lnSpc>
              <a:spcAft>
                <a:spcPts val="500"/>
              </a:spcAft>
            </a:pPr>
            <a:r>
              <a:rPr sz="4000" b="1">
                <a:solidFill>
                  <a:srgbClr val="FFFFFF"/>
                </a:solidFill>
                <a:latin typeface="Arial"/>
              </a:rPr>
              <a:t>15</a:t>
            </a:r>
          </a:p>
        </p:txBody>
      </p:sp>
      <p:sp>
        <p:nvSpPr>
          <p:cNvPr id="22" name="TextBox 21"/>
          <p:cNvSpPr txBox="1"/>
          <p:nvPr/>
        </p:nvSpPr>
        <p:spPr>
          <a:xfrm>
            <a:off x="9299448" y="3657600"/>
            <a:ext cx="1938528" cy="800100"/>
          </a:xfrm>
          <a:prstGeom prst="rect">
            <a:avLst/>
          </a:prstGeom>
          <a:noFill/>
        </p:spPr>
        <p:txBody>
          <a:bodyPr wrap="square" anchor="ctr" lIns="0" rIns="0" tIns="0" bIns="0">
            <a:spAutoFit/>
          </a:bodyPr>
          <a:lstStyle/>
          <a:p>
            <a:pPr algn="l">
              <a:lnSpc>
                <a:spcPct val="114000"/>
              </a:lnSpc>
              <a:spcAft>
                <a:spcPts val="500"/>
              </a:spcAft>
            </a:pPr>
            <a:r>
              <a:rPr sz="1500" b="0">
                <a:solidFill>
                  <a:srgbClr val="C2D5F0"/>
                </a:solidFill>
                <a:latin typeface="Arial"/>
              </a:rPr>
              <a:t>bài thực hành — 350 phút, chiếm 65% thời lượng</a:t>
            </a:r>
          </a:p>
        </p:txBody>
      </p:sp>
      <p:sp>
        <p:nvSpPr>
          <p:cNvPr id="23" name="Rectangle 22"/>
          <p:cNvSpPr/>
          <p:nvPr/>
        </p:nvSpPr>
        <p:spPr>
          <a:xfrm>
            <a:off x="7671816" y="4494276"/>
            <a:ext cx="3566160" cy="10972"/>
          </a:xfrm>
          <a:prstGeom prst="rect">
            <a:avLst/>
          </a:prstGeom>
          <a:solidFill>
            <a:srgbClr val="1E54B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7671816" y="4549140"/>
            <a:ext cx="1554480" cy="800100"/>
          </a:xfrm>
          <a:prstGeom prst="rect">
            <a:avLst/>
          </a:prstGeom>
          <a:noFill/>
        </p:spPr>
        <p:txBody>
          <a:bodyPr wrap="square" anchor="ctr" lIns="0" rIns="0" tIns="0" bIns="0">
            <a:spAutoFit/>
          </a:bodyPr>
          <a:lstStyle/>
          <a:p>
            <a:pPr algn="l">
              <a:lnSpc>
                <a:spcPct val="100000"/>
              </a:lnSpc>
              <a:spcAft>
                <a:spcPts val="500"/>
              </a:spcAft>
            </a:pPr>
            <a:r>
              <a:rPr sz="4000" b="1">
                <a:solidFill>
                  <a:srgbClr val="FFFFFF"/>
                </a:solidFill>
                <a:latin typeface="Arial"/>
              </a:rPr>
              <a:t>04</a:t>
            </a:r>
          </a:p>
        </p:txBody>
      </p:sp>
      <p:sp>
        <p:nvSpPr>
          <p:cNvPr id="25" name="TextBox 24"/>
          <p:cNvSpPr txBox="1"/>
          <p:nvPr/>
        </p:nvSpPr>
        <p:spPr>
          <a:xfrm>
            <a:off x="9299448" y="4549140"/>
            <a:ext cx="1938528" cy="800100"/>
          </a:xfrm>
          <a:prstGeom prst="rect">
            <a:avLst/>
          </a:prstGeom>
          <a:noFill/>
        </p:spPr>
        <p:txBody>
          <a:bodyPr wrap="square" anchor="ctr" lIns="0" rIns="0" tIns="0" bIns="0">
            <a:spAutoFit/>
          </a:bodyPr>
          <a:lstStyle/>
          <a:p>
            <a:pPr algn="l">
              <a:lnSpc>
                <a:spcPct val="114000"/>
              </a:lnSpc>
              <a:spcAft>
                <a:spcPts val="500"/>
              </a:spcAft>
            </a:pPr>
            <a:r>
              <a:rPr sz="1500" b="0">
                <a:solidFill>
                  <a:srgbClr val="C2D5F0"/>
                </a:solidFill>
                <a:latin typeface="Arial"/>
              </a:rPr>
              <a:t>sản phẩm bắt buộc nộp về kho chung của tổ</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01</a:t>
            </a:r>
          </a:p>
        </p:txBody>
      </p:sp>
      <p:sp>
        <p:nvSpPr>
          <p:cNvPr id="6" name="Rounded Rectangle 5"/>
          <p:cNvSpPr/>
          <p:nvPr/>
        </p:nvSpPr>
        <p:spPr>
          <a:xfrm>
            <a:off x="566928" y="2761488"/>
            <a:ext cx="167868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BUỔI 1  ·  4 TIẾT</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Nền tảng</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Chuyên đề 1: Khung năng lực số  ·  Chuyên đề 2: Kỹ năng viết câu lệnh  ·  Chuyên đề 10 (phần cốt lõi): Sáu quy tắc an toàn</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053596"/>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Thông tư 18/2026: sáu miền năng lực, 20 năng lực thành phần</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Năm thành phần của một câu lệnh tốt, bảng kiểm sáu bước</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Sáu quy tắc an toàn — chốt lại trước khi mở công cụ ở buổi 2</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4 bài thực hành · 75 phút · chưa mở công cụ nào</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10</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ounded Rectangle 4"/>
          <p:cNvSpPr/>
          <p:nvPr/>
        </p:nvSpPr>
        <p:spPr>
          <a:xfrm>
            <a:off x="566928" y="475488"/>
            <a:ext cx="11294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  LƯU Ý</a:t>
            </a:r>
          </a:p>
        </p:txBody>
      </p:sp>
      <p:sp>
        <p:nvSpPr>
          <p:cNvPr id="6" name="TextBox 5"/>
          <p:cNvSpPr txBox="1"/>
          <p:nvPr/>
        </p:nvSpPr>
        <p:spPr>
          <a:xfrm>
            <a:off x="2487168" y="475488"/>
            <a:ext cx="8595360" cy="402336"/>
          </a:xfrm>
          <a:prstGeom prst="rect">
            <a:avLst/>
          </a:prstGeom>
          <a:noFill/>
        </p:spPr>
        <p:txBody>
          <a:bodyPr wrap="square" anchor="ctr" lIns="0" rIns="0" tIns="0" bIns="0">
            <a:spAutoFit/>
          </a:bodyPr>
          <a:lstStyle/>
          <a:p>
            <a:pPr algn="l">
              <a:lnSpc>
                <a:spcPct val="118000"/>
              </a:lnSpc>
              <a:spcAft>
                <a:spcPts val="500"/>
              </a:spcAft>
            </a:pPr>
            <a:r>
              <a:rPr sz="1400" b="1">
                <a:solidFill>
                  <a:srgbClr val="D9821E"/>
                </a:solidFill>
                <a:latin typeface="Arial"/>
              </a:rPr>
              <a:t>TÀI KHOẢN VÀ DỮ LIỆU — ĐỌC KỸ TRƯỚC KHI DÙNG</a:t>
            </a:r>
          </a:p>
        </p:txBody>
      </p:sp>
      <p:sp>
        <p:nvSpPr>
          <p:cNvPr id="7" name="TextBox 6"/>
          <p:cNvSpPr txBox="1"/>
          <p:nvPr/>
        </p:nvSpPr>
        <p:spPr>
          <a:xfrm>
            <a:off x="566928" y="1188720"/>
            <a:ext cx="11058113" cy="1792224"/>
          </a:xfrm>
          <a:prstGeom prst="rect">
            <a:avLst/>
          </a:prstGeom>
          <a:noFill/>
        </p:spPr>
        <p:txBody>
          <a:bodyPr wrap="square" anchor="ctr" lIns="0" rIns="0" tIns="0" bIns="0">
            <a:spAutoFit/>
          </a:bodyPr>
          <a:lstStyle/>
          <a:p>
            <a:pPr algn="l">
              <a:lnSpc>
                <a:spcPct val="116000"/>
              </a:lnSpc>
              <a:spcAft>
                <a:spcPts val="500"/>
              </a:spcAft>
            </a:pPr>
            <a:r>
              <a:rPr sz="3300" b="1">
                <a:solidFill>
                  <a:srgbClr val="053596"/>
                </a:solidFill>
                <a:latin typeface="Arial"/>
              </a:rPr>
              <a:t>Bản ChatGPT for Teachers miễn phí là chương trình
dành cho giáo viên K–12 đã xác minh tại Hoa Kỳ.</a:t>
            </a:r>
          </a:p>
        </p:txBody>
      </p:sp>
      <p:sp>
        <p:nvSpPr>
          <p:cNvPr id="8" name="Rectangle 7"/>
          <p:cNvSpPr/>
          <p:nvPr/>
        </p:nvSpPr>
        <p:spPr>
          <a:xfrm>
            <a:off x="566928" y="3108960"/>
            <a:ext cx="1554480" cy="4572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ounded Rectangle 8"/>
          <p:cNvSpPr/>
          <p:nvPr/>
        </p:nvSpPr>
        <p:spPr>
          <a:xfrm>
            <a:off x="566928" y="3419856"/>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ectangle 9"/>
          <p:cNvSpPr/>
          <p:nvPr/>
        </p:nvSpPr>
        <p:spPr>
          <a:xfrm>
            <a:off x="566928" y="3419856"/>
            <a:ext cx="68580" cy="57607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950976" y="3419856"/>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12" name="TextBox 11"/>
          <p:cNvSpPr txBox="1"/>
          <p:nvPr/>
        </p:nvSpPr>
        <p:spPr>
          <a:xfrm>
            <a:off x="1536192" y="3419856"/>
            <a:ext cx="9686513" cy="576072"/>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Giáo viên Việt Nam hiện dùng gói phổ thông (miễn phí hoặc trả phí) — không có bảo đảm dữ liệu của bản trường học</a:t>
            </a:r>
          </a:p>
        </p:txBody>
      </p:sp>
      <p:sp>
        <p:nvSpPr>
          <p:cNvPr id="13" name="Rounded Rectangle 12"/>
          <p:cNvSpPr/>
          <p:nvPr/>
        </p:nvSpPr>
        <p:spPr>
          <a:xfrm>
            <a:off x="566928" y="4123944"/>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66928" y="4123944"/>
            <a:ext cx="68580" cy="57607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950976" y="4123944"/>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16" name="TextBox 15"/>
          <p:cNvSpPr txBox="1"/>
          <p:nvPr/>
        </p:nvSpPr>
        <p:spPr>
          <a:xfrm>
            <a:off x="1536192" y="4123944"/>
            <a:ext cx="9686513" cy="576072"/>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Vào Cài đặt → Kiểm soát dữ liệu → TẮT mục cho phép dùng nội dung để cải thiện mô hình</a:t>
            </a:r>
          </a:p>
        </p:txBody>
      </p:sp>
      <p:sp>
        <p:nvSpPr>
          <p:cNvPr id="17" name="Rounded Rectangle 16"/>
          <p:cNvSpPr/>
          <p:nvPr/>
        </p:nvSpPr>
        <p:spPr>
          <a:xfrm>
            <a:off x="566928" y="4828032"/>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566928" y="4828032"/>
            <a:ext cx="68580" cy="57607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950976" y="4828032"/>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20" name="TextBox 19"/>
          <p:cNvSpPr txBox="1"/>
          <p:nvPr/>
        </p:nvSpPr>
        <p:spPr>
          <a:xfrm>
            <a:off x="1536192" y="4828032"/>
            <a:ext cx="9686513" cy="576072"/>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Dù đã tắt, quy tắc 2 vẫn nguyên giá trị: KHÔNG nhập họ tên, hoàn cảnh, sức khỏe của học sinh</a:t>
            </a:r>
          </a:p>
        </p:txBody>
      </p:sp>
      <p:sp>
        <p:nvSpPr>
          <p:cNvPr id="21" name="Rounded Rectangle 20"/>
          <p:cNvSpPr/>
          <p:nvPr/>
        </p:nvSpPr>
        <p:spPr>
          <a:xfrm>
            <a:off x="566928" y="5532120"/>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Rectangle 21"/>
          <p:cNvSpPr/>
          <p:nvPr/>
        </p:nvSpPr>
        <p:spPr>
          <a:xfrm>
            <a:off x="566928" y="5532120"/>
            <a:ext cx="68580" cy="57607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950976" y="5532120"/>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24" name="TextBox 23"/>
          <p:cNvSpPr txBox="1"/>
          <p:nvPr/>
        </p:nvSpPr>
        <p:spPr>
          <a:xfrm>
            <a:off x="1536192" y="5532120"/>
            <a:ext cx="9686513" cy="576072"/>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Muốn phân tích điểm: xóa cột họ tên, chỉ giữ mã học sinh hoặc số thứ tự</a:t>
            </a:r>
          </a:p>
        </p:txBody>
      </p:sp>
      <p:pic>
        <p:nvPicPr>
          <p:cNvPr id="25" name="Picture 24"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6" name="TextBox 25"/>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07</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20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Một nhiệm vụ vận dụng AI khó làm thay</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900" b="0">
                <a:solidFill>
                  <a:srgbClr val="1B2438"/>
                </a:solidFill>
                <a:latin typeface="Arial"/>
              </a:rPr>
              <a:t>Có cách chống gian lận tốt hơn hẳn việc đi dò bài bằng công cụ phát hiện AI.</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Chọn một chủ đề sắp dạy có thể giao nhiệm vụ về nhà.</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Chép câu lệnh mẫu ở slide 98, đổi môn và chủ đề, giữ nguyên yêu cầu gắn địa phương.</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Đọc đề nhận được và tự hỏi: học sinh có nhờ AI làm hộ trọn vẹn được không?</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Nếu có — sửa câu lệnh, buộc nhiệm vụ dựa trên dữ liệu học sinh tự thu thập.</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Kiểm lại mọi số liệu về địa phương mà AI đưa ra.</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00" b="1">
                <a:solidFill>
                  <a:srgbClr val="053596"/>
                </a:solidFill>
                <a:latin typeface="Arial"/>
              </a:rPr>
              <a:t>01 đề vận dụng + rubric — dùng thay cho việc đi dò bài bằng công cụ phát hiện AI</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06</a:t>
            </a:r>
          </a:p>
        </p:txBody>
      </p:sp>
      <p:sp>
        <p:nvSpPr>
          <p:cNvPr id="6" name="Rounded Rectangle 5"/>
          <p:cNvSpPr/>
          <p:nvPr/>
        </p:nvSpPr>
        <p:spPr>
          <a:xfrm>
            <a:off x="566928" y="2761488"/>
            <a:ext cx="151993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6</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Claude</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Hỗ trợ xử lý tài liệu và công việc chuyên môn phức tạp — mạnh nhất khi tài liệu dài và khi cần một người phản biện thẳng thắn</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D9821E"/>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Chọn Claude khi bốn chữ này xuất hiện: dài, nhiều, khó, phản biện</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Xử lý một công văn 40 trang — từ cả buổi tối còn 15 phút</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Artifacts: mô tả bằng lời, nhận về học liệu học sinh bấm được</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20 phút: xử lý một tài liệu dài của chính mình</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102</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Claude mạnh nhất ở đâu</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Chọn Claude khi bốn chữ này xuất hiện: dài, nhiều, khó, cần phản biện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67665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203704"/>
            <a:ext cx="548640" cy="548640"/>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67665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Tài liệu dài   </a:t>
            </a:r>
            <a:r>
              <a:rPr sz="1800" b="0">
                <a:solidFill>
                  <a:srgbClr val="1B2438"/>
                </a:solidFill>
                <a:latin typeface="Arial"/>
              </a:rPr>
              <a:t>Đọc trọn công văn, đề án, nhiều tệp trong một lượt mà không đứt mạch</a:t>
            </a:r>
          </a:p>
        </p:txBody>
      </p:sp>
      <p:sp>
        <p:nvSpPr>
          <p:cNvPr id="12" name="Rounded Rectangle 11"/>
          <p:cNvSpPr/>
          <p:nvPr/>
        </p:nvSpPr>
        <p:spPr>
          <a:xfrm>
            <a:off x="566928" y="296265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2962656"/>
            <a:ext cx="77724" cy="67665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3026664"/>
            <a:ext cx="548640" cy="548640"/>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2962656"/>
            <a:ext cx="9485345" cy="67665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Tổng hợp nhiều nguồn   </a:t>
            </a:r>
            <a:r>
              <a:rPr sz="1800" b="0">
                <a:solidFill>
                  <a:srgbClr val="1B2438"/>
                </a:solidFill>
                <a:latin typeface="Arial"/>
              </a:rPr>
              <a:t>So sánh, đối chiếu, chỉ ra chỗ mâu thuẫn giữa các văn bản</a:t>
            </a:r>
          </a:p>
        </p:txBody>
      </p:sp>
      <p:sp>
        <p:nvSpPr>
          <p:cNvPr id="16" name="Rounded Rectangle 15"/>
          <p:cNvSpPr/>
          <p:nvPr/>
        </p:nvSpPr>
        <p:spPr>
          <a:xfrm>
            <a:off x="566928" y="378561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3785616"/>
            <a:ext cx="77724" cy="67665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3849624"/>
            <a:ext cx="548640" cy="548640"/>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3785616"/>
            <a:ext cx="9485345" cy="67665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Phản biện   </a:t>
            </a:r>
            <a:r>
              <a:rPr sz="1800" b="0">
                <a:solidFill>
                  <a:srgbClr val="1B2438"/>
                </a:solidFill>
                <a:latin typeface="Arial"/>
              </a:rPr>
              <a:t>Chỉ ra chỗ yếu trong lập luận, chỗ thiếu căn cứ — không chiều theo ý người hỏi</a:t>
            </a:r>
          </a:p>
        </p:txBody>
      </p:sp>
      <p:sp>
        <p:nvSpPr>
          <p:cNvPr id="20" name="Rounded Rectangle 19"/>
          <p:cNvSpPr/>
          <p:nvPr/>
        </p:nvSpPr>
        <p:spPr>
          <a:xfrm>
            <a:off x="566928" y="460857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4608576"/>
            <a:ext cx="77724" cy="67665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4672584"/>
            <a:ext cx="548640" cy="548640"/>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4608576"/>
            <a:ext cx="9485345" cy="67665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Văn phong tiếng Việt   </a:t>
            </a:r>
            <a:r>
              <a:rPr sz="1800" b="0">
                <a:solidFill>
                  <a:srgbClr val="1B2438"/>
                </a:solidFill>
                <a:latin typeface="Arial"/>
              </a:rPr>
              <a:t>Viết mạch lạc, ít sáo rỗng, giữ được giọng của người viết</a:t>
            </a:r>
          </a:p>
        </p:txBody>
      </p:sp>
      <p:sp>
        <p:nvSpPr>
          <p:cNvPr id="24" name="Rounded Rectangle 23"/>
          <p:cNvSpPr/>
          <p:nvPr/>
        </p:nvSpPr>
        <p:spPr>
          <a:xfrm>
            <a:off x="566928" y="543153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566928" y="5431536"/>
            <a:ext cx="77724" cy="67665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Oval 25"/>
          <p:cNvSpPr/>
          <p:nvPr/>
        </p:nvSpPr>
        <p:spPr>
          <a:xfrm>
            <a:off x="950976" y="5495544"/>
            <a:ext cx="548640" cy="548640"/>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5</a:t>
            </a:r>
          </a:p>
        </p:txBody>
      </p:sp>
      <p:sp>
        <p:nvSpPr>
          <p:cNvPr id="27" name="TextBox 26"/>
          <p:cNvSpPr txBox="1"/>
          <p:nvPr/>
        </p:nvSpPr>
        <p:spPr>
          <a:xfrm>
            <a:off x="1737360" y="5431536"/>
            <a:ext cx="9485345" cy="67665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Artifacts   </a:t>
            </a:r>
            <a:r>
              <a:rPr sz="1800" b="0">
                <a:solidFill>
                  <a:srgbClr val="1B2438"/>
                </a:solidFill>
                <a:latin typeface="Arial"/>
              </a:rPr>
              <a:t>Biến mô tả thành học liệu tương tác chạy được ngay trên trình duyệt</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Ba thứ cần biết trong Claude</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Cấu trúc gần giống ChatGPT, tên gọi khác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3527541"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ounded Rectangle 9"/>
          <p:cNvSpPr/>
          <p:nvPr/>
        </p:nvSpPr>
        <p:spPr>
          <a:xfrm>
            <a:off x="877824" y="2505456"/>
            <a:ext cx="1151636" cy="365760"/>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PROJECT</a:t>
            </a:r>
          </a:p>
        </p:txBody>
      </p:sp>
      <p:sp>
        <p:nvSpPr>
          <p:cNvPr id="11" name="TextBox 10"/>
          <p:cNvSpPr txBox="1"/>
          <p:nvPr/>
        </p:nvSpPr>
        <p:spPr>
          <a:xfrm>
            <a:off x="877824" y="3072384"/>
            <a:ext cx="2905749" cy="950976"/>
          </a:xfrm>
          <a:prstGeom prst="rect">
            <a:avLst/>
          </a:prstGeom>
          <a:noFill/>
        </p:spPr>
        <p:txBody>
          <a:bodyPr wrap="square" anchor="t" lIns="0" rIns="0" tIns="0" bIns="0">
            <a:spAutoFit/>
          </a:bodyPr>
          <a:lstStyle/>
          <a:p>
            <a:pPr algn="l">
              <a:lnSpc>
                <a:spcPct val="110000"/>
              </a:lnSpc>
              <a:spcAft>
                <a:spcPts val="500"/>
              </a:spcAft>
            </a:pPr>
            <a:r>
              <a:rPr sz="2700" b="1">
                <a:solidFill>
                  <a:srgbClr val="053596"/>
                </a:solidFill>
                <a:latin typeface="Arial"/>
              </a:rPr>
              <a:t>Dự án</a:t>
            </a:r>
          </a:p>
        </p:txBody>
      </p:sp>
      <p:sp>
        <p:nvSpPr>
          <p:cNvPr id="12" name="TextBox 11"/>
          <p:cNvSpPr txBox="1"/>
          <p:nvPr/>
        </p:nvSpPr>
        <p:spPr>
          <a:xfrm>
            <a:off x="877824" y="4261104"/>
            <a:ext cx="2905749" cy="1272844"/>
          </a:xfrm>
          <a:prstGeom prst="rect">
            <a:avLst/>
          </a:prstGeom>
          <a:noFill/>
        </p:spPr>
        <p:txBody>
          <a:bodyPr wrap="square" anchor="t" lIns="0" rIns="0" tIns="0" bIns="0">
            <a:spAutoFit/>
          </a:bodyPr>
          <a:lstStyle/>
          <a:p>
            <a:pPr algn="l">
              <a:lnSpc>
                <a:spcPct val="122000"/>
              </a:lnSpc>
              <a:spcAft>
                <a:spcPts val="500"/>
              </a:spcAft>
            </a:pPr>
            <a:r>
              <a:rPr sz="1650" b="0">
                <a:solidFill>
                  <a:srgbClr val="5B6472"/>
                </a:solidFill>
                <a:latin typeface="Arial"/>
              </a:rPr>
              <a:t>Kho tri thức riêng cho từng môn, từng mảng công việc. Nạp một lần, mọi cuộc trò chuyện trong dự án đều dùng.</a:t>
            </a:r>
          </a:p>
        </p:txBody>
      </p:sp>
      <p:sp>
        <p:nvSpPr>
          <p:cNvPr id="13" name="Rounded Rectangle 12"/>
          <p:cNvSpPr/>
          <p:nvPr/>
        </p:nvSpPr>
        <p:spPr>
          <a:xfrm>
            <a:off x="4332213"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32213" y="2139696"/>
            <a:ext cx="3527541"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ounded Rectangle 14"/>
          <p:cNvSpPr/>
          <p:nvPr/>
        </p:nvSpPr>
        <p:spPr>
          <a:xfrm>
            <a:off x="4643109" y="2505456"/>
            <a:ext cx="1303887" cy="365760"/>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ARTIFACTS</a:t>
            </a:r>
          </a:p>
        </p:txBody>
      </p:sp>
      <p:sp>
        <p:nvSpPr>
          <p:cNvPr id="16" name="TextBox 15"/>
          <p:cNvSpPr txBox="1"/>
          <p:nvPr/>
        </p:nvSpPr>
        <p:spPr>
          <a:xfrm>
            <a:off x="4643109" y="3072384"/>
            <a:ext cx="2905749" cy="950976"/>
          </a:xfrm>
          <a:prstGeom prst="rect">
            <a:avLst/>
          </a:prstGeom>
          <a:noFill/>
        </p:spPr>
        <p:txBody>
          <a:bodyPr wrap="square" anchor="t" lIns="0" rIns="0" tIns="0" bIns="0">
            <a:spAutoFit/>
          </a:bodyPr>
          <a:lstStyle/>
          <a:p>
            <a:pPr algn="l">
              <a:lnSpc>
                <a:spcPct val="110000"/>
              </a:lnSpc>
              <a:spcAft>
                <a:spcPts val="500"/>
              </a:spcAft>
            </a:pPr>
            <a:r>
              <a:rPr sz="2700" b="1">
                <a:solidFill>
                  <a:srgbClr val="053596"/>
                </a:solidFill>
                <a:latin typeface="Arial"/>
              </a:rPr>
              <a:t>Học liệu tương tác</a:t>
            </a:r>
          </a:p>
        </p:txBody>
      </p:sp>
      <p:sp>
        <p:nvSpPr>
          <p:cNvPr id="17" name="TextBox 16"/>
          <p:cNvSpPr txBox="1"/>
          <p:nvPr/>
        </p:nvSpPr>
        <p:spPr>
          <a:xfrm>
            <a:off x="4643109" y="4261104"/>
            <a:ext cx="2905749" cy="1272844"/>
          </a:xfrm>
          <a:prstGeom prst="rect">
            <a:avLst/>
          </a:prstGeom>
          <a:noFill/>
        </p:spPr>
        <p:txBody>
          <a:bodyPr wrap="square" anchor="t" lIns="0" rIns="0" tIns="0" bIns="0">
            <a:spAutoFit/>
          </a:bodyPr>
          <a:lstStyle/>
          <a:p>
            <a:pPr algn="l">
              <a:lnSpc>
                <a:spcPct val="122000"/>
              </a:lnSpc>
              <a:spcAft>
                <a:spcPts val="500"/>
              </a:spcAft>
            </a:pPr>
            <a:r>
              <a:rPr sz="1650" b="0">
                <a:solidFill>
                  <a:srgbClr val="5B6472"/>
                </a:solidFill>
                <a:latin typeface="Arial"/>
              </a:rPr>
              <a:t>Trang trò chơi, mô phỏng, phiếu học tập — chạy ngay trên trình duyệt, gửi link cho học sinh.</a:t>
            </a:r>
          </a:p>
        </p:txBody>
      </p:sp>
      <p:sp>
        <p:nvSpPr>
          <p:cNvPr id="18" name="Rounded Rectangle 17"/>
          <p:cNvSpPr/>
          <p:nvPr/>
        </p:nvSpPr>
        <p:spPr>
          <a:xfrm>
            <a:off x="809749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97498" y="2139696"/>
            <a:ext cx="3527541"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8408394" y="2505456"/>
            <a:ext cx="1777111" cy="365760"/>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CHẾ ĐỘ HỌC TẬP</a:t>
            </a:r>
          </a:p>
        </p:txBody>
      </p:sp>
      <p:sp>
        <p:nvSpPr>
          <p:cNvPr id="21" name="TextBox 20"/>
          <p:cNvSpPr txBox="1"/>
          <p:nvPr/>
        </p:nvSpPr>
        <p:spPr>
          <a:xfrm>
            <a:off x="8408394" y="3072384"/>
            <a:ext cx="2905749" cy="950976"/>
          </a:xfrm>
          <a:prstGeom prst="rect">
            <a:avLst/>
          </a:prstGeom>
          <a:noFill/>
        </p:spPr>
        <p:txBody>
          <a:bodyPr wrap="square" anchor="t" lIns="0" rIns="0" tIns="0" bIns="0">
            <a:spAutoFit/>
          </a:bodyPr>
          <a:lstStyle/>
          <a:p>
            <a:pPr algn="l">
              <a:lnSpc>
                <a:spcPct val="110000"/>
              </a:lnSpc>
              <a:spcAft>
                <a:spcPts val="500"/>
              </a:spcAft>
            </a:pPr>
            <a:r>
              <a:rPr sz="2700" b="1">
                <a:solidFill>
                  <a:srgbClr val="053596"/>
                </a:solidFill>
                <a:latin typeface="Arial"/>
              </a:rPr>
              <a:t>Learning mode</a:t>
            </a:r>
          </a:p>
        </p:txBody>
      </p:sp>
      <p:sp>
        <p:nvSpPr>
          <p:cNvPr id="22" name="TextBox 21"/>
          <p:cNvSpPr txBox="1"/>
          <p:nvPr/>
        </p:nvSpPr>
        <p:spPr>
          <a:xfrm>
            <a:off x="8408394" y="4261104"/>
            <a:ext cx="2905749" cy="1272844"/>
          </a:xfrm>
          <a:prstGeom prst="rect">
            <a:avLst/>
          </a:prstGeom>
          <a:noFill/>
        </p:spPr>
        <p:txBody>
          <a:bodyPr wrap="square" anchor="t" lIns="0" rIns="0" tIns="0" bIns="0">
            <a:spAutoFit/>
          </a:bodyPr>
          <a:lstStyle/>
          <a:p>
            <a:pPr algn="l">
              <a:lnSpc>
                <a:spcPct val="122000"/>
              </a:lnSpc>
              <a:spcAft>
                <a:spcPts val="500"/>
              </a:spcAft>
            </a:pPr>
            <a:r>
              <a:rPr sz="1650" b="0">
                <a:solidFill>
                  <a:srgbClr val="5B6472"/>
                </a:solidFill>
                <a:latin typeface="Arial"/>
              </a:rPr>
              <a:t>Hỏi ngược để người học tự nghĩ thay vì đưa lời giải. Dùng khi cho học sinh tra cứu.</a:t>
            </a:r>
          </a:p>
        </p:txBody>
      </p:sp>
      <p:pic>
        <p:nvPicPr>
          <p:cNvPr id="23" name="Picture 2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4" name="TextBox 2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5" name="TextBox 2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a:t>
            </a:r>
          </a:p>
        </p:txBody>
      </p:sp>
      <p:sp>
        <p:nvSpPr>
          <p:cNvPr id="26" name="TextBox 2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Dự án (Project) trong Claude</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Kho tài liệu dùng chung cho một tổ/môn học — ảnh chụp thật trên tài khoản Pro</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Bấm "+" cạnh "Projects" ở thanh bên, đặt tên và mục tiêu (VD: "Tổ Vật lí — Học kỳ 1").</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Mục "Context" → nạp PDF, tài liệu tham khảo dùng chung — mọi cuộc trò chuyện trong dự án đều thấy.</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Mục "Instructions" → đặt quy tắc cố định (văn phong, mẫu bảng, yêu cầu trích nguồn) cho cả dự án.</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43-1.jpg"/>
          <p:cNvPicPr>
            <a:picLocks noChangeAspect="1"/>
          </p:cNvPicPr>
          <p:nvPr/>
        </p:nvPicPr>
        <p:blipFill>
          <a:blip r:embed="rId2"/>
          <a:stretch>
            <a:fillRect/>
          </a:stretch>
        </p:blipFill>
        <p:spPr>
          <a:xfrm>
            <a:off x="1821945" y="3547872"/>
            <a:ext cx="2918437" cy="1975104"/>
          </a:xfrm>
          <a:prstGeom prst="rect">
            <a:avLst/>
          </a:prstGeom>
        </p:spPr>
      </p:pic>
      <p:sp>
        <p:nvSpPr>
          <p:cNvPr id="22" name="Rectangle 21"/>
          <p:cNvSpPr/>
          <p:nvPr/>
        </p:nvSpPr>
        <p:spPr>
          <a:xfrm>
            <a:off x="1821945" y="3547872"/>
            <a:ext cx="2918437"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1 — Tạo dự án mới: đặt tên và mô tả mục tiêu</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43-2.jpg"/>
          <p:cNvPicPr>
            <a:picLocks noChangeAspect="1"/>
          </p:cNvPicPr>
          <p:nvPr/>
        </p:nvPicPr>
        <p:blipFill>
          <a:blip r:embed="rId3"/>
          <a:stretch>
            <a:fillRect/>
          </a:stretch>
        </p:blipFill>
        <p:spPr>
          <a:xfrm>
            <a:off x="6730736" y="3547872"/>
            <a:ext cx="4360135" cy="1975103"/>
          </a:xfrm>
          <a:prstGeom prst="rect">
            <a:avLst/>
          </a:prstGeom>
        </p:spPr>
      </p:pic>
      <p:sp>
        <p:nvSpPr>
          <p:cNvPr id="26" name="Rectangle 25"/>
          <p:cNvSpPr/>
          <p:nvPr/>
        </p:nvSpPr>
        <p:spPr>
          <a:xfrm>
            <a:off x="6730736" y="3547872"/>
            <a:ext cx="4360135" cy="1975103"/>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2-3 — Bên trong dự án: Instructions, Context, Scheduled</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Artifacts: từ mô tả thành học liệu chạy được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Bấm gửi, nhận về trang chạy thật — không phải đoạn mô tả suông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Mô tả bằng lời: loại học liệu, số lượng, nội dung, yêu cầu giao diện — càng cụ thể càng ít phải sửa lại.</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Claude tự nhận đây là học liệu tương tác, mở khung Artifact riêng bên phải và viết ngay lập tức.</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Sửa cũng bằng lời: "đổi thành 12 thẻ", "thêm nút chơi lại" — Claude sửa trên bản đang có, không làm lại từ đầu.</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44-1.jpg"/>
          <p:cNvPicPr>
            <a:picLocks noChangeAspect="1"/>
          </p:cNvPicPr>
          <p:nvPr/>
        </p:nvPicPr>
        <p:blipFill>
          <a:blip r:embed="rId2"/>
          <a:stretch>
            <a:fillRect/>
          </a:stretch>
        </p:blipFill>
        <p:spPr>
          <a:xfrm>
            <a:off x="1912164" y="3547872"/>
            <a:ext cx="2737999" cy="1975104"/>
          </a:xfrm>
          <a:prstGeom prst="rect">
            <a:avLst/>
          </a:prstGeom>
        </p:spPr>
      </p:pic>
      <p:sp>
        <p:nvSpPr>
          <p:cNvPr id="22" name="Rectangle 21"/>
          <p:cNvSpPr/>
          <p:nvPr/>
        </p:nvSpPr>
        <p:spPr>
          <a:xfrm>
            <a:off x="1912164" y="3547872"/>
            <a:ext cx="2737999"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Mặt câu hỏi — học sinh bấm vào thẻ</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44-2.jpg"/>
          <p:cNvPicPr>
            <a:picLocks noChangeAspect="1"/>
          </p:cNvPicPr>
          <p:nvPr/>
        </p:nvPicPr>
        <p:blipFill>
          <a:blip r:embed="rId3"/>
          <a:stretch>
            <a:fillRect/>
          </a:stretch>
        </p:blipFill>
        <p:spPr>
          <a:xfrm>
            <a:off x="7541804" y="3547872"/>
            <a:ext cx="2737999" cy="1975104"/>
          </a:xfrm>
          <a:prstGeom prst="rect">
            <a:avLst/>
          </a:prstGeom>
        </p:spPr>
      </p:pic>
      <p:sp>
        <p:nvSpPr>
          <p:cNvPr id="26" name="Rectangle 25"/>
          <p:cNvSpPr/>
          <p:nvPr/>
        </p:nvSpPr>
        <p:spPr>
          <a:xfrm>
            <a:off x="7541804" y="3547872"/>
            <a:ext cx="2737999"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Mặt đáp án — bấm lần nữa để lật lại</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Thanh bên Claude: Đoạn chat, Artifacts, Lịch trình</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Những mục dùng hằng ngày, nằm ngay trên cùng thanh bên trái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New (Đoạn chat mới): mở việc mới, không lẫn ngữ cảnh. Bấm "+" trong ô chat để đính kèm tệp, ảnh, hoặc "Add to project".</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Artifacts: nơi lưu lại MỌI học liệu Claude từng tạo — mở lại, tải xuống hoặc chia sẻ link, không cần nhớ đã hỏi ở đâu.</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Scheduled: đặt Claude tự chạy lại một việc theo lịch ngày/tuần, gửi kết quả cho bạn.</a:t>
            </a:r>
          </a:p>
        </p:txBody>
      </p:sp>
      <p:sp>
        <p:nvSpPr>
          <p:cNvPr id="20" name="Rounded Rectangle 19"/>
          <p:cNvSpPr/>
          <p:nvPr/>
        </p:nvSpPr>
        <p:spPr>
          <a:xfrm>
            <a:off x="566928"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45-1.jpg"/>
          <p:cNvPicPr>
            <a:picLocks noChangeAspect="1"/>
          </p:cNvPicPr>
          <p:nvPr/>
        </p:nvPicPr>
        <p:blipFill>
          <a:blip r:embed="rId2"/>
          <a:stretch>
            <a:fillRect/>
          </a:stretch>
        </p:blipFill>
        <p:spPr>
          <a:xfrm>
            <a:off x="1170709" y="3547872"/>
            <a:ext cx="2344362" cy="1975104"/>
          </a:xfrm>
          <a:prstGeom prst="rect">
            <a:avLst/>
          </a:prstGeom>
        </p:spPr>
      </p:pic>
      <p:sp>
        <p:nvSpPr>
          <p:cNvPr id="22" name="Rectangle 21"/>
          <p:cNvSpPr/>
          <p:nvPr/>
        </p:nvSpPr>
        <p:spPr>
          <a:xfrm>
            <a:off x="1170709" y="3547872"/>
            <a:ext cx="2344362"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3332469"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Thanh bên: New, Projects, Artifacts, Scheduled</a:t>
            </a:r>
          </a:p>
        </p:txBody>
      </p:sp>
      <p:sp>
        <p:nvSpPr>
          <p:cNvPr id="24" name="Rounded Rectangle 23"/>
          <p:cNvSpPr/>
          <p:nvPr/>
        </p:nvSpPr>
        <p:spPr>
          <a:xfrm>
            <a:off x="4320021"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45-2.jpg"/>
          <p:cNvPicPr>
            <a:picLocks noChangeAspect="1"/>
          </p:cNvPicPr>
          <p:nvPr/>
        </p:nvPicPr>
        <p:blipFill>
          <a:blip r:embed="rId3"/>
          <a:stretch>
            <a:fillRect/>
          </a:stretch>
        </p:blipFill>
        <p:spPr>
          <a:xfrm>
            <a:off x="4536691" y="3547872"/>
            <a:ext cx="3118585" cy="1975104"/>
          </a:xfrm>
          <a:prstGeom prst="rect">
            <a:avLst/>
          </a:prstGeom>
        </p:spPr>
      </p:pic>
      <p:sp>
        <p:nvSpPr>
          <p:cNvPr id="26" name="Rectangle 25"/>
          <p:cNvSpPr/>
          <p:nvPr/>
        </p:nvSpPr>
        <p:spPr>
          <a:xfrm>
            <a:off x="4536691" y="3547872"/>
            <a:ext cx="3118585"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4429749" y="5724144"/>
            <a:ext cx="3332469"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Nút "+" trong ô chat: đính kèm, chụp màn hình, thêm vào dự án</a:t>
            </a:r>
          </a:p>
        </p:txBody>
      </p:sp>
      <p:sp>
        <p:nvSpPr>
          <p:cNvPr id="28" name="Rounded Rectangle 27"/>
          <p:cNvSpPr/>
          <p:nvPr/>
        </p:nvSpPr>
        <p:spPr>
          <a:xfrm>
            <a:off x="8073114"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9" name="Picture 28" descr="PL145-3.jpg"/>
          <p:cNvPicPr>
            <a:picLocks noChangeAspect="1"/>
          </p:cNvPicPr>
          <p:nvPr/>
        </p:nvPicPr>
        <p:blipFill>
          <a:blip r:embed="rId4"/>
          <a:stretch>
            <a:fillRect/>
          </a:stretch>
        </p:blipFill>
        <p:spPr>
          <a:xfrm>
            <a:off x="8244304" y="3547872"/>
            <a:ext cx="3209544" cy="1975104"/>
          </a:xfrm>
          <a:prstGeom prst="rect">
            <a:avLst/>
          </a:prstGeom>
        </p:spPr>
      </p:pic>
      <p:sp>
        <p:nvSpPr>
          <p:cNvPr id="30" name="Rectangle 29"/>
          <p:cNvSpPr/>
          <p:nvPr/>
        </p:nvSpPr>
        <p:spPr>
          <a:xfrm>
            <a:off x="8244304" y="3547872"/>
            <a:ext cx="3209544"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TextBox 30"/>
          <p:cNvSpPr txBox="1"/>
          <p:nvPr/>
        </p:nvSpPr>
        <p:spPr>
          <a:xfrm>
            <a:off x="8182842" y="5724144"/>
            <a:ext cx="3332469" cy="402336"/>
          </a:xfrm>
          <a:prstGeom prst="rect">
            <a:avLst/>
          </a:prstGeom>
          <a:noFill/>
        </p:spPr>
        <p:txBody>
          <a:bodyPr wrap="square" anchor="t" lIns="0" rIns="0" tIns="0" bIns="0">
            <a:spAutoFit/>
          </a:bodyPr>
          <a:lstStyle/>
          <a:p>
            <a:pPr algn="ctr">
              <a:lnSpc>
                <a:spcPct val="114000"/>
              </a:lnSpc>
              <a:spcAft>
                <a:spcPts val="500"/>
              </a:spcAft>
            </a:pPr>
            <a:r>
              <a:rPr sz="1300" b="0">
                <a:solidFill>
                  <a:srgbClr val="5B6472"/>
                </a:solidFill>
                <a:latin typeface="Arial"/>
              </a:rPr>
              <a:t>Scheduled: gợi ý việc tự chạy lặp lại theo lịch</a:t>
            </a:r>
          </a:p>
        </p:txBody>
      </p:sp>
      <p:pic>
        <p:nvPicPr>
          <p:cNvPr id="32" name="Picture 31" descr="logo_s1_0.88in.png"/>
          <p:cNvPicPr>
            <a:picLocks noChangeAspect="1"/>
          </p:cNvPicPr>
          <p:nvPr/>
        </p:nvPicPr>
        <p:blipFill>
          <a:blip r:embed="rId5"/>
          <a:stretch>
            <a:fillRect/>
          </a:stretch>
        </p:blipFill>
        <p:spPr>
          <a:xfrm>
            <a:off x="566928" y="6254496"/>
            <a:ext cx="384048" cy="384048"/>
          </a:xfrm>
          <a:prstGeom prst="rect">
            <a:avLst/>
          </a:prstGeom>
        </p:spPr>
      </p:pic>
      <p:sp>
        <p:nvSpPr>
          <p:cNvPr id="33" name="TextBox 3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4" name="TextBox 3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 · thao tác chi tiết</a:t>
            </a:r>
          </a:p>
        </p:txBody>
      </p:sp>
      <p:sp>
        <p:nvSpPr>
          <p:cNvPr id="35" name="TextBox 3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Hiểu màn hình chia đôi khi tạo Artifact</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Cùng ví dụ flashcard ở slide 106 — phóng to để thấy rõ 2 khung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Khung TRÁI — Trò chuyện:  mô tả yêu cầu bằng lời tự nhiên, xem Claude giải thích đã làm gì, gõ tiếp để yêu cầu chỉnh sửa.</a:t>
            </a:r>
          </a:p>
        </p:txBody>
      </p:sp>
      <p:sp>
        <p:nvSpPr>
          <p:cNvPr id="12" name="Rounded Rectangle 11"/>
          <p:cNvSpPr/>
          <p:nvPr/>
        </p:nvSpPr>
        <p:spPr>
          <a:xfrm>
            <a:off x="566928" y="3547872"/>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5212080"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Khung PHẢI — Artifact (xem trước):  học liệu chạy thật ngay tại đây — bấm thử, cuộn, gõ vào trước khi gửi link cho học sinh.</a:t>
            </a:r>
          </a:p>
        </p:txBody>
      </p:sp>
      <p:sp>
        <p:nvSpPr>
          <p:cNvPr id="16" name="Rounded Rectangle 15"/>
          <p:cNvSpPr/>
          <p:nvPr/>
        </p:nvSpPr>
        <p:spPr>
          <a:xfrm>
            <a:off x="7114032" y="2139696"/>
            <a:ext cx="4511009"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7" name="Picture 16" descr="PL146-1.jpg"/>
          <p:cNvPicPr>
            <a:picLocks noChangeAspect="1"/>
          </p:cNvPicPr>
          <p:nvPr/>
        </p:nvPicPr>
        <p:blipFill>
          <a:blip r:embed="rId2"/>
          <a:stretch>
            <a:fillRect/>
          </a:stretch>
        </p:blipFill>
        <p:spPr>
          <a:xfrm>
            <a:off x="7242048" y="2589243"/>
            <a:ext cx="4254977" cy="3069402"/>
          </a:xfrm>
          <a:prstGeom prst="rect">
            <a:avLst/>
          </a:prstGeom>
        </p:spPr>
      </p:pic>
      <p:sp>
        <p:nvSpPr>
          <p:cNvPr id="18" name="Rectangle 17"/>
          <p:cNvSpPr/>
          <p:nvPr/>
        </p:nvSpPr>
        <p:spPr>
          <a:xfrm>
            <a:off x="7242048" y="2589243"/>
            <a:ext cx="4254977" cy="3069402"/>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9" name="Picture 18"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0" name="TextBox 1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1" name="TextBox 2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 · thao tác chi tiết</a:t>
            </a:r>
          </a:p>
        </p:txBody>
      </p:sp>
      <p:sp>
        <p:nvSpPr>
          <p:cNvPr id="22" name="TextBox 2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Claude Code: dùng được gì cho việc dạy học?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Công cụ lập trình cùng nền tảng với Claude — tách riêng khỏi cửa sổ chat thường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37488"/>
          </a:xfrm>
          <a:prstGeom prst="rect">
            <a:avLst/>
          </a:prstGeom>
          <a:noFill/>
        </p:spPr>
        <p:txBody>
          <a:bodyPr wrap="square" anchor="ctr" lIns="0" rIns="0" tIns="0" bIns="0">
            <a:spAutoFit/>
          </a:bodyPr>
          <a:lstStyle/>
          <a:p>
            <a:pPr algn="l">
              <a:lnSpc>
                <a:spcPct val="118000"/>
              </a:lnSpc>
              <a:spcAft>
                <a:spcPts val="500"/>
              </a:spcAft>
            </a:pPr>
            <a:r>
              <a:rPr sz="1650" b="0">
                <a:solidFill>
                  <a:srgbClr val="1B2438"/>
                </a:solidFill>
                <a:latin typeface="Arial"/>
              </a:rPr>
              <a:t>Claude Code là gì:  một tác nhân AI viết, sửa và chạy thử CODE gần như tự động — khác hẳn ô chat thường, mở qua tab "Code" hoặc cài ứng dụng riêng.</a:t>
            </a:r>
          </a:p>
        </p:txBody>
      </p:sp>
      <p:sp>
        <p:nvSpPr>
          <p:cNvPr id="12" name="Rounded Rectangle 11"/>
          <p:cNvSpPr/>
          <p:nvPr/>
        </p:nvSpPr>
        <p:spPr>
          <a:xfrm>
            <a:off x="566928" y="3505200"/>
            <a:ext cx="6272784"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05200"/>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05200"/>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05200"/>
            <a:ext cx="5212080" cy="1237488"/>
          </a:xfrm>
          <a:prstGeom prst="rect">
            <a:avLst/>
          </a:prstGeom>
          <a:noFill/>
        </p:spPr>
        <p:txBody>
          <a:bodyPr wrap="square" anchor="ctr" lIns="0" rIns="0" tIns="0" bIns="0">
            <a:spAutoFit/>
          </a:bodyPr>
          <a:lstStyle/>
          <a:p>
            <a:pPr algn="l">
              <a:lnSpc>
                <a:spcPct val="118000"/>
              </a:lnSpc>
              <a:spcAft>
                <a:spcPts val="500"/>
              </a:spcAft>
            </a:pPr>
            <a:r>
              <a:rPr sz="1650" b="0">
                <a:solidFill>
                  <a:srgbClr val="1B2438"/>
                </a:solidFill>
                <a:latin typeface="Arial"/>
              </a:rPr>
              <a:t>Không dùng để:  soạn kế hoạch bài dạy, chấm văn, hay các việc đã học ở các slide trước — đó là việc của Project/Artifacts.</a:t>
            </a:r>
          </a:p>
        </p:txBody>
      </p:sp>
      <p:sp>
        <p:nvSpPr>
          <p:cNvPr id="16" name="Rounded Rectangle 15"/>
          <p:cNvSpPr/>
          <p:nvPr/>
        </p:nvSpPr>
        <p:spPr>
          <a:xfrm>
            <a:off x="566928" y="4870704"/>
            <a:ext cx="6272784"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870704"/>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877824" y="4870704"/>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9" name="TextBox 18"/>
          <p:cNvSpPr txBox="1"/>
          <p:nvPr/>
        </p:nvSpPr>
        <p:spPr>
          <a:xfrm>
            <a:off x="1389888" y="4870704"/>
            <a:ext cx="5212080" cy="1237488"/>
          </a:xfrm>
          <a:prstGeom prst="rect">
            <a:avLst/>
          </a:prstGeom>
          <a:noFill/>
        </p:spPr>
        <p:txBody>
          <a:bodyPr wrap="square" anchor="ctr" lIns="0" rIns="0" tIns="0" bIns="0">
            <a:spAutoFit/>
          </a:bodyPr>
          <a:lstStyle/>
          <a:p>
            <a:pPr algn="l">
              <a:lnSpc>
                <a:spcPct val="118000"/>
              </a:lnSpc>
              <a:spcAft>
                <a:spcPts val="500"/>
              </a:spcAft>
            </a:pPr>
            <a:r>
              <a:rPr sz="1650" b="0">
                <a:solidFill>
                  <a:srgbClr val="1B2438"/>
                </a:solidFill>
                <a:latin typeface="Arial"/>
              </a:rPr>
              <a:t>1. Giáo viên Tin học:  nhờ Claude Code viết hoặc sửa lỗi code mẫu (Python, Scratch...) cho bài dạy lập trình lớp 10-12.</a:t>
            </a:r>
          </a:p>
        </p:txBody>
      </p:sp>
      <p:sp>
        <p:nvSpPr>
          <p:cNvPr id="20" name="Rounded Rectangle 19"/>
          <p:cNvSpPr/>
          <p:nvPr/>
        </p:nvSpPr>
        <p:spPr>
          <a:xfrm>
            <a:off x="7114032" y="2139696"/>
            <a:ext cx="4511009" cy="35112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47-1.jpg"/>
          <p:cNvPicPr>
            <a:picLocks noChangeAspect="1"/>
          </p:cNvPicPr>
          <p:nvPr/>
        </p:nvPicPr>
        <p:blipFill>
          <a:blip r:embed="rId2"/>
          <a:stretch>
            <a:fillRect/>
          </a:stretch>
        </p:blipFill>
        <p:spPr>
          <a:xfrm>
            <a:off x="7242048" y="2351799"/>
            <a:ext cx="4254977" cy="3087089"/>
          </a:xfrm>
          <a:prstGeom prst="rect">
            <a:avLst/>
          </a:prstGeom>
        </p:spPr>
      </p:pic>
      <p:sp>
        <p:nvSpPr>
          <p:cNvPr id="22" name="Rectangle 21"/>
          <p:cNvSpPr/>
          <p:nvPr/>
        </p:nvSpPr>
        <p:spPr>
          <a:xfrm>
            <a:off x="7242048" y="2351799"/>
            <a:ext cx="4254977" cy="3087089"/>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7223760" y="5724144"/>
            <a:ext cx="4291553"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Trang bắt đầu Claude Code trong tài khoản Claude</a:t>
            </a:r>
          </a:p>
        </p:txBody>
      </p:sp>
      <p:pic>
        <p:nvPicPr>
          <p:cNvPr id="24" name="Picture 23"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 · thao tác chi tiết</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109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Thông tư 18/2026/TT-BGDĐT</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Văn bản pháp lý xác định chuẩn năng lực số của nhà giáo</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8823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306574"/>
            <a:ext cx="548640" cy="548640"/>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Ban hành   </a:t>
            </a:r>
            <a:r>
              <a:rPr sz="1800" b="0">
                <a:solidFill>
                  <a:srgbClr val="1B2438"/>
                </a:solidFill>
                <a:latin typeface="Arial"/>
              </a:rPr>
              <a:t>27/3/2026  ·  Hiệu lực 12/5/2026  ·  Ký: Thứ trưởng Phạm Ngọc Thưởng</a:t>
            </a:r>
          </a:p>
        </p:txBody>
      </p:sp>
      <p:sp>
        <p:nvSpPr>
          <p:cNvPr id="12" name="Rounded Rectangle 11"/>
          <p:cNvSpPr/>
          <p:nvPr/>
        </p:nvSpPr>
        <p:spPr>
          <a:xfrm>
            <a:off x="566928" y="31683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168396"/>
            <a:ext cx="77724" cy="8823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3335274"/>
            <a:ext cx="548640" cy="548640"/>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31683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Cấu trúc   </a:t>
            </a:r>
            <a:r>
              <a:rPr sz="1800" b="0">
                <a:solidFill>
                  <a:srgbClr val="1B2438"/>
                </a:solidFill>
                <a:latin typeface="Arial"/>
              </a:rPr>
              <a:t>6 miền năng lực — 20 năng lực thành phần — 3 cấp độ</a:t>
            </a:r>
          </a:p>
        </p:txBody>
      </p:sp>
      <p:sp>
        <p:nvSpPr>
          <p:cNvPr id="16" name="Rounded Rectangle 15"/>
          <p:cNvSpPr/>
          <p:nvPr/>
        </p:nvSpPr>
        <p:spPr>
          <a:xfrm>
            <a:off x="566928" y="41970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197096"/>
            <a:ext cx="77724" cy="8823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4363974"/>
            <a:ext cx="548640" cy="548640"/>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41970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Điểm mới 1   </a:t>
            </a:r>
            <a:r>
              <a:rPr sz="1800" b="0">
                <a:solidFill>
                  <a:srgbClr val="1B2438"/>
                </a:solidFill>
                <a:latin typeface="Arial"/>
              </a:rPr>
              <a:t>Trọng tâm chuyển từ “sử dụng công nghệ” sang “tổ chức dạy học trong môi trường số”</a:t>
            </a:r>
          </a:p>
        </p:txBody>
      </p:sp>
      <p:sp>
        <p:nvSpPr>
          <p:cNvPr id="20" name="Rounded Rectangle 19"/>
          <p:cNvSpPr/>
          <p:nvPr/>
        </p:nvSpPr>
        <p:spPr>
          <a:xfrm>
            <a:off x="566928" y="52257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5225796"/>
            <a:ext cx="77724" cy="8823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5392674"/>
            <a:ext cx="548640" cy="548640"/>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52257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Điểm mới 2   </a:t>
            </a:r>
            <a:r>
              <a:rPr sz="1800" b="0">
                <a:solidFill>
                  <a:srgbClr val="1B2438"/>
                </a:solidFill>
                <a:latin typeface="Arial"/>
              </a:rPr>
              <a:t>Lần đầu tiên Trí tuệ nhân tạo trở thành một miền năng lực riêng</a:t>
            </a:r>
          </a:p>
        </p:txBody>
      </p:sp>
      <p:pic>
        <p:nvPicPr>
          <p:cNvPr id="24" name="Picture 2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Claude Code: dùng được gì cho việc dạy học?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Công cụ lập trình cùng nền tảng với Claude — tách riêng khỏi cửa sổ chat thường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123748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2. Tạo công cụ nhỏ cho lớp:  không cần biết lập trình — mô tả bằng lời (VD: "làm trang web trắc nghiệm 5 câu ôn tập"), Claude Code viết và chạy thử.</a:t>
            </a:r>
          </a:p>
        </p:txBody>
      </p:sp>
      <p:sp>
        <p:nvSpPr>
          <p:cNvPr id="12" name="Rounded Rectangle 11"/>
          <p:cNvSpPr/>
          <p:nvPr/>
        </p:nvSpPr>
        <p:spPr>
          <a:xfrm>
            <a:off x="566928" y="3505200"/>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05200"/>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05200"/>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05200"/>
            <a:ext cx="9997409" cy="123748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3. Tự động việc lặp lại:  viết script xử lý bảng điểm Excel/Google Sheets, đổi tên hàng loạt tệp.</a:t>
            </a:r>
          </a:p>
        </p:txBody>
      </p:sp>
      <p:sp>
        <p:nvSpPr>
          <p:cNvPr id="16" name="Rounded Rectangle 15"/>
          <p:cNvSpPr/>
          <p:nvPr/>
        </p:nvSpPr>
        <p:spPr>
          <a:xfrm>
            <a:off x="566928" y="4870704"/>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870704"/>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877824" y="4870704"/>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9" name="TextBox 18"/>
          <p:cNvSpPr txBox="1"/>
          <p:nvPr/>
        </p:nvSpPr>
        <p:spPr>
          <a:xfrm>
            <a:off x="1389888" y="4870704"/>
            <a:ext cx="9997409" cy="123748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Lưu ý:  kết quả là CODE — cần người rành kỹ thuật (GV Tin học/tổ CNTT) kiểm tra trước khi dùng thật.</a:t>
            </a:r>
          </a:p>
        </p:txBody>
      </p:sp>
      <p:pic>
        <p:nvPicPr>
          <p:cNvPr id="20" name="Picture 19"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1" name="TextBox 20"/>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2" name="TextBox 21"/>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 · thao tác chi tiết</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Xử lý một công văn 40 trang</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Việc mất cả buổi tối, rút còn khoảng 15 phút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1106424" y="2322576"/>
            <a:ext cx="36576" cy="3419856"/>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41248" y="2253081"/>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1</a:t>
            </a:r>
          </a:p>
        </p:txBody>
      </p:sp>
      <p:sp>
        <p:nvSpPr>
          <p:cNvPr id="10" name="Rounded Rectangle 9"/>
          <p:cNvSpPr/>
          <p:nvPr/>
        </p:nvSpPr>
        <p:spPr>
          <a:xfrm>
            <a:off x="1755648" y="2185416"/>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1755648" y="2185416"/>
            <a:ext cx="68580" cy="647395"/>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2048256" y="2185416"/>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Tải trọn tệp lên</a:t>
            </a:r>
          </a:p>
        </p:txBody>
      </p:sp>
      <p:sp>
        <p:nvSpPr>
          <p:cNvPr id="13" name="TextBox 12"/>
          <p:cNvSpPr txBox="1"/>
          <p:nvPr/>
        </p:nvSpPr>
        <p:spPr>
          <a:xfrm>
            <a:off x="6437376" y="2185416"/>
            <a:ext cx="4754880" cy="647395"/>
          </a:xfrm>
          <a:prstGeom prst="rect">
            <a:avLst/>
          </a:prstGeom>
          <a:noFill/>
        </p:spPr>
        <p:txBody>
          <a:bodyPr wrap="square" anchor="ctr" lIns="0" rIns="0" tIns="0" bIns="0">
            <a:spAutoFit/>
          </a:bodyPr>
          <a:lstStyle/>
          <a:p>
            <a:pPr algn="l">
              <a:lnSpc>
                <a:spcPct val="118000"/>
              </a:lnSpc>
              <a:spcAft>
                <a:spcPts val="500"/>
              </a:spcAft>
            </a:pPr>
            <a:r>
              <a:rPr sz="1650" b="0">
                <a:solidFill>
                  <a:srgbClr val="5B6472"/>
                </a:solidFill>
                <a:latin typeface="Arial"/>
              </a:rPr>
              <a:t>Không cần cắt nhỏ, không cần chép từng đoạn</a:t>
            </a:r>
          </a:p>
        </p:txBody>
      </p:sp>
      <p:sp>
        <p:nvSpPr>
          <p:cNvPr id="14" name="Oval 13"/>
          <p:cNvSpPr/>
          <p:nvPr/>
        </p:nvSpPr>
        <p:spPr>
          <a:xfrm>
            <a:off x="841248" y="3046780"/>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2</a:t>
            </a:r>
          </a:p>
        </p:txBody>
      </p:sp>
      <p:sp>
        <p:nvSpPr>
          <p:cNvPr id="15" name="Rounded Rectangle 14"/>
          <p:cNvSpPr/>
          <p:nvPr/>
        </p:nvSpPr>
        <p:spPr>
          <a:xfrm>
            <a:off x="1755648" y="2979115"/>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1755648" y="2979115"/>
            <a:ext cx="68580" cy="647395"/>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2048256" y="2979115"/>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Hỏi đúng câu</a:t>
            </a:r>
          </a:p>
        </p:txBody>
      </p:sp>
      <p:sp>
        <p:nvSpPr>
          <p:cNvPr id="18" name="TextBox 17"/>
          <p:cNvSpPr txBox="1"/>
          <p:nvPr/>
        </p:nvSpPr>
        <p:spPr>
          <a:xfrm>
            <a:off x="6437376" y="2979115"/>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“Chỉ ra những điều ảnh hưởng trực tiếp tới tổ chuyên môn của tôi”</a:t>
            </a:r>
          </a:p>
        </p:txBody>
      </p:sp>
      <p:sp>
        <p:nvSpPr>
          <p:cNvPr id="19" name="Oval 18"/>
          <p:cNvSpPr/>
          <p:nvPr/>
        </p:nvSpPr>
        <p:spPr>
          <a:xfrm>
            <a:off x="841248" y="3840479"/>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3</a:t>
            </a:r>
          </a:p>
        </p:txBody>
      </p:sp>
      <p:sp>
        <p:nvSpPr>
          <p:cNvPr id="20" name="Rounded Rectangle 19"/>
          <p:cNvSpPr/>
          <p:nvPr/>
        </p:nvSpPr>
        <p:spPr>
          <a:xfrm>
            <a:off x="1755648" y="3772814"/>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1755648" y="3772814"/>
            <a:ext cx="68580" cy="647395"/>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2048256" y="3772814"/>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Yêu cầu ra bảng</a:t>
            </a:r>
          </a:p>
        </p:txBody>
      </p:sp>
      <p:sp>
        <p:nvSpPr>
          <p:cNvPr id="23" name="TextBox 22"/>
          <p:cNvSpPr txBox="1"/>
          <p:nvPr/>
        </p:nvSpPr>
        <p:spPr>
          <a:xfrm>
            <a:off x="6437376" y="3772814"/>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Điều khoản | Nội dung | Việc tổ phải làm | Hạn hoàn thành</a:t>
            </a:r>
          </a:p>
        </p:txBody>
      </p:sp>
      <p:sp>
        <p:nvSpPr>
          <p:cNvPr id="24" name="Oval 23"/>
          <p:cNvSpPr/>
          <p:nvPr/>
        </p:nvSpPr>
        <p:spPr>
          <a:xfrm>
            <a:off x="841248" y="4634178"/>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4</a:t>
            </a:r>
          </a:p>
        </p:txBody>
      </p:sp>
      <p:sp>
        <p:nvSpPr>
          <p:cNvPr id="25" name="Rounded Rectangle 24"/>
          <p:cNvSpPr/>
          <p:nvPr/>
        </p:nvSpPr>
        <p:spPr>
          <a:xfrm>
            <a:off x="1755648" y="4566513"/>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1755648" y="4566513"/>
            <a:ext cx="68580" cy="647395"/>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2048256" y="4566513"/>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Đối chiếu từng dòng</a:t>
            </a:r>
          </a:p>
        </p:txBody>
      </p:sp>
      <p:sp>
        <p:nvSpPr>
          <p:cNvPr id="28" name="TextBox 27"/>
          <p:cNvSpPr txBox="1"/>
          <p:nvPr/>
        </p:nvSpPr>
        <p:spPr>
          <a:xfrm>
            <a:off x="6437376" y="4566513"/>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Mở văn bản gốc, soát lại từng điều khoản — bước bắt buộc</a:t>
            </a:r>
          </a:p>
        </p:txBody>
      </p:sp>
      <p:sp>
        <p:nvSpPr>
          <p:cNvPr id="29" name="Oval 28"/>
          <p:cNvSpPr/>
          <p:nvPr/>
        </p:nvSpPr>
        <p:spPr>
          <a:xfrm>
            <a:off x="841248" y="5427877"/>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5</a:t>
            </a:r>
          </a:p>
        </p:txBody>
      </p:sp>
      <p:sp>
        <p:nvSpPr>
          <p:cNvPr id="30" name="Rounded Rectangle 29"/>
          <p:cNvSpPr/>
          <p:nvPr/>
        </p:nvSpPr>
        <p:spPr>
          <a:xfrm>
            <a:off x="1755648" y="5360212"/>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1755648" y="5360212"/>
            <a:ext cx="68580" cy="647395"/>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2048256" y="5360212"/>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Đưa vào biên bản tổ</a:t>
            </a:r>
          </a:p>
        </p:txBody>
      </p:sp>
      <p:sp>
        <p:nvSpPr>
          <p:cNvPr id="33" name="TextBox 32"/>
          <p:cNvSpPr txBox="1"/>
          <p:nvPr/>
        </p:nvSpPr>
        <p:spPr>
          <a:xfrm>
            <a:off x="6437376" y="5360212"/>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Xuất bảng, dán vào biên bản sinh hoạt chuyên môn</a:t>
            </a:r>
          </a:p>
        </p:txBody>
      </p:sp>
      <p:pic>
        <p:nvPicPr>
          <p:cNvPr id="34" name="Picture 3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5" name="TextBox 3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6" name="TextBox 3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a:t>
            </a:r>
          </a:p>
        </p:txBody>
      </p:sp>
      <p:sp>
        <p:nvSpPr>
          <p:cNvPr id="37" name="TextBox 3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111</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Artifacts — bốn loại học liệu tương tác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Mô tả bằng lời, nhận về thứ học sinh bấm được ngay</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3096271"/>
                <a:gridCol w="5307894"/>
                <a:gridCol w="2653947"/>
              </a:tblGrid>
              <a:tr h="713232">
                <a:tc>
                  <a:txBody>
                    <a:bodyPr/>
                    <a:lstStyle/>
                    <a:p>
                      <a:pPr>
                        <a:lnSpc>
                          <a:spcPct val="110000"/>
                        </a:lnSpc>
                      </a:pPr>
                      <a:r>
                        <a:rPr sz="1700" b="1">
                          <a:solidFill>
                            <a:srgbClr val="FFFFFF"/>
                          </a:solidFill>
                          <a:latin typeface="Arial"/>
                        </a:rPr>
                        <a:t>Loại Artifact</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Ví dụ dùng trong lớp</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Hợp với</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Trang trò chơi ôn tập</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Kéo thả ghép cặp, lật thẻ, chạy trên điện thoại học sinh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Mọi môn</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Mô phỏng tương tác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Đồ thị kéo được tham số; mô hình thí nghiệm ảo</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Toán, Lí, Hóa</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Phiếu học tập, bảng biểu</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Bố cục sẵn, sửa trực tiếp rồi in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Mọi môn</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Trang tra cứu cho HS</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Sơ đồ tổng kết chương có nút mở rộng từng phần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Sử, Địa, Sinh</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Vật lí 10, hoạt động Hình thành kiến thức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Nhóm III · 15 phút tại lớp · công cụ: Claude, Artifact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D9821E"/>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Môn, lớp</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200" b="1">
                <a:solidFill>
                  <a:srgbClr val="053596"/>
                </a:solidFill>
                <a:latin typeface="Arial"/>
              </a:rPr>
              <a:t>Vật lí 10</a:t>
            </a:r>
          </a:p>
        </p:txBody>
      </p:sp>
      <p:sp>
        <p:nvSpPr>
          <p:cNvPr id="13" name="TextBox 12"/>
          <p:cNvSpPr txBox="1"/>
          <p:nvPr/>
        </p:nvSpPr>
        <p:spPr>
          <a:xfrm>
            <a:off x="896112" y="2980944"/>
            <a:ext cx="1060704" cy="442569"/>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Chủ đề</a:t>
            </a:r>
          </a:p>
        </p:txBody>
      </p:sp>
      <p:sp>
        <p:nvSpPr>
          <p:cNvPr id="14" name="TextBox 13"/>
          <p:cNvSpPr txBox="1"/>
          <p:nvPr/>
        </p:nvSpPr>
        <p:spPr>
          <a:xfrm>
            <a:off x="2011680" y="2980944"/>
            <a:ext cx="2212848" cy="442569"/>
          </a:xfrm>
          <a:prstGeom prst="rect">
            <a:avLst/>
          </a:prstGeom>
          <a:noFill/>
        </p:spPr>
        <p:txBody>
          <a:bodyPr wrap="square" anchor="ctr" lIns="0" rIns="0" tIns="0" bIns="0">
            <a:spAutoFit/>
          </a:bodyPr>
          <a:lstStyle/>
          <a:p>
            <a:pPr algn="l">
              <a:lnSpc>
                <a:spcPct val="106000"/>
              </a:lnSpc>
              <a:spcAft>
                <a:spcPts val="500"/>
              </a:spcAft>
            </a:pPr>
            <a:r>
              <a:rPr sz="1200" b="1">
                <a:solidFill>
                  <a:srgbClr val="053596"/>
                </a:solidFill>
                <a:latin typeface="Arial"/>
              </a:rPr>
              <a:t>Chuyển động thẳng biến đổi đều</a:t>
            </a:r>
          </a:p>
        </p:txBody>
      </p:sp>
      <p:sp>
        <p:nvSpPr>
          <p:cNvPr id="15" name="TextBox 14"/>
          <p:cNvSpPr txBox="1"/>
          <p:nvPr/>
        </p:nvSpPr>
        <p:spPr>
          <a:xfrm>
            <a:off x="896112" y="3423513"/>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Hoạt động</a:t>
            </a:r>
          </a:p>
        </p:txBody>
      </p:sp>
      <p:sp>
        <p:nvSpPr>
          <p:cNvPr id="16" name="TextBox 15"/>
          <p:cNvSpPr txBox="1"/>
          <p:nvPr/>
        </p:nvSpPr>
        <p:spPr>
          <a:xfrm>
            <a:off x="2011680" y="3423513"/>
            <a:ext cx="2212848" cy="310896"/>
          </a:xfrm>
          <a:prstGeom prst="rect">
            <a:avLst/>
          </a:prstGeom>
          <a:noFill/>
        </p:spPr>
        <p:txBody>
          <a:bodyPr wrap="square" anchor="ctr" lIns="0" rIns="0" tIns="0" bIns="0">
            <a:spAutoFit/>
          </a:bodyPr>
          <a:lstStyle/>
          <a:p>
            <a:pPr algn="l">
              <a:lnSpc>
                <a:spcPct val="106000"/>
              </a:lnSpc>
              <a:spcAft>
                <a:spcPts val="500"/>
              </a:spcAft>
            </a:pPr>
            <a:r>
              <a:rPr sz="1200" b="1">
                <a:solidFill>
                  <a:srgbClr val="053596"/>
                </a:solidFill>
                <a:latin typeface="Arial"/>
              </a:rPr>
              <a:t>2 — Hình thành kiến thức</a:t>
            </a:r>
          </a:p>
        </p:txBody>
      </p:sp>
      <p:sp>
        <p:nvSpPr>
          <p:cNvPr id="17" name="TextBox 16"/>
          <p:cNvSpPr txBox="1"/>
          <p:nvPr/>
        </p:nvSpPr>
        <p:spPr>
          <a:xfrm>
            <a:off x="896112" y="3734409"/>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Thời lượng</a:t>
            </a:r>
          </a:p>
        </p:txBody>
      </p:sp>
      <p:sp>
        <p:nvSpPr>
          <p:cNvPr id="18" name="TextBox 17"/>
          <p:cNvSpPr txBox="1"/>
          <p:nvPr/>
        </p:nvSpPr>
        <p:spPr>
          <a:xfrm>
            <a:off x="2011680" y="3734409"/>
            <a:ext cx="2212848" cy="310896"/>
          </a:xfrm>
          <a:prstGeom prst="rect">
            <a:avLst/>
          </a:prstGeom>
          <a:noFill/>
        </p:spPr>
        <p:txBody>
          <a:bodyPr wrap="square" anchor="ctr" lIns="0" rIns="0" tIns="0" bIns="0">
            <a:spAutoFit/>
          </a:bodyPr>
          <a:lstStyle/>
          <a:p>
            <a:pPr algn="l">
              <a:lnSpc>
                <a:spcPct val="106000"/>
              </a:lnSpc>
              <a:spcAft>
                <a:spcPts val="500"/>
              </a:spcAft>
            </a:pPr>
            <a:r>
              <a:rPr sz="1200" b="1">
                <a:solidFill>
                  <a:srgbClr val="053596"/>
                </a:solidFill>
                <a:latin typeface="Arial"/>
              </a:rPr>
              <a:t>15 phút tại lớp</a:t>
            </a:r>
          </a:p>
        </p:txBody>
      </p:sp>
      <p:sp>
        <p:nvSpPr>
          <p:cNvPr id="19" name="TextBox 18"/>
          <p:cNvSpPr txBox="1"/>
          <p:nvPr/>
        </p:nvSpPr>
        <p:spPr>
          <a:xfrm>
            <a:off x="896112" y="4045305"/>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Thiết bị</a:t>
            </a:r>
          </a:p>
        </p:txBody>
      </p:sp>
      <p:sp>
        <p:nvSpPr>
          <p:cNvPr id="20" name="TextBox 19"/>
          <p:cNvSpPr txBox="1"/>
          <p:nvPr/>
        </p:nvSpPr>
        <p:spPr>
          <a:xfrm>
            <a:off x="2011680" y="4045305"/>
            <a:ext cx="2212848" cy="310896"/>
          </a:xfrm>
          <a:prstGeom prst="rect">
            <a:avLst/>
          </a:prstGeom>
          <a:noFill/>
        </p:spPr>
        <p:txBody>
          <a:bodyPr wrap="square" anchor="ctr" lIns="0" rIns="0" tIns="0" bIns="0">
            <a:spAutoFit/>
          </a:bodyPr>
          <a:lstStyle/>
          <a:p>
            <a:pPr algn="l">
              <a:lnSpc>
                <a:spcPct val="106000"/>
              </a:lnSpc>
              <a:spcAft>
                <a:spcPts val="500"/>
              </a:spcAft>
            </a:pPr>
            <a:r>
              <a:rPr sz="1200" b="1">
                <a:solidFill>
                  <a:srgbClr val="053596"/>
                </a:solidFill>
                <a:latin typeface="Arial"/>
              </a:rPr>
              <a:t>Máy chiếu + điện thoại của HS</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Một trang mô phỏng chạy thật — gửi link, học sinh mở trên điện thoại ngay tại lớp.</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050" b="0">
                <a:solidFill>
                  <a:srgbClr val="1B2438"/>
                </a:solidFill>
                <a:latin typeface="Arial"/>
              </a:rPr>
              <a:t>Ký hiệu đại lượng có đúng SGK Việt Nam không · công thức hiển thị có đúng không · tự thử đủ 3 câu hỏi.</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300" b="0">
                <a:solidFill>
                  <a:srgbClr val="1B2438"/>
                </a:solidFill>
                <a:latin typeface="Consolas"/>
              </a:rPr>
              <a:t>Tạo một trang mô phỏng tương tác chạy trên trình duyệt để</a:t>
            </a:r>
          </a:p>
          <a:p>
            <a:pPr algn="l">
              <a:lnSpc>
                <a:spcPct val="102000"/>
              </a:lnSpc>
              <a:spcAft>
                <a:spcPts val="0"/>
              </a:spcAft>
            </a:pPr>
            <a:r>
              <a:rPr sz="1300" b="0">
                <a:solidFill>
                  <a:srgbClr val="1B2438"/>
                </a:solidFill>
                <a:latin typeface="Consolas"/>
              </a:rPr>
              <a:t>dạy chuyển động thẳng biến đổi đều, Vật lí lớp 10.</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Nội dung trang:</a:t>
            </a:r>
          </a:p>
          <a:p>
            <a:pPr algn="l">
              <a:lnSpc>
                <a:spcPct val="102000"/>
              </a:lnSpc>
              <a:spcAft>
                <a:spcPts val="0"/>
              </a:spcAft>
            </a:pPr>
            <a:r>
              <a:rPr sz="1300" b="0">
                <a:solidFill>
                  <a:srgbClr val="1B2438"/>
                </a:solidFill>
                <a:latin typeface="Consolas"/>
              </a:rPr>
              <a:t>- Một vật chuyển động trên trục ngang</a:t>
            </a:r>
          </a:p>
          <a:p>
            <a:pPr algn="l">
              <a:lnSpc>
                <a:spcPct val="102000"/>
              </a:lnSpc>
              <a:spcAft>
                <a:spcPts val="0"/>
              </a:spcAft>
            </a:pPr>
            <a:r>
              <a:rPr sz="1300" b="0">
                <a:solidFill>
                  <a:srgbClr val="1B2438"/>
                </a:solidFill>
                <a:latin typeface="Consolas"/>
              </a:rPr>
              <a:t>- Ba thanh trượt học sinh chỉnh được: vận tốc đầu, gia tốc,</a:t>
            </a:r>
          </a:p>
          <a:p>
            <a:pPr algn="l">
              <a:lnSpc>
                <a:spcPct val="102000"/>
              </a:lnSpc>
              <a:spcAft>
                <a:spcPts val="0"/>
              </a:spcAft>
            </a:pPr>
            <a:r>
              <a:rPr sz="1300" b="0">
                <a:solidFill>
                  <a:srgbClr val="1B2438"/>
                </a:solidFill>
                <a:latin typeface="Consolas"/>
              </a:rPr>
              <a:t>  thời gian</a:t>
            </a:r>
          </a:p>
          <a:p>
            <a:pPr algn="l">
              <a:lnSpc>
                <a:spcPct val="102000"/>
              </a:lnSpc>
              <a:spcAft>
                <a:spcPts val="0"/>
              </a:spcAft>
            </a:pPr>
            <a:r>
              <a:rPr sz="1300" b="0">
                <a:solidFill>
                  <a:srgbClr val="1B2438"/>
                </a:solidFill>
                <a:latin typeface="Consolas"/>
              </a:rPr>
              <a:t>- Hiển thị đồng thời hình mô phỏng, đồ thị v-t và đồ thị s-t</a:t>
            </a:r>
          </a:p>
          <a:p>
            <a:pPr algn="l">
              <a:lnSpc>
                <a:spcPct val="102000"/>
              </a:lnSpc>
              <a:spcAft>
                <a:spcPts val="0"/>
              </a:spcAft>
            </a:pPr>
            <a:r>
              <a:rPr sz="1300" b="0">
                <a:solidFill>
                  <a:srgbClr val="1B2438"/>
                </a:solidFill>
                <a:latin typeface="Consolas"/>
              </a:rPr>
              <a:t>- Hiện công thức đang áp dụng và giá trị đang tính</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Yêu cầu kỹ thuật: chạy được trên trình duyệt điện thoại,</a:t>
            </a:r>
          </a:p>
          <a:p>
            <a:pPr algn="l">
              <a:lnSpc>
                <a:spcPct val="102000"/>
              </a:lnSpc>
              <a:spcAft>
                <a:spcPts val="0"/>
              </a:spcAft>
            </a:pPr>
            <a:r>
              <a:rPr sz="1300" b="0">
                <a:solidFill>
                  <a:srgbClr val="1B2438"/>
                </a:solidFill>
                <a:latin typeface="Consolas"/>
              </a:rPr>
              <a:t>giao diện tiếng Việt, ký hiệu đại lượng đúng theo sách giáo</a:t>
            </a:r>
          </a:p>
          <a:p>
            <a:pPr algn="l">
              <a:lnSpc>
                <a:spcPct val="102000"/>
              </a:lnSpc>
              <a:spcAft>
                <a:spcPts val="0"/>
              </a:spcAft>
            </a:pPr>
            <a:r>
              <a:rPr sz="1300" b="0">
                <a:solidFill>
                  <a:srgbClr val="1B2438"/>
                </a:solidFill>
                <a:latin typeface="Consolas"/>
              </a:rPr>
              <a:t>khoa Việt Nam.</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Cuối trang thêm 3 câu hỏi: học sinh phải tự chỉnh thanh</a:t>
            </a:r>
          </a:p>
          <a:p>
            <a:pPr algn="l">
              <a:lnSpc>
                <a:spcPct val="102000"/>
              </a:lnSpc>
              <a:spcAft>
                <a:spcPts val="0"/>
              </a:spcAft>
            </a:pPr>
            <a:r>
              <a:rPr sz="1300" b="0">
                <a:solidFill>
                  <a:srgbClr val="1B2438"/>
                </a:solidFill>
                <a:latin typeface="Consolas"/>
              </a:rPr>
              <a:t>trượt sao cho đạt được tình huống nêu trong câu hỏi.</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6</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GDKT&amp;PL 11, hoạt động Vận dụng</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Nhóm IV · tranh biện tại lớp · công cụ: Claude</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D9821E"/>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Môn, lớp</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GDKT&amp;PL 11</a:t>
            </a:r>
          </a:p>
        </p:txBody>
      </p:sp>
      <p:sp>
        <p:nvSpPr>
          <p:cNvPr id="13" name="TextBox 12"/>
          <p:cNvSpPr txBox="1"/>
          <p:nvPr/>
        </p:nvSpPr>
        <p:spPr>
          <a:xfrm>
            <a:off x="896112" y="2980944"/>
            <a:ext cx="1060704" cy="474878"/>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Chủ đề</a:t>
            </a:r>
          </a:p>
        </p:txBody>
      </p:sp>
      <p:sp>
        <p:nvSpPr>
          <p:cNvPr id="14" name="TextBox 13"/>
          <p:cNvSpPr txBox="1"/>
          <p:nvPr/>
        </p:nvSpPr>
        <p:spPr>
          <a:xfrm>
            <a:off x="2011680" y="2980944"/>
            <a:ext cx="2212848" cy="474878"/>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Quyền và nghĩa vụ trong lao động</a:t>
            </a:r>
          </a:p>
        </p:txBody>
      </p:sp>
      <p:sp>
        <p:nvSpPr>
          <p:cNvPr id="15" name="TextBox 14"/>
          <p:cNvSpPr txBox="1"/>
          <p:nvPr/>
        </p:nvSpPr>
        <p:spPr>
          <a:xfrm>
            <a:off x="896112" y="3455822"/>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Hoạt động</a:t>
            </a:r>
          </a:p>
        </p:txBody>
      </p:sp>
      <p:sp>
        <p:nvSpPr>
          <p:cNvPr id="16" name="TextBox 15"/>
          <p:cNvSpPr txBox="1"/>
          <p:nvPr/>
        </p:nvSpPr>
        <p:spPr>
          <a:xfrm>
            <a:off x="2011680" y="3455822"/>
            <a:ext cx="2212848" cy="310896"/>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4 — Vận dụng</a:t>
            </a:r>
          </a:p>
        </p:txBody>
      </p:sp>
      <p:sp>
        <p:nvSpPr>
          <p:cNvPr id="17" name="TextBox 16"/>
          <p:cNvSpPr txBox="1"/>
          <p:nvPr/>
        </p:nvSpPr>
        <p:spPr>
          <a:xfrm>
            <a:off x="896112" y="376671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Hình thức</a:t>
            </a:r>
          </a:p>
        </p:txBody>
      </p:sp>
      <p:sp>
        <p:nvSpPr>
          <p:cNvPr id="18" name="TextBox 17"/>
          <p:cNvSpPr txBox="1"/>
          <p:nvPr/>
        </p:nvSpPr>
        <p:spPr>
          <a:xfrm>
            <a:off x="2011680" y="3766718"/>
            <a:ext cx="2212848" cy="310896"/>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Tranh biện hai phía, 25 phút</a:t>
            </a:r>
          </a:p>
        </p:txBody>
      </p:sp>
      <p:sp>
        <p:nvSpPr>
          <p:cNvPr id="19" name="TextBox 18"/>
          <p:cNvSpPr txBox="1"/>
          <p:nvPr/>
        </p:nvSpPr>
        <p:spPr>
          <a:xfrm>
            <a:off x="896112" y="4077614"/>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Lớp</a:t>
            </a:r>
          </a:p>
        </p:txBody>
      </p:sp>
      <p:sp>
        <p:nvSpPr>
          <p:cNvPr id="20" name="TextBox 19"/>
          <p:cNvSpPr txBox="1"/>
          <p:nvPr/>
        </p:nvSpPr>
        <p:spPr>
          <a:xfrm>
            <a:off x="2011680" y="4077614"/>
            <a:ext cx="2212848" cy="310896"/>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40 HS, chia 2 nhóm lớn</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Tình huống tranh biện + bộ câu hỏi chất vấn + rubric chấm được.</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200" b="0">
                <a:solidFill>
                  <a:srgbClr val="1B2438"/>
                </a:solidFill>
                <a:latin typeface="Arial"/>
              </a:rPr>
              <a:t>Tra lại TOÀN BỘ điều luật được viện dẫn trong văn bản gốc — AI rất hay ghi sai số điều.</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300" b="0">
                <a:solidFill>
                  <a:srgbClr val="1B2438"/>
                </a:solidFill>
                <a:latin typeface="Consolas"/>
              </a:rPr>
              <a:t>Đóng vai giáo viên Giáo dục kinh tế và pháp luật lớp 11.</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Thiết kế 1 hoạt động vận dụng dạng tranh biện cho chủ đề</a:t>
            </a:r>
          </a:p>
          <a:p>
            <a:pPr algn="l">
              <a:lnSpc>
                <a:spcPct val="102000"/>
              </a:lnSpc>
              <a:spcAft>
                <a:spcPts val="0"/>
              </a:spcAft>
            </a:pPr>
            <a:r>
              <a:rPr sz="1300" b="0">
                <a:solidFill>
                  <a:srgbClr val="1B2438"/>
                </a:solidFill>
                <a:latin typeface="Consolas"/>
              </a:rPr>
              <a:t>quyền và nghĩa vụ của công dân trong lao động.</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Yêu cầu:</a:t>
            </a:r>
          </a:p>
          <a:p>
            <a:pPr algn="l">
              <a:lnSpc>
                <a:spcPct val="102000"/>
              </a:lnSpc>
              <a:spcAft>
                <a:spcPts val="0"/>
              </a:spcAft>
            </a:pPr>
            <a:r>
              <a:rPr sz="1300" b="0">
                <a:solidFill>
                  <a:srgbClr val="1B2438"/>
                </a:solidFill>
                <a:latin typeface="Consolas"/>
              </a:rPr>
              <a:t>- 1 tình huống kiểu thường gặp ở Hải Phòng, tối đa 8 dòng,</a:t>
            </a:r>
          </a:p>
          <a:p>
            <a:pPr algn="l">
              <a:lnSpc>
                <a:spcPct val="102000"/>
              </a:lnSpc>
              <a:spcAft>
                <a:spcPts val="0"/>
              </a:spcAft>
            </a:pPr>
            <a:r>
              <a:rPr sz="1300" b="0">
                <a:solidFill>
                  <a:srgbClr val="1B2438"/>
                </a:solidFill>
                <a:latin typeface="Consolas"/>
              </a:rPr>
              <a:t>  đủ dữ kiện để tranh biện được cả hai phía</a:t>
            </a:r>
          </a:p>
          <a:p>
            <a:pPr algn="l">
              <a:lnSpc>
                <a:spcPct val="102000"/>
              </a:lnSpc>
              <a:spcAft>
                <a:spcPts val="0"/>
              </a:spcAft>
            </a:pPr>
            <a:r>
              <a:rPr sz="1300" b="0">
                <a:solidFill>
                  <a:srgbClr val="1B2438"/>
                </a:solidFill>
                <a:latin typeface="Consolas"/>
              </a:rPr>
              <a:t>- Tình huống KHÔNG có tên người thật, tên doanh nghiệp thật</a:t>
            </a:r>
          </a:p>
          <a:p>
            <a:pPr algn="l">
              <a:lnSpc>
                <a:spcPct val="102000"/>
              </a:lnSpc>
              <a:spcAft>
                <a:spcPts val="0"/>
              </a:spcAft>
            </a:pPr>
            <a:r>
              <a:rPr sz="1300" b="0">
                <a:solidFill>
                  <a:srgbClr val="1B2438"/>
                </a:solidFill>
                <a:latin typeface="Consolas"/>
              </a:rPr>
              <a:t>- Chia lớp 2 phía, nêu rõ mỗi phía bảo vệ luận điểm gì</a:t>
            </a:r>
          </a:p>
          <a:p>
            <a:pPr algn="l">
              <a:lnSpc>
                <a:spcPct val="102000"/>
              </a:lnSpc>
              <a:spcAft>
                <a:spcPts val="0"/>
              </a:spcAft>
            </a:pPr>
            <a:r>
              <a:rPr sz="1300" b="0">
                <a:solidFill>
                  <a:srgbClr val="1B2438"/>
                </a:solidFill>
                <a:latin typeface="Consolas"/>
              </a:rPr>
              <a:t>- 5 câu hỏi phản biện để tôi chất vấn cả hai phía</a:t>
            </a:r>
          </a:p>
          <a:p>
            <a:pPr algn="l">
              <a:lnSpc>
                <a:spcPct val="102000"/>
              </a:lnSpc>
              <a:spcAft>
                <a:spcPts val="0"/>
              </a:spcAft>
            </a:pPr>
            <a:r>
              <a:rPr sz="1300" b="0">
                <a:solidFill>
                  <a:srgbClr val="1B2438"/>
                </a:solidFill>
                <a:latin typeface="Consolas"/>
              </a:rPr>
              <a:t>- Rubric 3 mức, chấm theo: căn cứ pháp lý viện dẫn được,</a:t>
            </a:r>
          </a:p>
          <a:p>
            <a:pPr algn="l">
              <a:lnSpc>
                <a:spcPct val="102000"/>
              </a:lnSpc>
              <a:spcAft>
                <a:spcPts val="0"/>
              </a:spcAft>
            </a:pPr>
            <a:r>
              <a:rPr sz="1300" b="0">
                <a:solidFill>
                  <a:srgbClr val="1B2438"/>
                </a:solidFill>
                <a:latin typeface="Consolas"/>
              </a:rPr>
              <a:t>  chất lượng lập luận, thái độ tranh biện</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Cuối cùng liệt kê RIÊNG các điều luật em có nhắc tới, để</a:t>
            </a:r>
          </a:p>
          <a:p>
            <a:pPr algn="l">
              <a:lnSpc>
                <a:spcPct val="102000"/>
              </a:lnSpc>
              <a:spcAft>
                <a:spcPts val="0"/>
              </a:spcAft>
            </a:pPr>
            <a:r>
              <a:rPr sz="1300" b="0">
                <a:solidFill>
                  <a:srgbClr val="1B2438"/>
                </a:solidFill>
                <a:latin typeface="Consolas"/>
              </a:rPr>
              <a:t>tôi tự tra cứu lại trước khi dạy.</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6</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61211"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MINH HỌA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Artifact — học liệu học sinh bấm được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Không phải mô tả trò chơi. Là trò chơi chạy thật, gửi link cho học sinh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8" name="Picture 7" descr="PL144-2.jpg"/>
          <p:cNvPicPr>
            <a:picLocks noChangeAspect="1"/>
          </p:cNvPicPr>
          <p:nvPr/>
        </p:nvPicPr>
        <p:blipFill>
          <a:blip r:embed="rId2"/>
          <a:stretch>
            <a:fillRect/>
          </a:stretch>
        </p:blipFill>
        <p:spPr>
          <a:xfrm>
            <a:off x="3852346" y="2139696"/>
            <a:ext cx="4487277" cy="3236975"/>
          </a:xfrm>
          <a:prstGeom prst="rect">
            <a:avLst/>
          </a:prstGeom>
        </p:spPr>
      </p:pic>
      <p:sp>
        <p:nvSpPr>
          <p:cNvPr id="9" name="Rectangle 8"/>
          <p:cNvSpPr/>
          <p:nvPr/>
        </p:nvSpPr>
        <p:spPr>
          <a:xfrm>
            <a:off x="3852346" y="2139696"/>
            <a:ext cx="4487277" cy="3236975"/>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152144" y="5522976"/>
            <a:ext cx="9887681" cy="603504"/>
          </a:xfrm>
          <a:prstGeom prst="rect">
            <a:avLst/>
          </a:prstGeom>
          <a:noFill/>
        </p:spPr>
        <p:txBody>
          <a:bodyPr wrap="square" anchor="t" lIns="0" rIns="0" tIns="0" bIns="0">
            <a:spAutoFit/>
          </a:bodyPr>
          <a:lstStyle/>
          <a:p>
            <a:pPr algn="ctr">
              <a:lnSpc>
                <a:spcPct val="116000"/>
              </a:lnSpc>
              <a:spcAft>
                <a:spcPts val="500"/>
              </a:spcAft>
            </a:pPr>
            <a:r>
              <a:rPr sz="1550" b="0">
                <a:solidFill>
                  <a:srgbClr val="5B6472"/>
                </a:solidFill>
                <a:latin typeface="Arial"/>
              </a:rPr>
              <a:t>Yêu cầu bằng lời — nhận về trang chạy được ngay. Sửa cũng bằng lời: “đổi thành 12 câu, thêm nút chơi lại”.</a:t>
            </a:r>
          </a:p>
        </p:txBody>
      </p:sp>
      <p:pic>
        <p:nvPicPr>
          <p:cNvPr id="11" name="Picture 10"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12" name="TextBox 1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3" name="TextBox 12"/>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a:t>
            </a:r>
          </a:p>
        </p:txBody>
      </p:sp>
      <p:sp>
        <p:nvSpPr>
          <p:cNvPr id="14" name="TextBox 13"/>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08</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20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Xử lý một tài liệu dài của chính mình</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800" b="0">
                <a:solidFill>
                  <a:srgbClr val="1B2438"/>
                </a:solidFill>
                <a:latin typeface="Arial"/>
              </a:rPr>
              <a:t>Rút một việc đọc mất cả buổi tối xuống còn khoảng 15 phút — mà vẫn kiểm được.</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Lấy một văn bản dài đang phải đọc: công văn, kế hoạch năm học, tài liệu chuyên đề.</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Tải trọn tệp lên Claude. Không cắt nhỏ, không chép từng đoạn.</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Hỏi: những điều nào ảnh hưởng trực tiếp tới tổ chuyên môn của tôi?</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Yêu cầu ra bảng: Điều khoản | Nội dung | Việc phải làm | Hạn.</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Mở văn bản gốc, soát lại từng dòng của bảng — bước không được bỏ.</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00" b="1">
                <a:solidFill>
                  <a:srgbClr val="053596"/>
                </a:solidFill>
                <a:latin typeface="Arial"/>
              </a:rPr>
              <a:t>01 bảng việc phải làm — dùng luôn làm phụ lục biên bản sinh hoạt tổ</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6</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Bốn trợ lý AI đặt cạnh nhau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Bảng quan trọng nhất của buổi hôm nay — chụp lại màn hình này</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211622"/>
                <a:gridCol w="2322203"/>
                <a:gridCol w="1769298"/>
                <a:gridCol w="2101041"/>
                <a:gridCol w="2653947"/>
              </a:tblGrid>
              <a:tr h="713232">
                <a:tc>
                  <a:txBody>
                    <a:bodyPr/>
                    <a:lstStyle/>
                    <a:p>
                      <a:pPr>
                        <a:lnSpc>
                          <a:spcPct val="110000"/>
                        </a:lnSpc>
                      </a:pPr>
                      <a:r>
                        <a:rPr sz="1800" b="1">
                          <a:solidFill>
                            <a:srgbClr val="FFFFFF"/>
                          </a:solidFill>
                          <a:latin typeface="Arial"/>
                        </a:rPr>
                        <a:t>Tiêu chí</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Gemini Notebook</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Gemini</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ChatGPT</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Claude</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Nguồn trả lời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Chỉ tài liệu bạn nạp</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Mô hình + web</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Mô hình + web</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Mô hình + tệp bạn nạp</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Trích dẫn về nguồn của bạn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Có, bấm xem đoạn gốc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Có, nhưng phải tự đối chiếu</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Trợ lý dùng lại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Gem</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GPT tùy chỉnh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Project</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3–6</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Bốn trợ lý AI đặt cạnh nhau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Bảng quan trọng nhất của buổi hôm nay — chụp lại màn hình này</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211622"/>
                <a:gridCol w="2322203"/>
                <a:gridCol w="1769298"/>
                <a:gridCol w="2101041"/>
                <a:gridCol w="2653947"/>
              </a:tblGrid>
              <a:tr h="713232">
                <a:tc>
                  <a:txBody>
                    <a:bodyPr/>
                    <a:lstStyle/>
                    <a:p>
                      <a:pPr>
                        <a:lnSpc>
                          <a:spcPct val="110000"/>
                        </a:lnSpc>
                      </a:pPr>
                      <a:r>
                        <a:rPr sz="1800" b="1">
                          <a:solidFill>
                            <a:srgbClr val="FFFFFF"/>
                          </a:solidFill>
                          <a:latin typeface="Arial"/>
                        </a:rPr>
                        <a:t>Tiêu chí</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Gemini Notebook</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Gemini</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ChatGPT</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Claude</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Tạo ảnh minh họa</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Có</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Có</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Học liệu tương tác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Trang web</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Có</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Artifacts</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Mạnh nhất ở</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Bám sách giáo khoa</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Ý tưởng, hình ảnh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Việc chuyên môn, hành chính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Tài liệu dài, phản biện</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3–6</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9F4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12776A"/>
                </a:solidFill>
                <a:latin typeface="Arial"/>
              </a:rPr>
              <a:t>Đừng học bốn công cụ.
Học một kỹ năng, dùng ở bốn nơi.</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Năm thành phần câu lệnh · bảng kiểm sáu bước · quy tắc dữ liệu — giống hệt nhau ở cả bốn. Chỉ tên nút bấm là khác.</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3–6</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119</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miền năng lực số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20 năng lực thành phần dành cho giáo viên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3980920"/>
                <a:gridCol w="7077192"/>
              </a:tblGrid>
              <a:tr h="713232">
                <a:tc>
                  <a:txBody>
                    <a:bodyPr/>
                    <a:lstStyle/>
                    <a:p>
                      <a:pPr>
                        <a:lnSpc>
                          <a:spcPct val="110000"/>
                        </a:lnSpc>
                      </a:pPr>
                      <a:r>
                        <a:rPr sz="1800" b="1">
                          <a:solidFill>
                            <a:srgbClr val="FFFFFF"/>
                          </a:solidFill>
                          <a:latin typeface="Arial"/>
                        </a:rPr>
                        <a:t>Miền năng lực</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Các năng lực thành phần</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1. Tổ chức dạy học trong môi trường số</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Dạy học trong MT số · Hướng dẫn hỗ trợ · Cá nhân hóa · Học tập hợp tác</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2. Kiểm tra, đánh giá</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Phương pháp đánh giá · Phân tích dữ liệu học tập · Phản hồi và cải tiến</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3. Trao quyền cho người học</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Tiếp cận và hòa nhập · Giải quyết vấn đề · Tham gia tích cực</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09</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30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Tạo một trợ lý dùng lại cho việc của mình</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Mỗi thầy cô có một trợ lý AI cài sẵn, dùng được suốt năm học.</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600" b="0">
                <a:solidFill>
                  <a:srgbClr val="1B2438"/>
                </a:solidFill>
                <a:latin typeface="Arial"/>
              </a:rPr>
              <a:t>Chọn một việc thầy cô làm lặp lại ít nhất mỗi tháng một lần.</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600" b="0">
                <a:solidFill>
                  <a:srgbClr val="1B2438"/>
                </a:solidFill>
                <a:latin typeface="Arial"/>
              </a:rPr>
              <a:t>Chọn nền tảng: Gem (Gemini) · GPT tùy chỉnh (ChatGPT) · Project (Claude) — cái nào cũng được.</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600" b="0">
                <a:solidFill>
                  <a:srgbClr val="1B2438"/>
                </a:solidFill>
                <a:latin typeface="Arial"/>
              </a:rPr>
              <a:t>Viết hướng dẫn đủ: vai trò · nhiệm vụ · quy trình từng bước · sản phẩm đầu ra · điều KHÔNG được làm.</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600" b="0">
                <a:solidFill>
                  <a:srgbClr val="1B2438"/>
                </a:solidFill>
                <a:latin typeface="Arial"/>
              </a:rPr>
              <a:t>Nạp tài liệu cố định nếu có: khung tiêu chí, mẫu văn bản, quy định của tổ.</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600" b="0">
                <a:solidFill>
                  <a:srgbClr val="1B2438"/>
                </a:solidFill>
                <a:latin typeface="Arial"/>
              </a:rPr>
              <a:t>Thử với một việc thật, chỉnh hướng dẫn cho tới khi kết quả đúng ý.</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50" b="1">
                <a:solidFill>
                  <a:srgbClr val="053596"/>
                </a:solidFill>
                <a:latin typeface="Arial"/>
              </a:rPr>
              <a:t>01 trợ lý AI hoạt động được — ưu tiên trợ lý PHẢN BIỆN đề kiểm tra</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4–6</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005711"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ĐIỀU CẦN NHỚ</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Kết thúc buổi 2 — mang về được gì</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Bốn công cụ, nhưng chỉ một cách làm việc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667512"/>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6675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950976" y="2139696"/>
            <a:ext cx="530352" cy="667512"/>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1" name="TextBox 10"/>
          <p:cNvSpPr txBox="1"/>
          <p:nvPr/>
        </p:nvSpPr>
        <p:spPr>
          <a:xfrm>
            <a:off x="1627632" y="2139696"/>
            <a:ext cx="9741377" cy="667512"/>
          </a:xfrm>
          <a:prstGeom prst="rect">
            <a:avLst/>
          </a:prstGeom>
          <a:noFill/>
        </p:spPr>
        <p:txBody>
          <a:bodyPr wrap="square" anchor="ctr" lIns="0" rIns="0" tIns="0" bIns="0">
            <a:spAutoFit/>
          </a:bodyPr>
          <a:lstStyle/>
          <a:p>
            <a:pPr algn="l">
              <a:lnSpc>
                <a:spcPct val="120000"/>
              </a:lnSpc>
              <a:spcAft>
                <a:spcPts val="500"/>
              </a:spcAft>
            </a:pPr>
            <a:r>
              <a:rPr sz="2300" b="0">
                <a:solidFill>
                  <a:srgbClr val="1B2438"/>
                </a:solidFill>
                <a:latin typeface="Arial"/>
              </a:rPr>
              <a:t>Một sổ ghi chú đã nạp SGK và ma trận đề</a:t>
            </a:r>
          </a:p>
        </p:txBody>
      </p:sp>
      <p:sp>
        <p:nvSpPr>
          <p:cNvPr id="12" name="Rounded Rectangle 11"/>
          <p:cNvSpPr/>
          <p:nvPr/>
        </p:nvSpPr>
        <p:spPr>
          <a:xfrm>
            <a:off x="566928" y="2953512"/>
            <a:ext cx="11058113" cy="667512"/>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2953512"/>
            <a:ext cx="77724" cy="6675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950976" y="2953512"/>
            <a:ext cx="530352" cy="667512"/>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5" name="TextBox 14"/>
          <p:cNvSpPr txBox="1"/>
          <p:nvPr/>
        </p:nvSpPr>
        <p:spPr>
          <a:xfrm>
            <a:off x="1627632" y="2953512"/>
            <a:ext cx="9741377" cy="667512"/>
          </a:xfrm>
          <a:prstGeom prst="rect">
            <a:avLst/>
          </a:prstGeom>
          <a:noFill/>
        </p:spPr>
        <p:txBody>
          <a:bodyPr wrap="square" anchor="ctr" lIns="0" rIns="0" tIns="0" bIns="0">
            <a:spAutoFit/>
          </a:bodyPr>
          <a:lstStyle/>
          <a:p>
            <a:pPr algn="l">
              <a:lnSpc>
                <a:spcPct val="120000"/>
              </a:lnSpc>
              <a:spcAft>
                <a:spcPts val="500"/>
              </a:spcAft>
            </a:pPr>
            <a:r>
              <a:rPr sz="2300" b="0">
                <a:solidFill>
                  <a:srgbClr val="1B2438"/>
                </a:solidFill>
                <a:latin typeface="Arial"/>
              </a:rPr>
              <a:t>15 câu hỏi bám sát SGK, có cột trang tham chiếu và bảng kiểm chứng</a:t>
            </a:r>
          </a:p>
        </p:txBody>
      </p:sp>
      <p:sp>
        <p:nvSpPr>
          <p:cNvPr id="16" name="Rounded Rectangle 15"/>
          <p:cNvSpPr/>
          <p:nvPr/>
        </p:nvSpPr>
        <p:spPr>
          <a:xfrm>
            <a:off x="566928" y="3767328"/>
            <a:ext cx="11058113" cy="667512"/>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3767328"/>
            <a:ext cx="77724" cy="6675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950976" y="3767328"/>
            <a:ext cx="530352" cy="667512"/>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9" name="TextBox 18"/>
          <p:cNvSpPr txBox="1"/>
          <p:nvPr/>
        </p:nvSpPr>
        <p:spPr>
          <a:xfrm>
            <a:off x="1627632" y="3767328"/>
            <a:ext cx="9741377" cy="667512"/>
          </a:xfrm>
          <a:prstGeom prst="rect">
            <a:avLst/>
          </a:prstGeom>
          <a:noFill/>
        </p:spPr>
        <p:txBody>
          <a:bodyPr wrap="square" anchor="ctr" lIns="0" rIns="0" tIns="0" bIns="0">
            <a:spAutoFit/>
          </a:bodyPr>
          <a:lstStyle/>
          <a:p>
            <a:pPr algn="l">
              <a:lnSpc>
                <a:spcPct val="120000"/>
              </a:lnSpc>
              <a:spcAft>
                <a:spcPts val="500"/>
              </a:spcAft>
            </a:pPr>
            <a:r>
              <a:rPr sz="2300" b="0">
                <a:solidFill>
                  <a:srgbClr val="1B2438"/>
                </a:solidFill>
                <a:latin typeface="Arial"/>
              </a:rPr>
              <a:t>Một trợ lý AI dùng lại được — Gem, GPT tùy chỉnh hoặc Project</a:t>
            </a:r>
          </a:p>
        </p:txBody>
      </p:sp>
      <p:sp>
        <p:nvSpPr>
          <p:cNvPr id="20" name="Rounded Rectangle 19"/>
          <p:cNvSpPr/>
          <p:nvPr/>
        </p:nvSpPr>
        <p:spPr>
          <a:xfrm>
            <a:off x="566928" y="4581144"/>
            <a:ext cx="11058113" cy="667512"/>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4581144"/>
            <a:ext cx="77724" cy="6675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950976" y="4581144"/>
            <a:ext cx="530352" cy="667512"/>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23" name="TextBox 22"/>
          <p:cNvSpPr txBox="1"/>
          <p:nvPr/>
        </p:nvSpPr>
        <p:spPr>
          <a:xfrm>
            <a:off x="1627632" y="4581144"/>
            <a:ext cx="9741377" cy="667512"/>
          </a:xfrm>
          <a:prstGeom prst="rect">
            <a:avLst/>
          </a:prstGeom>
          <a:noFill/>
        </p:spPr>
        <p:txBody>
          <a:bodyPr wrap="square" anchor="ctr" lIns="0" rIns="0" tIns="0" bIns="0">
            <a:spAutoFit/>
          </a:bodyPr>
          <a:lstStyle/>
          <a:p>
            <a:pPr algn="l">
              <a:lnSpc>
                <a:spcPct val="120000"/>
              </a:lnSpc>
              <a:spcAft>
                <a:spcPts val="500"/>
              </a:spcAft>
            </a:pPr>
            <a:r>
              <a:rPr sz="2300" b="0">
                <a:solidFill>
                  <a:srgbClr val="1B2438"/>
                </a:solidFill>
                <a:latin typeface="Arial"/>
              </a:rPr>
              <a:t>Biết chọn đúng công cụ cho từng việc, không còn dùng nhầm</a:t>
            </a:r>
          </a:p>
        </p:txBody>
      </p:sp>
      <p:sp>
        <p:nvSpPr>
          <p:cNvPr id="24" name="Rounded Rectangle 23"/>
          <p:cNvSpPr/>
          <p:nvPr/>
        </p:nvSpPr>
        <p:spPr>
          <a:xfrm>
            <a:off x="566928" y="5394960"/>
            <a:ext cx="11058113" cy="713232"/>
          </a:xfrm>
          <a:prstGeom prst="roundRect">
            <a:avLst>
              <a:gd name="adj" fmla="val 4500"/>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566928" y="5394960"/>
            <a:ext cx="77724" cy="71323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TextBox 25"/>
          <p:cNvSpPr txBox="1"/>
          <p:nvPr/>
        </p:nvSpPr>
        <p:spPr>
          <a:xfrm>
            <a:off x="950976" y="5394960"/>
            <a:ext cx="219456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D9821E"/>
                </a:solidFill>
                <a:latin typeface="Arial"/>
              </a:rPr>
              <a:t>MANG THEO BUỔI 3</a:t>
            </a:r>
          </a:p>
        </p:txBody>
      </p:sp>
      <p:sp>
        <p:nvSpPr>
          <p:cNvPr id="27" name="TextBox 26"/>
          <p:cNvSpPr txBox="1"/>
          <p:nvPr/>
        </p:nvSpPr>
        <p:spPr>
          <a:xfrm>
            <a:off x="3310128" y="5394960"/>
            <a:ext cx="8040593" cy="713232"/>
          </a:xfrm>
          <a:prstGeom prst="rect">
            <a:avLst/>
          </a:prstGeom>
          <a:noFill/>
        </p:spPr>
        <p:txBody>
          <a:bodyPr wrap="square" anchor="ctr" lIns="0" rIns="0" tIns="0" bIns="0">
            <a:spAutoFit/>
          </a:bodyPr>
          <a:lstStyle/>
          <a:p>
            <a:pPr algn="l">
              <a:lnSpc>
                <a:spcPct val="116000"/>
              </a:lnSpc>
              <a:spcAft>
                <a:spcPts val="500"/>
              </a:spcAft>
            </a:pPr>
            <a:r>
              <a:rPr sz="2000" b="0">
                <a:solidFill>
                  <a:srgbClr val="1B2438"/>
                </a:solidFill>
                <a:latin typeface="Arial"/>
              </a:rPr>
              <a:t>Chính bộ 15 câu hỏi này — buổi 3 sẽ đưa nó tới tận tay học sinh</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Buổi 2</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03</a:t>
            </a:r>
          </a:p>
        </p:txBody>
      </p:sp>
      <p:sp>
        <p:nvSpPr>
          <p:cNvPr id="6" name="Rounded Rectangle 5"/>
          <p:cNvSpPr/>
          <p:nvPr/>
        </p:nvSpPr>
        <p:spPr>
          <a:xfrm>
            <a:off x="566928" y="2761488"/>
            <a:ext cx="167868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BUỔI 3  ·  4 TIẾT</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Đưa vào lớp học</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Chuyên đề 7: Wayground  ·  Chuyên đề 8: Canva  ·  Chuyên đề 9: Kết hợp quy trình  ·  Chuyên đề 10: Đạo đức  ·  Chuyên đề 11: Ứng dụng thực tế</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12776A"/>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Đưa bộ câu hỏi đã kiểm chứng tới tận tay học sinh</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Đọc dữ liệu học tập để dạy phân hóa ngay tuần sau</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Quy ước sử dụng AI của tổ và mười tình huống thật</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6 bài thực hành · 140 phút · nộp đủ 4 sản phẩm bắt buộc</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122</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07</a:t>
            </a:r>
          </a:p>
        </p:txBody>
      </p:sp>
      <p:sp>
        <p:nvSpPr>
          <p:cNvPr id="6" name="Rounded Rectangle 5"/>
          <p:cNvSpPr/>
          <p:nvPr/>
        </p:nvSpPr>
        <p:spPr>
          <a:xfrm>
            <a:off x="566928" y="2761488"/>
            <a:ext cx="151993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7</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Wayground</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Nền tảng đưa bộ câu hỏi đã kiểm chứng tới tận tay học sinh — và mang dữ liệu học tập quay trở lại cho thầy cô</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053596"/>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Sáu nhóm loại câu hỏi — đừng làm bài toàn trắc nghiệm</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Năm loại hoạt động, có ảnh chụp thao tác từng bước</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Báo cáo và Phân tích AI: biết cả lớp yếu ở kỹ năng nào</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25 phút: tạo hoạt động và cho nhau làm thử</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123</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Wayground chính là Quizizz</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Đổi tên từ tháng 6/2025</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8823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306574"/>
            <a:ext cx="548640" cy="548640"/>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Tài khoản cũ   </a:t>
            </a:r>
            <a:r>
              <a:rPr sz="1800" b="0">
                <a:solidFill>
                  <a:srgbClr val="1B2438"/>
                </a:solidFill>
                <a:latin typeface="Arial"/>
              </a:rPr>
              <a:t>Vẫn đăng nhập bình thường tại wayground.com</a:t>
            </a:r>
          </a:p>
        </p:txBody>
      </p:sp>
      <p:sp>
        <p:nvSpPr>
          <p:cNvPr id="12" name="Rounded Rectangle 11"/>
          <p:cNvSpPr/>
          <p:nvPr/>
        </p:nvSpPr>
        <p:spPr>
          <a:xfrm>
            <a:off x="566928" y="31683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168396"/>
            <a:ext cx="77724" cy="8823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3335274"/>
            <a:ext cx="548640" cy="548640"/>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31683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Kho câu hỏi cũ   </a:t>
            </a:r>
            <a:r>
              <a:rPr sz="1800" b="0">
                <a:solidFill>
                  <a:srgbClr val="1B2438"/>
                </a:solidFill>
                <a:latin typeface="Arial"/>
              </a:rPr>
              <a:t>Giữ nguyên — đó là tài sản chuyên môn đã có sẵn</a:t>
            </a:r>
          </a:p>
        </p:txBody>
      </p:sp>
      <p:sp>
        <p:nvSpPr>
          <p:cNvPr id="16" name="Rounded Rectangle 15"/>
          <p:cNvSpPr/>
          <p:nvPr/>
        </p:nvSpPr>
        <p:spPr>
          <a:xfrm>
            <a:off x="566928" y="41970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197096"/>
            <a:ext cx="77724" cy="8823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4363974"/>
            <a:ext cx="548640" cy="548640"/>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41970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Vì sao đổi tên   </a:t>
            </a:r>
            <a:r>
              <a:rPr sz="1800" b="0">
                <a:solidFill>
                  <a:srgbClr val="1B2438"/>
                </a:solidFill>
                <a:latin typeface="Arial"/>
              </a:rPr>
              <a:t>Đã mở rộng thành nền tảng gồm bài kiểm tra, trình chiếu, video tương tác, thẻ ghi nhớ</a:t>
            </a:r>
          </a:p>
        </p:txBody>
      </p:sp>
      <p:sp>
        <p:nvSpPr>
          <p:cNvPr id="20" name="Rounded Rectangle 19"/>
          <p:cNvSpPr/>
          <p:nvPr/>
        </p:nvSpPr>
        <p:spPr>
          <a:xfrm>
            <a:off x="566928" y="52257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5225796"/>
            <a:ext cx="77724" cy="8823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5392674"/>
            <a:ext cx="548640" cy="548640"/>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52257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Ràng buộc   </a:t>
            </a:r>
            <a:r>
              <a:rPr sz="1800" b="0">
                <a:solidFill>
                  <a:srgbClr val="1B2438"/>
                </a:solidFill>
                <a:latin typeface="Arial"/>
              </a:rPr>
              <a:t>Mỗi hoạt động tối thiểu 10 câu hỏi</a:t>
            </a:r>
          </a:p>
        </p:txBody>
      </p:sp>
      <p:pic>
        <p:nvPicPr>
          <p:cNvPr id="24" name="Picture 2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nhóm loại câu hỏi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Đừng làm bài toàn trắc nghiệm bốn lựa chọn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3759758"/>
                <a:gridCol w="4423245"/>
                <a:gridCol w="2875109"/>
              </a:tblGrid>
              <a:tr h="713232">
                <a:tc>
                  <a:txBody>
                    <a:bodyPr/>
                    <a:lstStyle/>
                    <a:p>
                      <a:pPr>
                        <a:lnSpc>
                          <a:spcPct val="110000"/>
                        </a:lnSpc>
                      </a:pPr>
                      <a:r>
                        <a:rPr sz="1800" b="1">
                          <a:solidFill>
                            <a:srgbClr val="FFFFFF"/>
                          </a:solidFill>
                          <a:latin typeface="Arial"/>
                        </a:rPr>
                        <a:t>Nhóm câu hỏi</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Kiểm tra được điều gì</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Hợp với</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Trắc nghiệm, nhiều lựa chọn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Kiến thức nền, khái niệm cơ bản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Mọi môn</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Điền từ, hoàn thành câu</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Thuật ngữ và công thức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Toán, Lí, Hóa, Sinh</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Ghép đôi, sắp xếp thứ tự</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Quy trình và mối liên hệ</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Lí–Hóa–Sinh, Sử–Địa</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nhóm loại câu hỏi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Đừng làm bài toàn trắc nghiệm bốn lựa chọn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3759758"/>
                <a:gridCol w="4423245"/>
                <a:gridCol w="2875109"/>
              </a:tblGrid>
              <a:tr h="713232">
                <a:tc>
                  <a:txBody>
                    <a:bodyPr/>
                    <a:lstStyle/>
                    <a:p>
                      <a:pPr>
                        <a:lnSpc>
                          <a:spcPct val="110000"/>
                        </a:lnSpc>
                      </a:pPr>
                      <a:r>
                        <a:rPr sz="1800" b="1">
                          <a:solidFill>
                            <a:srgbClr val="FFFFFF"/>
                          </a:solidFill>
                          <a:latin typeface="Arial"/>
                        </a:rPr>
                        <a:t>Nhóm câu hỏi</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Kiểm tra được điều gì</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Hợp với</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Kéo thả, phân loại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Nội dung trực quan cao</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Lí–Hóa–Sinh, Sử–Địa</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Câu hỏi mở</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Diễn đạt và tư duy</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Ngữ văn, Sử–Địa</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Thăm dò ý kiến, vẽ hình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Quan điểm; trình bày phi ngôn ngữ</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Mọi môn</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Wayground: nền tảng trò chơi hoá đánh giá</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Trước đây là Quizizz — 5 loại hoạt động dạy học + thư viện hàng triệu câu hỏi có sẵn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Vào wayground.com, bấm "Tạo mới": 5 loại hoạt động — Đánh giá, Bài thuyết trình, Băng hình, Đoạn văn, Flashcards — mỗi loại phù hợp một tình huống dạy học khác nhau.</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Không cần soạn từ đầu: bấm "Tìm kiếm", gõ đúng chủ đề bài học — hệ thống trả về hàng chục bộ câu hỏi có sẵn do giáo viên khác trên toàn thế giới đã soạn và chia sẻ công khai.</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Xem trước từng câu, bấm "+ Thêm" để đưa thẳng câu hỏi ưng ý vào bài của mình — tiết kiệm rất nhiều thời gian so với soạn thủ công từng câu.</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68-1.jpg"/>
          <p:cNvPicPr>
            <a:picLocks noChangeAspect="1"/>
          </p:cNvPicPr>
          <p:nvPr/>
        </p:nvPicPr>
        <p:blipFill>
          <a:blip r:embed="rId2"/>
          <a:stretch>
            <a:fillRect/>
          </a:stretch>
        </p:blipFill>
        <p:spPr>
          <a:xfrm>
            <a:off x="694944" y="3849513"/>
            <a:ext cx="5172440" cy="1371821"/>
          </a:xfrm>
          <a:prstGeom prst="rect">
            <a:avLst/>
          </a:prstGeom>
        </p:spPr>
      </p:pic>
      <p:sp>
        <p:nvSpPr>
          <p:cNvPr id="22" name="Rectangle 21"/>
          <p:cNvSpPr/>
          <p:nvPr/>
        </p:nvSpPr>
        <p:spPr>
          <a:xfrm>
            <a:off x="694944" y="3849513"/>
            <a:ext cx="5172440" cy="1371821"/>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5 loại hoạt động: Đánh giá, Bài thuyết trình, Băng hình, Đoạn văn, Flashcards</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68-2.jpg"/>
          <p:cNvPicPr>
            <a:picLocks noChangeAspect="1"/>
          </p:cNvPicPr>
          <p:nvPr/>
        </p:nvPicPr>
        <p:blipFill>
          <a:blip r:embed="rId3"/>
          <a:stretch>
            <a:fillRect/>
          </a:stretch>
        </p:blipFill>
        <p:spPr>
          <a:xfrm>
            <a:off x="7391740" y="3547872"/>
            <a:ext cx="3038127" cy="1975104"/>
          </a:xfrm>
          <a:prstGeom prst="rect">
            <a:avLst/>
          </a:prstGeom>
        </p:spPr>
      </p:pic>
      <p:sp>
        <p:nvSpPr>
          <p:cNvPr id="26" name="Rectangle 25"/>
          <p:cNvSpPr/>
          <p:nvPr/>
        </p:nvSpPr>
        <p:spPr>
          <a:xfrm>
            <a:off x="7391740" y="3547872"/>
            <a:ext cx="3038127"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Tìm "Cách mạng tháng Tám 1945" — hàng chục bộ câu hỏi có sẵn, bấm "+ Thêm" để lấy</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Kho câu hỏi đa dạng: từ cơ bản đến tương tác nâng cao</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Hơn 20 dạng câu hỏi — một số dạng nâng cao thuộc gói Premium (có thể xem thử, cần nâng cấp mới lưu được)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Nhóm "Căn bản": trắc nghiệm, chọn nhiều đáp án, đúng/sai, điền chỗ trống, câu hỏi mở, đoạn văn — dùng miễn phí không giới hạn.</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Nhóm "Tương tác &amp; cấp độ cao hơn": kéo-thả, ghép đôi, sắp xếp lại, phân loại, bảng đối sánh — các dạng này có biểu tượng khoá vàng, đánh dấu Premium.</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Bấm thử vào một dạng khoá (ví dụ "Ghép đôi"): trình soạn vẫn mở đầy đủ để xem giao diện, nhưng hiện băng thông báo "Nâng cấp để lưu nó trong bài kiểm tra của bạn".</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69-1.jpg"/>
          <p:cNvPicPr>
            <a:picLocks noChangeAspect="1"/>
          </p:cNvPicPr>
          <p:nvPr/>
        </p:nvPicPr>
        <p:blipFill>
          <a:blip r:embed="rId2"/>
          <a:stretch>
            <a:fillRect/>
          </a:stretch>
        </p:blipFill>
        <p:spPr>
          <a:xfrm>
            <a:off x="1584414" y="3547872"/>
            <a:ext cx="3393499" cy="1975104"/>
          </a:xfrm>
          <a:prstGeom prst="rect">
            <a:avLst/>
          </a:prstGeom>
        </p:spPr>
      </p:pic>
      <p:sp>
        <p:nvSpPr>
          <p:cNvPr id="22" name="Rectangle 21"/>
          <p:cNvSpPr/>
          <p:nvPr/>
        </p:nvSpPr>
        <p:spPr>
          <a:xfrm>
            <a:off x="1584414" y="3547872"/>
            <a:ext cx="3393499"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Bảng chọn loại câu hỏi — biểu tượng khoá vàng đánh dấu tính năng Premium</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69-2.jpg"/>
          <p:cNvPicPr>
            <a:picLocks noChangeAspect="1"/>
          </p:cNvPicPr>
          <p:nvPr/>
        </p:nvPicPr>
        <p:blipFill>
          <a:blip r:embed="rId3"/>
          <a:stretch>
            <a:fillRect/>
          </a:stretch>
        </p:blipFill>
        <p:spPr>
          <a:xfrm>
            <a:off x="7483281" y="3547872"/>
            <a:ext cx="2855046" cy="1975104"/>
          </a:xfrm>
          <a:prstGeom prst="rect">
            <a:avLst/>
          </a:prstGeom>
        </p:spPr>
      </p:pic>
      <p:sp>
        <p:nvSpPr>
          <p:cNvPr id="26" name="Rectangle 25"/>
          <p:cNvSpPr/>
          <p:nvPr/>
        </p:nvSpPr>
        <p:spPr>
          <a:xfrm>
            <a:off x="7483281" y="3547872"/>
            <a:ext cx="2855046"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Trình soạn "Ghép đôi": xem/thử được, nhưng cần nâng cấp mới lưu vào bài</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Sân chơi trực tiếp: cả lớp cùng chơi qua một mã số</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Chiếu mã tham gia lên bảng, học sinh vào bằng điện thoại/máy tính — không cần cài đặt gì thêm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Bấm "Bắt đầu ngay", chọn chế độ "Giáo viên hướng dẫn" (cả lớp cùng làm một câu, đồng bộ theo giáo viên) hoặc "Học sinh theo nhịp độ" (mỗi em tự làm theo tốc độ riêng).</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Màn hình hiện mã 6 số + mã QR — học sinh vào joinmyquiz.com, nhập mã hoặc quét QR, gõ tên rồi vào phòng chờ ngay lập tức.</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Khi giáo viên bấm bắt đầu, câu hỏi hiện lớn với 4 đáp án tô màu khác nhau — học sinh chọn trên thiết bị của mình, giáo viên theo dõi số người đã trả lời theo thời gian thực.</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70-1.jpg"/>
          <p:cNvPicPr>
            <a:picLocks noChangeAspect="1"/>
          </p:cNvPicPr>
          <p:nvPr/>
        </p:nvPicPr>
        <p:blipFill>
          <a:blip r:embed="rId2"/>
          <a:stretch>
            <a:fillRect/>
          </a:stretch>
        </p:blipFill>
        <p:spPr>
          <a:xfrm>
            <a:off x="1134578" y="3547872"/>
            <a:ext cx="4293171" cy="1975104"/>
          </a:xfrm>
          <a:prstGeom prst="rect">
            <a:avLst/>
          </a:prstGeom>
        </p:spPr>
      </p:pic>
      <p:sp>
        <p:nvSpPr>
          <p:cNvPr id="22" name="Rectangle 21"/>
          <p:cNvSpPr/>
          <p:nvPr/>
        </p:nvSpPr>
        <p:spPr>
          <a:xfrm>
            <a:off x="1134578" y="3547872"/>
            <a:ext cx="4293171"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Phòng chờ: mã tham gia 433294, mã QR, danh sách người đã vào phòng</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70-2.jpg"/>
          <p:cNvPicPr>
            <a:picLocks noChangeAspect="1"/>
          </p:cNvPicPr>
          <p:nvPr/>
        </p:nvPicPr>
        <p:blipFill>
          <a:blip r:embed="rId3"/>
          <a:stretch>
            <a:fillRect/>
          </a:stretch>
        </p:blipFill>
        <p:spPr>
          <a:xfrm>
            <a:off x="7201486" y="3547872"/>
            <a:ext cx="3418636" cy="1975104"/>
          </a:xfrm>
          <a:prstGeom prst="rect">
            <a:avLst/>
          </a:prstGeom>
        </p:spPr>
      </p:pic>
      <p:sp>
        <p:nvSpPr>
          <p:cNvPr id="26" name="Rectangle 25"/>
          <p:cNvSpPr/>
          <p:nvPr/>
        </p:nvSpPr>
        <p:spPr>
          <a:xfrm>
            <a:off x="7201486" y="3547872"/>
            <a:ext cx="3418636"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350" b="0">
                <a:solidFill>
                  <a:srgbClr val="5B6472"/>
                </a:solidFill>
                <a:latin typeface="Arial"/>
              </a:rPr>
              <a:t>Màn hình câu hỏi trực tiếp — đếm ngược, đếm số học sinh đã trả lời</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129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miền năng lực số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20 năng lực thành phần dành cho giáo viên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3980920"/>
                <a:gridCol w="7077192"/>
              </a:tblGrid>
              <a:tr h="713232">
                <a:tc>
                  <a:txBody>
                    <a:bodyPr/>
                    <a:lstStyle/>
                    <a:p>
                      <a:pPr>
                        <a:lnSpc>
                          <a:spcPct val="110000"/>
                        </a:lnSpc>
                      </a:pPr>
                      <a:r>
                        <a:rPr sz="1800" b="1">
                          <a:solidFill>
                            <a:srgbClr val="FFFFFF"/>
                          </a:solidFill>
                          <a:latin typeface="Arial"/>
                        </a:rPr>
                        <a:t>Miền năng lực</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Các năng lực thành phần</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4. Kỹ năng công nghệ số</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Thông tin, dữ liệu · Sáng tạo nội dung số · An toàn thông tin</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5. Phát triển chuyên môn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Giao tiếp trong tổ chức · Hợp tác chuyên môn · Chia sẻ tài nguyên số</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6. Trí tuệ nhân tạo</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Tư duy lấy con người làm trung tâm · Đạo đức AI · Sư phạm AI · AI cho phát triển nghề nghiệp</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Phản hồi thời gian thực: thấy cả lớp đang nghĩ gì</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Biểu đồ trả lời cập nhật tức thì cho mọi dạng câu hỏi — kể cả câu hỏi mở như Đám mây từ</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Tab "Phản hồi" hiện ngay biểu đồ tròn % đúng và biểu đồ cột số học sinh chọn từng đáp án — giáo viên biết ngay đáp án nào học sinh hay nhầm để giảng lại tại chỗ.</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Với câu hỏi mở như "Đám mây từ", màn hình hiện trực tiếp các từ học sinh gõ vào — từ được nhiều em gõ trùng sẽ tự động phóng to hơn.</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Học sinh trả lời đúng lập tức nhận phản hồi "CHÍNH XÁC" ngay trên màn hình của mình — duy trì động lực chơi liên tục qua các câu.</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71-1.jpg"/>
          <p:cNvPicPr>
            <a:picLocks noChangeAspect="1"/>
          </p:cNvPicPr>
          <p:nvPr/>
        </p:nvPicPr>
        <p:blipFill>
          <a:blip r:embed="rId2"/>
          <a:stretch>
            <a:fillRect/>
          </a:stretch>
        </p:blipFill>
        <p:spPr>
          <a:xfrm>
            <a:off x="1571846" y="3547872"/>
            <a:ext cx="3418636" cy="1975104"/>
          </a:xfrm>
          <a:prstGeom prst="rect">
            <a:avLst/>
          </a:prstGeom>
        </p:spPr>
      </p:pic>
      <p:sp>
        <p:nvSpPr>
          <p:cNvPr id="22" name="Rectangle 21"/>
          <p:cNvSpPr/>
          <p:nvPr/>
        </p:nvSpPr>
        <p:spPr>
          <a:xfrm>
            <a:off x="1571846" y="3547872"/>
            <a:ext cx="3418636"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Phân bố câu trả lời theo thời gian thực — 100% học sinh chọn đúng đáp án A</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71-2.jpg"/>
          <p:cNvPicPr>
            <a:picLocks noChangeAspect="1"/>
          </p:cNvPicPr>
          <p:nvPr/>
        </p:nvPicPr>
        <p:blipFill>
          <a:blip r:embed="rId3"/>
          <a:stretch>
            <a:fillRect/>
          </a:stretch>
        </p:blipFill>
        <p:spPr>
          <a:xfrm>
            <a:off x="7201486" y="3547872"/>
            <a:ext cx="3418636" cy="1975104"/>
          </a:xfrm>
          <a:prstGeom prst="rect">
            <a:avLst/>
          </a:prstGeom>
        </p:spPr>
      </p:pic>
      <p:sp>
        <p:nvSpPr>
          <p:cNvPr id="26" name="Rectangle 25"/>
          <p:cNvSpPr/>
          <p:nvPr/>
        </p:nvSpPr>
        <p:spPr>
          <a:xfrm>
            <a:off x="7201486" y="3547872"/>
            <a:ext cx="3418636"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Đám mây từ trực tiếp: học sinh gõ "Thời cơ" khi nghe "Cách mạng tháng Tám 1945"</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Báo cáo sau giờ học: từ tổng quan đến từng câu hỏi</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Tự động lưu lại toàn bộ dữ liệu phiên chơi — không cần giáo viên tự chấm hay thống kê tay</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Kết thúc phiên, "Tóm tắt phiên" hiện ngay biểu đồ Class Performance và bảng điểm từng học sinh — tên học sinh được làm mờ mặc định, bật "Show Names" mới hiện.</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Vào "Báo cáo" đầy đủ: tab "Tổng quan" cho bảng chéo học sinh × câu hỏi (xanh = đúng, đỏ = sai) để thấy ngay ai còn yếu phần nào.</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Tab "Câu hỏi" phân tích riêng từng câu: % đúng, thời gian làm trung bình, và biểu đồ số học sinh chọn mỗi phương án — hữu ích để biết câu nào cần giảng lại hoặc câu nào ra đề chưa rõ.</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72-1.jpg"/>
          <p:cNvPicPr>
            <a:picLocks noChangeAspect="1"/>
          </p:cNvPicPr>
          <p:nvPr/>
        </p:nvPicPr>
        <p:blipFill>
          <a:blip r:embed="rId2"/>
          <a:stretch>
            <a:fillRect/>
          </a:stretch>
        </p:blipFill>
        <p:spPr>
          <a:xfrm>
            <a:off x="1303238" y="3547872"/>
            <a:ext cx="3955851" cy="1975104"/>
          </a:xfrm>
          <a:prstGeom prst="rect">
            <a:avLst/>
          </a:prstGeom>
        </p:spPr>
      </p:pic>
      <p:sp>
        <p:nvSpPr>
          <p:cNvPr id="22" name="Rectangle 21"/>
          <p:cNvSpPr/>
          <p:nvPr/>
        </p:nvSpPr>
        <p:spPr>
          <a:xfrm>
            <a:off x="1303238" y="3547872"/>
            <a:ext cx="3955851"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Tóm tắt phiên: Class Performance 100%, tên học sinh tự làm mờ mặc định</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72-2.jpg"/>
          <p:cNvPicPr>
            <a:picLocks noChangeAspect="1"/>
          </p:cNvPicPr>
          <p:nvPr/>
        </p:nvPicPr>
        <p:blipFill>
          <a:blip r:embed="rId3"/>
          <a:stretch>
            <a:fillRect/>
          </a:stretch>
        </p:blipFill>
        <p:spPr>
          <a:xfrm>
            <a:off x="7300865" y="3547872"/>
            <a:ext cx="3219878" cy="1975104"/>
          </a:xfrm>
          <a:prstGeom prst="rect">
            <a:avLst/>
          </a:prstGeom>
        </p:spPr>
      </p:pic>
      <p:sp>
        <p:nvSpPr>
          <p:cNvPr id="26" name="Rectangle 25"/>
          <p:cNvSpPr/>
          <p:nvPr/>
        </p:nvSpPr>
        <p:spPr>
          <a:xfrm>
            <a:off x="7300865" y="3547872"/>
            <a:ext cx="321987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250" b="0">
                <a:solidFill>
                  <a:srgbClr val="5B6472"/>
                </a:solidFill>
                <a:latin typeface="Arial"/>
              </a:rPr>
              <a:t>Báo cáo chi tiết từng câu: % đúng, thời gian trung bình, phân bố lựa chọn</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850" b="1">
                <a:solidFill>
                  <a:srgbClr val="053596"/>
                </a:solidFill>
                <a:latin typeface="Arial"/>
              </a:rPr>
              <a:t>Bài thuyết trình: xen kẽ giảng bài và kiểm tra ngay tại chỗ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Khác với "Đánh giá" (chỉ toàn câu hỏi) — Bài thuyết trình cho phép chèn slide nội dung xen giữa các câu hỏi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80160"/>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Wayground khác gì với NotebookLM/Gemini/ChatGPT/Claude?</a:t>
            </a:r>
          </a:p>
        </p:txBody>
      </p:sp>
      <p:sp>
        <p:nvSpPr>
          <p:cNvPr id="12" name="Rounded Rectangle 11"/>
          <p:cNvSpPr/>
          <p:nvPr/>
        </p:nvSpPr>
        <p:spPr>
          <a:xfrm>
            <a:off x="566928" y="3547872"/>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5212080" cy="1280160"/>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Chuyên cho kiểm tra – đánh giá: chấm điểm, xếp hạng, đếm thời gian, báo cáo chi tiết — các công cụ đã học trước đó (Gemini Notebook, Gemini, ChatGPT, Claude) thiên về hỏi-đáp và soạn học liệu, không có vòng chơi trực tiếp cả lớp.</a:t>
            </a:r>
          </a:p>
        </p:txBody>
      </p:sp>
      <p:sp>
        <p:nvSpPr>
          <p:cNvPr id="16" name="Rounded Rectangle 15"/>
          <p:cNvSpPr/>
          <p:nvPr/>
        </p:nvSpPr>
        <p:spPr>
          <a:xfrm>
            <a:off x="7114032" y="2139696"/>
            <a:ext cx="4511009" cy="35112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7" name="Picture 16" descr="PL173-1.jpg"/>
          <p:cNvPicPr>
            <a:picLocks noChangeAspect="1"/>
          </p:cNvPicPr>
          <p:nvPr/>
        </p:nvPicPr>
        <p:blipFill>
          <a:blip r:embed="rId2"/>
          <a:stretch>
            <a:fillRect/>
          </a:stretch>
        </p:blipFill>
        <p:spPr>
          <a:xfrm>
            <a:off x="7334996" y="2267712"/>
            <a:ext cx="4069080" cy="3255264"/>
          </a:xfrm>
          <a:prstGeom prst="rect">
            <a:avLst/>
          </a:prstGeom>
        </p:spPr>
      </p:pic>
      <p:sp>
        <p:nvSpPr>
          <p:cNvPr id="18" name="Rectangle 17"/>
          <p:cNvSpPr/>
          <p:nvPr/>
        </p:nvSpPr>
        <p:spPr>
          <a:xfrm>
            <a:off x="7334996" y="2267712"/>
            <a:ext cx="4069080" cy="325526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7223760" y="5724144"/>
            <a:ext cx="4291553"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Bấm "+ Thêm": chèn Trình chiếu (nội dung), Câu hỏi, Video tương tác, Đoạn văn, hoặc Liên kết trang web</a:t>
            </a:r>
          </a:p>
        </p:txBody>
      </p:sp>
      <p:pic>
        <p:nvPicPr>
          <p:cNvPr id="20" name="Picture 19"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1" name="TextBox 20"/>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2" name="TextBox 21"/>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850" b="1">
                <a:solidFill>
                  <a:srgbClr val="053596"/>
                </a:solidFill>
                <a:latin typeface="Arial"/>
              </a:rPr>
              <a:t>Bài thuyết trình: xen kẽ giảng bài và kiểm tra ngay tại chỗ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Khác với "Đánh giá" (chỉ toàn câu hỏi) — Bài thuyết trình cho phép chèn slide nội dung xen giữa các câu hỏi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Có thể "mang theo" nội dung có sẵn: mục Bài thuyết trình cho nhập trực tiếp file PowerPoint/PDF/Google Slides rồi để AI tự sinh câu hỏi bám sát nội dung — không cần soạn lại từ đầu.</a:t>
            </a:r>
          </a:p>
        </p:txBody>
      </p:sp>
      <p:sp>
        <p:nvSpPr>
          <p:cNvPr id="12" name="Rounded Rectangle 11"/>
          <p:cNvSpPr/>
          <p:nvPr/>
        </p:nvSpPr>
        <p:spPr>
          <a:xfrm>
            <a:off x="566928" y="3547872"/>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Kết hợp tốt với các công cụ đã học: dùng Gemini/NotebookLM soạn nội dung bài giảng trước, sau đó đưa sang Wayground để tạo vòng kiểm tra – trò chơi hoá củng cố kiến thức cuối tiết.</a:t>
            </a:r>
          </a:p>
        </p:txBody>
      </p:sp>
      <p:pic>
        <p:nvPicPr>
          <p:cNvPr id="16" name="Picture 1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7" name="TextBox 1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8" name="TextBox 1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19" name="TextBox 1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Băng hình: cắm câu hỏi ngay tại mốc thời gian video</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Dán một video YouTube có sẵn, chèn câu hỏi dừng lại đúng lúc — không cần dựng video riêng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150" b="0">
                <a:solidFill>
                  <a:srgbClr val="1B2438"/>
                </a:solidFill>
                <a:latin typeface="Arial"/>
              </a:rPr>
              <a:t>Dán liên kết video YouTube (hoặc tải video lên) — Wayground tự thêm sẵn 1 câu Khảo sát ở gần cuối video để đo cảm nhận chung của học sinh.</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150" b="0">
                <a:solidFill>
                  <a:srgbClr val="1B2438"/>
                </a:solidFill>
                <a:latin typeface="Arial"/>
              </a:rPr>
              <a:t>Tạm dừng video tại mốc thời gian muốn hỏi, bấm "+ Thêm một câu hỏi" — chọn dạng câu hỏi rồi nhập nội dung, câu hỏi sẽ neo đúng tại giây đó.</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150" b="0">
                <a:solidFill>
                  <a:srgbClr val="1B2438"/>
                </a:solidFill>
                <a:latin typeface="Arial"/>
              </a:rPr>
              <a:t>Cột phải liệt kê toàn bộ câu hỏi theo thứ tự thời gian (02:37, 04:28...) — học sinh xem đến đâu, video tự dừng lại đúng lúc để trả lời đến đó.</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74-1.jpg"/>
          <p:cNvPicPr>
            <a:picLocks noChangeAspect="1"/>
          </p:cNvPicPr>
          <p:nvPr/>
        </p:nvPicPr>
        <p:blipFill>
          <a:blip r:embed="rId2"/>
          <a:stretch>
            <a:fillRect/>
          </a:stretch>
        </p:blipFill>
        <p:spPr>
          <a:xfrm>
            <a:off x="1700630" y="3547872"/>
            <a:ext cx="3161068" cy="1975104"/>
          </a:xfrm>
          <a:prstGeom prst="rect">
            <a:avLst/>
          </a:prstGeom>
        </p:spPr>
      </p:pic>
      <p:sp>
        <p:nvSpPr>
          <p:cNvPr id="22" name="Rectangle 21"/>
          <p:cNvSpPr/>
          <p:nvPr/>
        </p:nvSpPr>
        <p:spPr>
          <a:xfrm>
            <a:off x="1700630" y="3547872"/>
            <a:ext cx="316106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Trình soạn Video tương tác: 2 câu hỏi neo tại 02:37 và 04:28 trên thanh thời gian</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74-2.jpg"/>
          <p:cNvPicPr>
            <a:picLocks noChangeAspect="1"/>
          </p:cNvPicPr>
          <p:nvPr/>
        </p:nvPicPr>
        <p:blipFill>
          <a:blip r:embed="rId3"/>
          <a:stretch>
            <a:fillRect/>
          </a:stretch>
        </p:blipFill>
        <p:spPr>
          <a:xfrm>
            <a:off x="7330270" y="3547872"/>
            <a:ext cx="3161068" cy="1975104"/>
          </a:xfrm>
          <a:prstGeom prst="rect">
            <a:avLst/>
          </a:prstGeom>
        </p:spPr>
      </p:pic>
      <p:sp>
        <p:nvSpPr>
          <p:cNvPr id="26" name="Rectangle 25"/>
          <p:cNvSpPr/>
          <p:nvPr/>
        </p:nvSpPr>
        <p:spPr>
          <a:xfrm>
            <a:off x="7330270" y="3547872"/>
            <a:ext cx="316106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Câu hỏi trắc nghiệm tại 02:37: "Tân Trào" được đánh dấu đáp án đúng (dấu tích xanh)</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850" b="1">
                <a:solidFill>
                  <a:srgbClr val="053596"/>
                </a:solidFill>
                <a:latin typeface="Arial"/>
              </a:rPr>
              <a:t>Đoạn văn: câu hỏi đọc hiểu bám sát từng chi tiết văn bản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Dán hoặc gõ trực tiếp một đoạn văn, sau đó soạn câu hỏi kiểm tra đọc hiểu ngay bên cạnh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Ba cách tạo đoạn văn</a:t>
            </a:r>
          </a:p>
        </p:txBody>
      </p:sp>
      <p:sp>
        <p:nvSpPr>
          <p:cNvPr id="12" name="Rounded Rectangle 11"/>
          <p:cNvSpPr/>
          <p:nvPr/>
        </p:nvSpPr>
        <p:spPr>
          <a:xfrm>
            <a:off x="566928" y="3547872"/>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5212080"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Tìm trong thư viện: chọn đoạn văn có sẵn do giáo viên khác chia sẻ, tương tự cách tìm câu hỏi ở slide 127.</a:t>
            </a:r>
          </a:p>
        </p:txBody>
      </p:sp>
      <p:sp>
        <p:nvSpPr>
          <p:cNvPr id="16" name="Rounded Rectangle 15"/>
          <p:cNvSpPr/>
          <p:nvPr/>
        </p:nvSpPr>
        <p:spPr>
          <a:xfrm>
            <a:off x="7114032" y="2139696"/>
            <a:ext cx="4511009" cy="35112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7" name="Picture 16" descr="PL175-1.jpg"/>
          <p:cNvPicPr>
            <a:picLocks noChangeAspect="1"/>
          </p:cNvPicPr>
          <p:nvPr/>
        </p:nvPicPr>
        <p:blipFill>
          <a:blip r:embed="rId2"/>
          <a:stretch>
            <a:fillRect/>
          </a:stretch>
        </p:blipFill>
        <p:spPr>
          <a:xfrm>
            <a:off x="7242048" y="2566043"/>
            <a:ext cx="4254977" cy="2658601"/>
          </a:xfrm>
          <a:prstGeom prst="rect">
            <a:avLst/>
          </a:prstGeom>
        </p:spPr>
      </p:pic>
      <p:sp>
        <p:nvSpPr>
          <p:cNvPr id="18" name="Rectangle 17"/>
          <p:cNvSpPr/>
          <p:nvPr/>
        </p:nvSpPr>
        <p:spPr>
          <a:xfrm>
            <a:off x="7242048" y="2566043"/>
            <a:ext cx="4254977" cy="2658601"/>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7223760" y="5724144"/>
            <a:ext cx="4291553"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Đoạn văn về diễn biến Tổng khởi nghĩa 14–28/8/1945, kèm câu hỏi trắc nghiệm bên phải</a:t>
            </a:r>
          </a:p>
        </p:txBody>
      </p:sp>
      <p:pic>
        <p:nvPicPr>
          <p:cNvPr id="20" name="Picture 19"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1" name="TextBox 20"/>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2" name="TextBox 21"/>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850" b="1">
                <a:solidFill>
                  <a:srgbClr val="053596"/>
                </a:solidFill>
                <a:latin typeface="Arial"/>
              </a:rPr>
              <a:t>Đoạn văn: câu hỏi đọc hiểu bám sát từng chi tiết văn bản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Dán hoặc gõ trực tiếp một đoạn văn, sau đó soạn câu hỏi kiểm tra đọc hiểu ngay bên cạnh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Tạo bằng AI (Premium): dán một chủ đề, AI tự viết đoạn văn và soạn sẵn câu hỏi đọc hiểu — khoá vàng như các tính năng AI khác đã gặp.</a:t>
            </a:r>
          </a:p>
        </p:txBody>
      </p:sp>
      <p:sp>
        <p:nvSpPr>
          <p:cNvPr id="12" name="Rounded Rectangle 11"/>
          <p:cNvSpPr/>
          <p:nvPr/>
        </p:nvSpPr>
        <p:spPr>
          <a:xfrm>
            <a:off x="566928" y="3547872"/>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Tạo từ đầu (miễn phí): gõ hoặc dán trực tiếp đoạn văn của mình, sau đó tự soạn câu hỏi — cách dùng trong demo này, phù hợp khi đã có sẵn tư liệu bài giảng.</a:t>
            </a:r>
          </a:p>
        </p:txBody>
      </p:sp>
      <p:pic>
        <p:nvPicPr>
          <p:cNvPr id="16" name="Picture 1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7" name="TextBox 1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8" name="TextBox 1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19" name="TextBox 1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Flashcards: thẻ ghi nhớ hai mặt, học sinh tự lật kiểm tra</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Mặt trước là thuật ngữ, mặt sau là định nghĩa — học sinh bấm "Lật" để tự kiểm tra trí nhớ</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Mỗi thẻ có 2 ô: "Đằng trước" (thuật ngữ/khái niệm ngắn) và "Quay lại" (định nghĩa/giải thích đầy đủ) — bấm "+ Thêm câu hỏi" để tạo thêm thẻ mới trong cùng bộ.</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Demo tạo 2 thẻ: "Quân lệnh số 1" và "Tổng khởi nghĩa tháng Tám", mỗi thẻ có định nghĩa đầy đủ ở mặt sau, bám sát nội dung đã học ở đoạn văn slide 135.</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Bấm "Xem trước thẻ ghi nhớ" để vào đúng giao diện học sinh sẽ thấy: thẻ tối màu hiện thuật ngữ, bấm nút "Lật" để thẻ xoay và hiện định nghĩa mặt sau.</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76-1.jpg"/>
          <p:cNvPicPr>
            <a:picLocks noChangeAspect="1"/>
          </p:cNvPicPr>
          <p:nvPr/>
        </p:nvPicPr>
        <p:blipFill>
          <a:blip r:embed="rId2"/>
          <a:stretch>
            <a:fillRect/>
          </a:stretch>
        </p:blipFill>
        <p:spPr>
          <a:xfrm>
            <a:off x="1700630" y="3547872"/>
            <a:ext cx="3161068" cy="1975104"/>
          </a:xfrm>
          <a:prstGeom prst="rect">
            <a:avLst/>
          </a:prstGeom>
        </p:spPr>
      </p:pic>
      <p:sp>
        <p:nvSpPr>
          <p:cNvPr id="22" name="Rectangle 21"/>
          <p:cNvSpPr/>
          <p:nvPr/>
        </p:nvSpPr>
        <p:spPr>
          <a:xfrm>
            <a:off x="1700630" y="3547872"/>
            <a:ext cx="316106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Mặt trước: chỉ hiện thuật ngữ "Quân lệnh số 1", học sinh tự nhớ lại định nghĩa trước khi lật</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76-2.jpg"/>
          <p:cNvPicPr>
            <a:picLocks noChangeAspect="1"/>
          </p:cNvPicPr>
          <p:nvPr/>
        </p:nvPicPr>
        <p:blipFill>
          <a:blip r:embed="rId3"/>
          <a:stretch>
            <a:fillRect/>
          </a:stretch>
        </p:blipFill>
        <p:spPr>
          <a:xfrm>
            <a:off x="7330270" y="3547872"/>
            <a:ext cx="3161068" cy="1975104"/>
          </a:xfrm>
          <a:prstGeom prst="rect">
            <a:avLst/>
          </a:prstGeom>
        </p:spPr>
      </p:pic>
      <p:sp>
        <p:nvSpPr>
          <p:cNvPr id="26" name="Rectangle 25"/>
          <p:cNvSpPr/>
          <p:nvPr/>
        </p:nvSpPr>
        <p:spPr>
          <a:xfrm>
            <a:off x="7330270" y="3547872"/>
            <a:ext cx="316106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Sau khi bấm "Lật": hiện đầy đủ định nghĩa để học sinh đối chiếu với điều mình vừa nhớ</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200" b="1">
                <a:solidFill>
                  <a:srgbClr val="053596"/>
                </a:solidFill>
                <a:latin typeface="Arial"/>
              </a:rPr>
              <a:t>Toàn cảnh 5 loại hoạt động Wayground: chọn đúng công cụ cho đúng mục tiêu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Từ Đánh giá có chấm điểm đến Flashcards ôn tập nhẹ nhàng — mỗi loại phục vụ một giai đoạn dạy học khác nhau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896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896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896112"/>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896112"/>
          </a:xfrm>
          <a:prstGeom prst="rect">
            <a:avLst/>
          </a:prstGeom>
          <a:noFill/>
        </p:spPr>
        <p:txBody>
          <a:bodyPr wrap="square" anchor="ctr" lIns="0" rIns="0" tIns="0" bIns="0">
            <a:spAutoFit/>
          </a:bodyPr>
          <a:lstStyle/>
          <a:p>
            <a:pPr algn="l">
              <a:lnSpc>
                <a:spcPct val="118000"/>
              </a:lnSpc>
              <a:spcAft>
                <a:spcPts val="500"/>
              </a:spcAft>
            </a:pPr>
            <a:r>
              <a:rPr sz="1550" b="0">
                <a:solidFill>
                  <a:srgbClr val="1B2438"/>
                </a:solidFill>
                <a:latin typeface="Arial"/>
              </a:rPr>
              <a:t>Qua hai vòng khám phá (slide 127–137), năm loại hoạt động của Wayground đã được dùng thử với cùng một chủ đề dạy học — Cách mạng tháng Tám 1945 — để thấy rõ từng loại phù hợp giai đoạn nào của tiết học:</a:t>
            </a:r>
          </a:p>
        </p:txBody>
      </p:sp>
      <p:sp>
        <p:nvSpPr>
          <p:cNvPr id="12" name="Rounded Rectangle 11"/>
          <p:cNvSpPr/>
          <p:nvPr/>
        </p:nvSpPr>
        <p:spPr>
          <a:xfrm>
            <a:off x="566928" y="3163824"/>
            <a:ext cx="11058113" cy="896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163824"/>
            <a:ext cx="68580" cy="896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163824"/>
            <a:ext cx="384048" cy="896112"/>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163824"/>
            <a:ext cx="9997409" cy="896112"/>
          </a:xfrm>
          <a:prstGeom prst="rect">
            <a:avLst/>
          </a:prstGeom>
          <a:noFill/>
        </p:spPr>
        <p:txBody>
          <a:bodyPr wrap="square" anchor="ctr" lIns="0" rIns="0" tIns="0" bIns="0">
            <a:spAutoFit/>
          </a:bodyPr>
          <a:lstStyle/>
          <a:p>
            <a:pPr algn="l">
              <a:lnSpc>
                <a:spcPct val="118000"/>
              </a:lnSpc>
              <a:spcAft>
                <a:spcPts val="500"/>
              </a:spcAft>
            </a:pPr>
            <a:r>
              <a:rPr sz="1550" b="0">
                <a:solidFill>
                  <a:srgbClr val="1B2438"/>
                </a:solidFill>
                <a:latin typeface="Arial"/>
              </a:rPr>
              <a:t>Đánh giá (Quiz): kiểm tra có chấm điểm, xếp hạng, chơi trực tiếp cả lớp qua mã số — dùng để kiểm tra bài cũ hoặc tổng kết cuối tiết (slide 127–131).</a:t>
            </a:r>
          </a:p>
        </p:txBody>
      </p:sp>
      <p:sp>
        <p:nvSpPr>
          <p:cNvPr id="16" name="Rounded Rectangle 15"/>
          <p:cNvSpPr/>
          <p:nvPr/>
        </p:nvSpPr>
        <p:spPr>
          <a:xfrm>
            <a:off x="566928" y="4187952"/>
            <a:ext cx="11058113" cy="896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187952"/>
            <a:ext cx="68580" cy="896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877824" y="4187952"/>
            <a:ext cx="384048" cy="896112"/>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9" name="TextBox 18"/>
          <p:cNvSpPr txBox="1"/>
          <p:nvPr/>
        </p:nvSpPr>
        <p:spPr>
          <a:xfrm>
            <a:off x="1389888" y="4187952"/>
            <a:ext cx="9997409" cy="896112"/>
          </a:xfrm>
          <a:prstGeom prst="rect">
            <a:avLst/>
          </a:prstGeom>
          <a:noFill/>
        </p:spPr>
        <p:txBody>
          <a:bodyPr wrap="square" anchor="ctr" lIns="0" rIns="0" tIns="0" bIns="0">
            <a:spAutoFit/>
          </a:bodyPr>
          <a:lstStyle/>
          <a:p>
            <a:pPr algn="l">
              <a:lnSpc>
                <a:spcPct val="118000"/>
              </a:lnSpc>
              <a:spcAft>
                <a:spcPts val="500"/>
              </a:spcAft>
            </a:pPr>
            <a:r>
              <a:rPr sz="1550" b="0">
                <a:solidFill>
                  <a:srgbClr val="1B2438"/>
                </a:solidFill>
                <a:latin typeface="Arial"/>
              </a:rPr>
              <a:t>Bài thuyết trình: xen kẽ slide giảng bài với câu hỏi kiểm tra ngay tại chỗ — dùng để dạy bài mới có điểm dừng củng cố xuyên suốt tiết học (slide 132).</a:t>
            </a:r>
          </a:p>
        </p:txBody>
      </p:sp>
      <p:sp>
        <p:nvSpPr>
          <p:cNvPr id="20" name="Rounded Rectangle 19"/>
          <p:cNvSpPr/>
          <p:nvPr/>
        </p:nvSpPr>
        <p:spPr>
          <a:xfrm>
            <a:off x="566928" y="5212080"/>
            <a:ext cx="11058113" cy="896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5212080"/>
            <a:ext cx="68580" cy="896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77824" y="5212080"/>
            <a:ext cx="384048" cy="896112"/>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23" name="TextBox 22"/>
          <p:cNvSpPr txBox="1"/>
          <p:nvPr/>
        </p:nvSpPr>
        <p:spPr>
          <a:xfrm>
            <a:off x="1389888" y="5212080"/>
            <a:ext cx="9997409" cy="896112"/>
          </a:xfrm>
          <a:prstGeom prst="rect">
            <a:avLst/>
          </a:prstGeom>
          <a:noFill/>
        </p:spPr>
        <p:txBody>
          <a:bodyPr wrap="square" anchor="ctr" lIns="0" rIns="0" tIns="0" bIns="0">
            <a:spAutoFit/>
          </a:bodyPr>
          <a:lstStyle/>
          <a:p>
            <a:pPr algn="l">
              <a:lnSpc>
                <a:spcPct val="118000"/>
              </a:lnSpc>
              <a:spcAft>
                <a:spcPts val="500"/>
              </a:spcAft>
            </a:pPr>
            <a:r>
              <a:rPr sz="1550" b="0">
                <a:solidFill>
                  <a:srgbClr val="1B2438"/>
                </a:solidFill>
                <a:latin typeface="Arial"/>
              </a:rPr>
              <a:t>Băng hình: cắm câu hỏi vào đúng mốc thời gian của một video có sẵn — dùng khi giao video tự học ở nhà hoặc học sinh xem lại bài (slide 134).</a:t>
            </a:r>
          </a:p>
        </p:txBody>
      </p:sp>
      <p:pic>
        <p:nvPicPr>
          <p:cNvPr id="24" name="Picture 2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200" b="1">
                <a:solidFill>
                  <a:srgbClr val="053596"/>
                </a:solidFill>
                <a:latin typeface="Arial"/>
              </a:rPr>
              <a:t>Toàn cảnh 5 loại hoạt động Wayground: chọn đúng công cụ cho đúng mục tiêu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Từ Đánh giá có chấm điểm đến Flashcards ôn tập nhẹ nhàng — mỗi loại phục vụ một giai đoạn dạy học khác nhau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123748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Đoạn văn: câu hỏi bám sát một văn bản đọc hiểu — dùng để rèn kỹ năng đọc và tìm chi tiết trong tư liệu lịch sử (slide 135).</a:t>
            </a:r>
          </a:p>
        </p:txBody>
      </p:sp>
      <p:sp>
        <p:nvSpPr>
          <p:cNvPr id="12" name="Rounded Rectangle 11"/>
          <p:cNvSpPr/>
          <p:nvPr/>
        </p:nvSpPr>
        <p:spPr>
          <a:xfrm>
            <a:off x="566928" y="3505200"/>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05200"/>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05200"/>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05200"/>
            <a:ext cx="9997409" cy="123748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Flashcards: thẻ hai mặt tự lật để ôn ghi nhớ thuật ngữ — dùng cho hoạt động khởi động đầu giờ hoặc ôn tập trước kiểm tra (slide 137).</a:t>
            </a:r>
          </a:p>
        </p:txBody>
      </p:sp>
      <p:sp>
        <p:nvSpPr>
          <p:cNvPr id="16" name="Rounded Rectangle 15"/>
          <p:cNvSpPr/>
          <p:nvPr/>
        </p:nvSpPr>
        <p:spPr>
          <a:xfrm>
            <a:off x="566928" y="4870704"/>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870704"/>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877824" y="4870704"/>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9" name="TextBox 18"/>
          <p:cNvSpPr txBox="1"/>
          <p:nvPr/>
        </p:nvSpPr>
        <p:spPr>
          <a:xfrm>
            <a:off x="1389888" y="4870704"/>
            <a:ext cx="9997409" cy="123748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Gợi ý phối hợp cả tiết học: Flashcards khởi động → Bài thuyết trình dạy nội dung mới (có Băng hình/Đoạn văn chèn xen kẽ nếu cần) → Đánh giá trò chơi hoá tổng kết cuối giờ, dùng báo cáo để biết ngay học sinh nào cần hỗ trợ thêm.</a:t>
            </a:r>
          </a:p>
        </p:txBody>
      </p:sp>
      <p:pic>
        <p:nvPicPr>
          <p:cNvPr id="20" name="Picture 19"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1" name="TextBox 20"/>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2" name="TextBox 21"/>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 · thao tác chi tiết</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139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Ba cấp độ</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Không ai phải đạt Nâng cao ở cả 20 năng lực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3527541"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ounded Rectangle 9"/>
          <p:cNvSpPr/>
          <p:nvPr/>
        </p:nvSpPr>
        <p:spPr>
          <a:xfrm>
            <a:off x="877824" y="2505456"/>
            <a:ext cx="1151586" cy="365760"/>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CẤP ĐỘ 1</a:t>
            </a:r>
          </a:p>
        </p:txBody>
      </p:sp>
      <p:sp>
        <p:nvSpPr>
          <p:cNvPr id="11" name="TextBox 10"/>
          <p:cNvSpPr txBox="1"/>
          <p:nvPr/>
        </p:nvSpPr>
        <p:spPr>
          <a:xfrm>
            <a:off x="87782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Cơ bản</a:t>
            </a:r>
          </a:p>
        </p:txBody>
      </p:sp>
      <p:sp>
        <p:nvSpPr>
          <p:cNvPr id="12" name="TextBox 11"/>
          <p:cNvSpPr txBox="1"/>
          <p:nvPr/>
        </p:nvSpPr>
        <p:spPr>
          <a:xfrm>
            <a:off x="877824" y="3825240"/>
            <a:ext cx="2905749" cy="1217066"/>
          </a:xfrm>
          <a:prstGeom prst="rect">
            <a:avLst/>
          </a:prstGeom>
          <a:noFill/>
        </p:spPr>
        <p:txBody>
          <a:bodyPr wrap="square" anchor="t" lIns="0" rIns="0" tIns="0" bIns="0">
            <a:spAutoFit/>
          </a:bodyPr>
          <a:lstStyle/>
          <a:p>
            <a:pPr algn="l">
              <a:lnSpc>
                <a:spcPct val="122000"/>
              </a:lnSpc>
              <a:spcAft>
                <a:spcPts val="500"/>
              </a:spcAft>
            </a:pPr>
            <a:r>
              <a:rPr sz="2100" b="0">
                <a:solidFill>
                  <a:srgbClr val="5B6472"/>
                </a:solidFill>
                <a:latin typeface="Arial"/>
              </a:rPr>
              <a:t>Tôi làm được cho lớp tôi, khi có tài liệu bên cạnh.</a:t>
            </a:r>
          </a:p>
        </p:txBody>
      </p:sp>
      <p:sp>
        <p:nvSpPr>
          <p:cNvPr id="13" name="Rounded Rectangle 12"/>
          <p:cNvSpPr/>
          <p:nvPr/>
        </p:nvSpPr>
        <p:spPr>
          <a:xfrm>
            <a:off x="4332213"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32213" y="2139696"/>
            <a:ext cx="3527541"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ounded Rectangle 14"/>
          <p:cNvSpPr/>
          <p:nvPr/>
        </p:nvSpPr>
        <p:spPr>
          <a:xfrm>
            <a:off x="4643109" y="2505456"/>
            <a:ext cx="1151586" cy="365760"/>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CẤP ĐỘ 2</a:t>
            </a:r>
          </a:p>
        </p:txBody>
      </p:sp>
      <p:sp>
        <p:nvSpPr>
          <p:cNvPr id="16" name="TextBox 15"/>
          <p:cNvSpPr txBox="1"/>
          <p:nvPr/>
        </p:nvSpPr>
        <p:spPr>
          <a:xfrm>
            <a:off x="4643109"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Thành thạo</a:t>
            </a:r>
          </a:p>
        </p:txBody>
      </p:sp>
      <p:sp>
        <p:nvSpPr>
          <p:cNvPr id="17" name="TextBox 16"/>
          <p:cNvSpPr txBox="1"/>
          <p:nvPr/>
        </p:nvSpPr>
        <p:spPr>
          <a:xfrm>
            <a:off x="4643109" y="3825240"/>
            <a:ext cx="2905749" cy="1217066"/>
          </a:xfrm>
          <a:prstGeom prst="rect">
            <a:avLst/>
          </a:prstGeom>
          <a:noFill/>
        </p:spPr>
        <p:txBody>
          <a:bodyPr wrap="square" anchor="t" lIns="0" rIns="0" tIns="0" bIns="0">
            <a:spAutoFit/>
          </a:bodyPr>
          <a:lstStyle/>
          <a:p>
            <a:pPr algn="l">
              <a:lnSpc>
                <a:spcPct val="122000"/>
              </a:lnSpc>
              <a:spcAft>
                <a:spcPts val="500"/>
              </a:spcAft>
            </a:pPr>
            <a:r>
              <a:rPr sz="2100" b="0">
                <a:solidFill>
                  <a:srgbClr val="5B6472"/>
                </a:solidFill>
                <a:latin typeface="Arial"/>
              </a:rPr>
              <a:t>Tôi làm được không cần tài liệu, và biết vì sao chọn cách đó.</a:t>
            </a:r>
          </a:p>
        </p:txBody>
      </p:sp>
      <p:sp>
        <p:nvSpPr>
          <p:cNvPr id="18" name="Rounded Rectangle 17"/>
          <p:cNvSpPr/>
          <p:nvPr/>
        </p:nvSpPr>
        <p:spPr>
          <a:xfrm>
            <a:off x="809749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97498" y="2139696"/>
            <a:ext cx="3527541"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8408394" y="2505456"/>
            <a:ext cx="1151586" cy="365760"/>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CẤP ĐỘ 3</a:t>
            </a:r>
          </a:p>
        </p:txBody>
      </p:sp>
      <p:sp>
        <p:nvSpPr>
          <p:cNvPr id="21" name="TextBox 20"/>
          <p:cNvSpPr txBox="1"/>
          <p:nvPr/>
        </p:nvSpPr>
        <p:spPr>
          <a:xfrm>
            <a:off x="840839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Nâng cao</a:t>
            </a:r>
          </a:p>
        </p:txBody>
      </p:sp>
      <p:sp>
        <p:nvSpPr>
          <p:cNvPr id="22" name="TextBox 21"/>
          <p:cNvSpPr txBox="1"/>
          <p:nvPr/>
        </p:nvSpPr>
        <p:spPr>
          <a:xfrm>
            <a:off x="8408394" y="3825240"/>
            <a:ext cx="2905749" cy="1217066"/>
          </a:xfrm>
          <a:prstGeom prst="rect">
            <a:avLst/>
          </a:prstGeom>
          <a:noFill/>
        </p:spPr>
        <p:txBody>
          <a:bodyPr wrap="square" anchor="t" lIns="0" rIns="0" tIns="0" bIns="0">
            <a:spAutoFit/>
          </a:bodyPr>
          <a:lstStyle/>
          <a:p>
            <a:pPr algn="l">
              <a:lnSpc>
                <a:spcPct val="122000"/>
              </a:lnSpc>
              <a:spcAft>
                <a:spcPts val="500"/>
              </a:spcAft>
            </a:pPr>
            <a:r>
              <a:rPr sz="2100" b="0">
                <a:solidFill>
                  <a:srgbClr val="5B6472"/>
                </a:solidFill>
                <a:latin typeface="Arial"/>
              </a:rPr>
              <a:t>Tôi chỉ được cho đồng nghiệp, và cải tiến cách làm chung của tổ.</a:t>
            </a:r>
          </a:p>
        </p:txBody>
      </p:sp>
      <p:pic>
        <p:nvPicPr>
          <p:cNvPr id="23" name="Picture 2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4" name="TextBox 2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5" name="TextBox 2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a:t>
            </a:r>
          </a:p>
        </p:txBody>
      </p:sp>
      <p:sp>
        <p:nvSpPr>
          <p:cNvPr id="26" name="TextBox 2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Hóa học 10, hoạt động Luyện tập</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Nhóm III · 15 phút tại lớp · công cụ: Gemini Notebook → Wayground</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053596"/>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Môn, lớp</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Hóa học 10</a:t>
            </a:r>
          </a:p>
        </p:txBody>
      </p:sp>
      <p:sp>
        <p:nvSpPr>
          <p:cNvPr id="13" name="TextBox 12"/>
          <p:cNvSpPr txBox="1"/>
          <p:nvPr/>
        </p:nvSpPr>
        <p:spPr>
          <a:xfrm>
            <a:off x="896112" y="2980944"/>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Chủ đề</a:t>
            </a:r>
          </a:p>
        </p:txBody>
      </p:sp>
      <p:sp>
        <p:nvSpPr>
          <p:cNvPr id="14" name="TextBox 13"/>
          <p:cNvSpPr txBox="1"/>
          <p:nvPr/>
        </p:nvSpPr>
        <p:spPr>
          <a:xfrm>
            <a:off x="2011680" y="2980944"/>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Liên kết hóa học</a:t>
            </a:r>
          </a:p>
        </p:txBody>
      </p:sp>
      <p:sp>
        <p:nvSpPr>
          <p:cNvPr id="15" name="TextBox 14"/>
          <p:cNvSpPr txBox="1"/>
          <p:nvPr/>
        </p:nvSpPr>
        <p:spPr>
          <a:xfrm>
            <a:off x="896112" y="3291840"/>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Hoạt động</a:t>
            </a:r>
          </a:p>
        </p:txBody>
      </p:sp>
      <p:sp>
        <p:nvSpPr>
          <p:cNvPr id="16" name="TextBox 15"/>
          <p:cNvSpPr txBox="1"/>
          <p:nvPr/>
        </p:nvSpPr>
        <p:spPr>
          <a:xfrm>
            <a:off x="2011680" y="3291840"/>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3 — Luyện tập</a:t>
            </a:r>
          </a:p>
        </p:txBody>
      </p:sp>
      <p:sp>
        <p:nvSpPr>
          <p:cNvPr id="17" name="TextBox 16"/>
          <p:cNvSpPr txBox="1"/>
          <p:nvPr/>
        </p:nvSpPr>
        <p:spPr>
          <a:xfrm>
            <a:off x="896112" y="3602736"/>
            <a:ext cx="1060704" cy="491032"/>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Thời lượng</a:t>
            </a:r>
          </a:p>
        </p:txBody>
      </p:sp>
      <p:sp>
        <p:nvSpPr>
          <p:cNvPr id="18" name="TextBox 17"/>
          <p:cNvSpPr txBox="1"/>
          <p:nvPr/>
        </p:nvSpPr>
        <p:spPr>
          <a:xfrm>
            <a:off x="2011680" y="3602736"/>
            <a:ext cx="2212848" cy="491032"/>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15 phút, HS dùng điện thoại</a:t>
            </a:r>
          </a:p>
        </p:txBody>
      </p:sp>
      <p:sp>
        <p:nvSpPr>
          <p:cNvPr id="19" name="TextBox 18"/>
          <p:cNvSpPr txBox="1"/>
          <p:nvPr/>
        </p:nvSpPr>
        <p:spPr>
          <a:xfrm>
            <a:off x="896112" y="409376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Yêu cầu</a:t>
            </a:r>
          </a:p>
        </p:txBody>
      </p:sp>
      <p:sp>
        <p:nvSpPr>
          <p:cNvPr id="20" name="TextBox 19"/>
          <p:cNvSpPr txBox="1"/>
          <p:nvPr/>
        </p:nvSpPr>
        <p:spPr>
          <a:xfrm>
            <a:off x="2011680" y="409376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Bắt buộc 3 dạng câu hỏi</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10 câu đủ 3 dạng, dán thẳng vào Wayground — không phải gõ lại.</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100" b="0">
                <a:solidFill>
                  <a:srgbClr val="1B2438"/>
                </a:solidFill>
                <a:latin typeface="Arial"/>
              </a:rPr>
              <a:t>Tự giải lại cả 10 câu. Kiểm công thức và hóa trị. Các chất ở câu phân loại có đúng loại liên kết không.</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200" b="0">
                <a:solidFill>
                  <a:srgbClr val="1B2438"/>
                </a:solidFill>
                <a:latin typeface="Consolas"/>
              </a:rPr>
              <a:t>Đóng vai giáo viên Hóa học lớp 10.</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Dựa trên nguồn sách giáo khoa đã nạp, soạn 10 câu ôn tập chủ</a:t>
            </a:r>
          </a:p>
          <a:p>
            <a:pPr algn="l">
              <a:lnSpc>
                <a:spcPct val="102000"/>
              </a:lnSpc>
              <a:spcAft>
                <a:spcPts val="0"/>
              </a:spcAft>
            </a:pPr>
            <a:r>
              <a:rPr sz="1200" b="0">
                <a:solidFill>
                  <a:srgbClr val="1B2438"/>
                </a:solidFill>
                <a:latin typeface="Consolas"/>
              </a:rPr>
              <a:t>đề liên kết hóa học, cho học sinh làm trên điện thoại trong</a:t>
            </a:r>
          </a:p>
          <a:p>
            <a:pPr algn="l">
              <a:lnSpc>
                <a:spcPct val="102000"/>
              </a:lnSpc>
              <a:spcAft>
                <a:spcPts val="0"/>
              </a:spcAft>
            </a:pPr>
            <a:r>
              <a:rPr sz="1200" b="0">
                <a:solidFill>
                  <a:srgbClr val="1B2438"/>
                </a:solidFill>
                <a:latin typeface="Consolas"/>
              </a:rPr>
              <a:t>15 phút.</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Bắt buộc đủ 3 dạng, KHÔNG được toàn trắc nghiệm:</a:t>
            </a:r>
          </a:p>
          <a:p>
            <a:pPr algn="l">
              <a:lnSpc>
                <a:spcPct val="102000"/>
              </a:lnSpc>
              <a:spcAft>
                <a:spcPts val="0"/>
              </a:spcAft>
            </a:pPr>
            <a:r>
              <a:rPr sz="1200" b="0">
                <a:solidFill>
                  <a:srgbClr val="1B2438"/>
                </a:solidFill>
                <a:latin typeface="Consolas"/>
              </a:rPr>
              <a:t>- 4 câu trắc nghiệm 4 phương án</a:t>
            </a:r>
          </a:p>
          <a:p>
            <a:pPr algn="l">
              <a:lnSpc>
                <a:spcPct val="102000"/>
              </a:lnSpc>
              <a:spcAft>
                <a:spcPts val="0"/>
              </a:spcAft>
            </a:pPr>
            <a:r>
              <a:rPr sz="1200" b="0">
                <a:solidFill>
                  <a:srgbClr val="1B2438"/>
                </a:solidFill>
                <a:latin typeface="Consolas"/>
              </a:rPr>
              <a:t>- 3 câu điền từ, kiểm tra thuật ngữ và công thức</a:t>
            </a:r>
          </a:p>
          <a:p>
            <a:pPr algn="l">
              <a:lnSpc>
                <a:spcPct val="102000"/>
              </a:lnSpc>
              <a:spcAft>
                <a:spcPts val="0"/>
              </a:spcAft>
            </a:pPr>
            <a:r>
              <a:rPr sz="1200" b="0">
                <a:solidFill>
                  <a:srgbClr val="1B2438"/>
                </a:solidFill>
                <a:latin typeface="Consolas"/>
              </a:rPr>
              <a:t>- 3 câu phân loại: cho sẵn danh sách chất, học sinh xếp vào</a:t>
            </a:r>
          </a:p>
          <a:p>
            <a:pPr algn="l">
              <a:lnSpc>
                <a:spcPct val="102000"/>
              </a:lnSpc>
              <a:spcAft>
                <a:spcPts val="0"/>
              </a:spcAft>
            </a:pPr>
            <a:r>
              <a:rPr sz="1200" b="0">
                <a:solidFill>
                  <a:srgbClr val="1B2438"/>
                </a:solidFill>
                <a:latin typeface="Consolas"/>
              </a:rPr>
              <a:t>  đúng loại liên kết</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Mức độ: 5 nhận biết, 4 thông hiểu, 1 vận dụng.</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Định dạng đầu ra: mỗi câu một dòng, đáp án đúng đánh dấu sao</a:t>
            </a:r>
          </a:p>
          <a:p>
            <a:pPr algn="l">
              <a:lnSpc>
                <a:spcPct val="102000"/>
              </a:lnSpc>
              <a:spcAft>
                <a:spcPts val="0"/>
              </a:spcAft>
            </a:pPr>
            <a:r>
              <a:rPr sz="1200" b="0">
                <a:solidFill>
                  <a:srgbClr val="1B2438"/>
                </a:solidFill>
                <a:latin typeface="Consolas"/>
              </a:rPr>
              <a:t>ở đầu phương án, để dán được vào ô nhập hàng loạt của</a:t>
            </a:r>
          </a:p>
          <a:p>
            <a:pPr algn="l">
              <a:lnSpc>
                <a:spcPct val="102000"/>
              </a:lnSpc>
              <a:spcAft>
                <a:spcPts val="0"/>
              </a:spcAft>
            </a:pPr>
            <a:r>
              <a:rPr sz="1200" b="0">
                <a:solidFill>
                  <a:srgbClr val="1B2438"/>
                </a:solidFill>
                <a:latin typeface="Consolas"/>
              </a:rPr>
              <a:t>Wayground. Thêm cột Trang SGK cho từng câu.</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7</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9F4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12776A"/>
                </a:solidFill>
                <a:latin typeface="Arial"/>
              </a:rPr>
              <a:t>Điều chỉ nền tảng số làm được,
còn chấm bài trên giấy thì không</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Cho biết CẢ LỚP YẾU Ở KỸ NĂNG NÀO — chứ không chỉ em nào được mấy điểm</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141</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Đọc báo cáo để dạy phân hóa</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Mục chạm tới hai năng lực khó nhất: 2.2 và 1.3</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1106424" y="2322576"/>
            <a:ext cx="36576" cy="3419856"/>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41248" y="2253081"/>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1</a:t>
            </a:r>
          </a:p>
        </p:txBody>
      </p:sp>
      <p:sp>
        <p:nvSpPr>
          <p:cNvPr id="10" name="Rounded Rectangle 9"/>
          <p:cNvSpPr/>
          <p:nvPr/>
        </p:nvSpPr>
        <p:spPr>
          <a:xfrm>
            <a:off x="1755648" y="2185416"/>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1755648" y="2185416"/>
            <a:ext cx="68580" cy="647395"/>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2048256" y="2185416"/>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Mở báo cáo theo câu hỏi</a:t>
            </a:r>
          </a:p>
        </p:txBody>
      </p:sp>
      <p:sp>
        <p:nvSpPr>
          <p:cNvPr id="13" name="TextBox 12"/>
          <p:cNvSpPr txBox="1"/>
          <p:nvPr/>
        </p:nvSpPr>
        <p:spPr>
          <a:xfrm>
            <a:off x="6437376" y="2185416"/>
            <a:ext cx="4754880" cy="647395"/>
          </a:xfrm>
          <a:prstGeom prst="rect">
            <a:avLst/>
          </a:prstGeom>
          <a:noFill/>
        </p:spPr>
        <p:txBody>
          <a:bodyPr wrap="square" anchor="ctr" lIns="0" rIns="0" tIns="0" bIns="0">
            <a:spAutoFit/>
          </a:bodyPr>
          <a:lstStyle/>
          <a:p>
            <a:pPr algn="l">
              <a:lnSpc>
                <a:spcPct val="118000"/>
              </a:lnSpc>
              <a:spcAft>
                <a:spcPts val="500"/>
              </a:spcAft>
            </a:pPr>
            <a:r>
              <a:rPr sz="2100" b="0">
                <a:solidFill>
                  <a:srgbClr val="5B6472"/>
                </a:solidFill>
                <a:latin typeface="Arial"/>
              </a:rPr>
              <a:t>Tìm câu có tỷ lệ đúng dưới 50%</a:t>
            </a:r>
          </a:p>
        </p:txBody>
      </p:sp>
      <p:sp>
        <p:nvSpPr>
          <p:cNvPr id="14" name="Oval 13"/>
          <p:cNvSpPr/>
          <p:nvPr/>
        </p:nvSpPr>
        <p:spPr>
          <a:xfrm>
            <a:off x="841248" y="3046780"/>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2</a:t>
            </a:r>
          </a:p>
        </p:txBody>
      </p:sp>
      <p:sp>
        <p:nvSpPr>
          <p:cNvPr id="15" name="Rounded Rectangle 14"/>
          <p:cNvSpPr/>
          <p:nvPr/>
        </p:nvSpPr>
        <p:spPr>
          <a:xfrm>
            <a:off x="1755648" y="2979115"/>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1755648" y="2979115"/>
            <a:ext cx="68580" cy="647395"/>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2048256" y="2979115"/>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Đọc tab Phân tích AI</a:t>
            </a:r>
          </a:p>
        </p:txBody>
      </p:sp>
      <p:sp>
        <p:nvSpPr>
          <p:cNvPr id="18" name="TextBox 17"/>
          <p:cNvSpPr txBox="1"/>
          <p:nvPr/>
        </p:nvSpPr>
        <p:spPr>
          <a:xfrm>
            <a:off x="6437376" y="2979115"/>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Biết cả lớp hổng ở kỹ năng nào, không chỉ ai được mấy điểm</a:t>
            </a:r>
          </a:p>
        </p:txBody>
      </p:sp>
      <p:sp>
        <p:nvSpPr>
          <p:cNvPr id="19" name="Oval 18"/>
          <p:cNvSpPr/>
          <p:nvPr/>
        </p:nvSpPr>
        <p:spPr>
          <a:xfrm>
            <a:off x="841248" y="3840479"/>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3</a:t>
            </a:r>
          </a:p>
        </p:txBody>
      </p:sp>
      <p:sp>
        <p:nvSpPr>
          <p:cNvPr id="20" name="Rounded Rectangle 19"/>
          <p:cNvSpPr/>
          <p:nvPr/>
        </p:nvSpPr>
        <p:spPr>
          <a:xfrm>
            <a:off x="1755648" y="3772814"/>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1755648" y="3772814"/>
            <a:ext cx="68580" cy="647395"/>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2048256" y="3772814"/>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Chia lớp thành ba nhóm</a:t>
            </a:r>
          </a:p>
        </p:txBody>
      </p:sp>
      <p:sp>
        <p:nvSpPr>
          <p:cNvPr id="23" name="TextBox 22"/>
          <p:cNvSpPr txBox="1"/>
          <p:nvPr/>
        </p:nvSpPr>
        <p:spPr>
          <a:xfrm>
            <a:off x="6437376" y="3772814"/>
            <a:ext cx="4754880" cy="647395"/>
          </a:xfrm>
          <a:prstGeom prst="rect">
            <a:avLst/>
          </a:prstGeom>
          <a:noFill/>
        </p:spPr>
        <p:txBody>
          <a:bodyPr wrap="square" anchor="ctr" lIns="0" rIns="0" tIns="0" bIns="0">
            <a:spAutoFit/>
          </a:bodyPr>
          <a:lstStyle/>
          <a:p>
            <a:pPr algn="l">
              <a:lnSpc>
                <a:spcPct val="118000"/>
              </a:lnSpc>
              <a:spcAft>
                <a:spcPts val="500"/>
              </a:spcAft>
            </a:pPr>
            <a:r>
              <a:rPr sz="1950" b="0">
                <a:solidFill>
                  <a:srgbClr val="5B6472"/>
                </a:solidFill>
                <a:latin typeface="Arial"/>
              </a:rPr>
              <a:t>Cần củng cố  ·  Đạt yêu cầu  ·  Vượt trội</a:t>
            </a:r>
          </a:p>
        </p:txBody>
      </p:sp>
      <p:sp>
        <p:nvSpPr>
          <p:cNvPr id="24" name="Oval 23"/>
          <p:cNvSpPr/>
          <p:nvPr/>
        </p:nvSpPr>
        <p:spPr>
          <a:xfrm>
            <a:off x="841248" y="4634178"/>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4</a:t>
            </a:r>
          </a:p>
        </p:txBody>
      </p:sp>
      <p:sp>
        <p:nvSpPr>
          <p:cNvPr id="25" name="Rounded Rectangle 24"/>
          <p:cNvSpPr/>
          <p:nvPr/>
        </p:nvSpPr>
        <p:spPr>
          <a:xfrm>
            <a:off x="1755648" y="4566513"/>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1755648" y="4566513"/>
            <a:ext cx="68580" cy="647395"/>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2048256" y="4566513"/>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Giao nhiệm vụ khác nhau</a:t>
            </a:r>
          </a:p>
        </p:txBody>
      </p:sp>
      <p:sp>
        <p:nvSpPr>
          <p:cNvPr id="28" name="TextBox 27"/>
          <p:cNvSpPr txBox="1"/>
          <p:nvPr/>
        </p:nvSpPr>
        <p:spPr>
          <a:xfrm>
            <a:off x="6437376" y="4566513"/>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Tạo hoạt động ôn luyện riêng cho nhóm cần củng cố</a:t>
            </a:r>
          </a:p>
        </p:txBody>
      </p:sp>
      <p:sp>
        <p:nvSpPr>
          <p:cNvPr id="29" name="Oval 28"/>
          <p:cNvSpPr/>
          <p:nvPr/>
        </p:nvSpPr>
        <p:spPr>
          <a:xfrm>
            <a:off x="841248" y="5427877"/>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5</a:t>
            </a:r>
          </a:p>
        </p:txBody>
      </p:sp>
      <p:sp>
        <p:nvSpPr>
          <p:cNvPr id="30" name="Rounded Rectangle 29"/>
          <p:cNvSpPr/>
          <p:nvPr/>
        </p:nvSpPr>
        <p:spPr>
          <a:xfrm>
            <a:off x="1755648" y="5360212"/>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1755648" y="5360212"/>
            <a:ext cx="68580" cy="647395"/>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2048256" y="5360212"/>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Ghi vào mẫu theo dõi</a:t>
            </a:r>
          </a:p>
        </p:txBody>
      </p:sp>
      <p:sp>
        <p:nvSpPr>
          <p:cNvPr id="33" name="TextBox 32"/>
          <p:cNvSpPr txBox="1"/>
          <p:nvPr/>
        </p:nvSpPr>
        <p:spPr>
          <a:xfrm>
            <a:off x="6437376" y="5360212"/>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Lần sau dạy chương này, biết trước chỗ học sinh sẽ vấp</a:t>
            </a:r>
          </a:p>
        </p:txBody>
      </p:sp>
      <p:pic>
        <p:nvPicPr>
          <p:cNvPr id="34" name="Picture 3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5" name="TextBox 3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6" name="TextBox 3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a:t>
            </a:r>
          </a:p>
        </p:txBody>
      </p:sp>
      <p:sp>
        <p:nvSpPr>
          <p:cNvPr id="37" name="TextBox 3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142</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61211"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MINH HỌA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Báo cáo và Phân tích AI</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Đọc tầng 2 trước tầng 1 — đây là slide quan trọng nhất chuyên đề 7</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8" name="Picture 7" descr="PL172-2.jpg"/>
          <p:cNvPicPr>
            <a:picLocks noChangeAspect="1"/>
          </p:cNvPicPr>
          <p:nvPr/>
        </p:nvPicPr>
        <p:blipFill>
          <a:blip r:embed="rId2"/>
          <a:stretch>
            <a:fillRect/>
          </a:stretch>
        </p:blipFill>
        <p:spPr>
          <a:xfrm>
            <a:off x="3457473" y="2139696"/>
            <a:ext cx="5277023" cy="3236975"/>
          </a:xfrm>
          <a:prstGeom prst="rect">
            <a:avLst/>
          </a:prstGeom>
        </p:spPr>
      </p:pic>
      <p:sp>
        <p:nvSpPr>
          <p:cNvPr id="9" name="Rectangle 8"/>
          <p:cNvSpPr/>
          <p:nvPr/>
        </p:nvSpPr>
        <p:spPr>
          <a:xfrm>
            <a:off x="3457473" y="2139696"/>
            <a:ext cx="5277023" cy="3236975"/>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152144" y="5522976"/>
            <a:ext cx="9887681" cy="603504"/>
          </a:xfrm>
          <a:prstGeom prst="rect">
            <a:avLst/>
          </a:prstGeom>
          <a:noFill/>
        </p:spPr>
        <p:txBody>
          <a:bodyPr wrap="square" anchor="t" lIns="0" rIns="0" tIns="0" bIns="0">
            <a:spAutoFit/>
          </a:bodyPr>
          <a:lstStyle/>
          <a:p>
            <a:pPr algn="ctr">
              <a:lnSpc>
                <a:spcPct val="116000"/>
              </a:lnSpc>
              <a:spcAft>
                <a:spcPts val="500"/>
              </a:spcAft>
            </a:pPr>
            <a:r>
              <a:rPr sz="1550" b="0">
                <a:solidFill>
                  <a:srgbClr val="5B6472"/>
                </a:solidFill>
                <a:latin typeface="Arial"/>
              </a:rPr>
              <a:t>Tab Câu hỏi cho tỷ lệ đúng và biểu đồ trả lời của TỪNG CÂU — đây là tầng 1. Mở tiếp tab Phân tích AI để có tầng 2: cả lớp yếu ở kỹ năng nào. Tầng 2 mới là thứ đổi được cách dạy tuần sau.</a:t>
            </a:r>
          </a:p>
        </p:txBody>
      </p:sp>
      <p:pic>
        <p:nvPicPr>
          <p:cNvPr id="11" name="Picture 10"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12" name="TextBox 1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3" name="TextBox 12"/>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a:t>
            </a:r>
          </a:p>
        </p:txBody>
      </p:sp>
      <p:sp>
        <p:nvSpPr>
          <p:cNvPr id="14" name="TextBox 13"/>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ounded Rectangle 4"/>
          <p:cNvSpPr/>
          <p:nvPr/>
        </p:nvSpPr>
        <p:spPr>
          <a:xfrm>
            <a:off x="566928" y="475488"/>
            <a:ext cx="11294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  LƯU Ý</a:t>
            </a:r>
          </a:p>
        </p:txBody>
      </p:sp>
      <p:sp>
        <p:nvSpPr>
          <p:cNvPr id="6" name="TextBox 5"/>
          <p:cNvSpPr txBox="1"/>
          <p:nvPr/>
        </p:nvSpPr>
        <p:spPr>
          <a:xfrm>
            <a:off x="2487168" y="475488"/>
            <a:ext cx="8595360" cy="402336"/>
          </a:xfrm>
          <a:prstGeom prst="rect">
            <a:avLst/>
          </a:prstGeom>
          <a:noFill/>
        </p:spPr>
        <p:txBody>
          <a:bodyPr wrap="square" anchor="ctr" lIns="0" rIns="0" tIns="0" bIns="0">
            <a:spAutoFit/>
          </a:bodyPr>
          <a:lstStyle/>
          <a:p>
            <a:pPr algn="l">
              <a:lnSpc>
                <a:spcPct val="118000"/>
              </a:lnSpc>
              <a:spcAft>
                <a:spcPts val="500"/>
              </a:spcAft>
            </a:pPr>
            <a:r>
              <a:rPr sz="1400" b="1">
                <a:solidFill>
                  <a:srgbClr val="D9821E"/>
                </a:solidFill>
                <a:latin typeface="Arial"/>
              </a:rPr>
              <a:t>MỘT CÂU 80% HỌC SINH SAI</a:t>
            </a:r>
          </a:p>
        </p:txBody>
      </p:sp>
      <p:sp>
        <p:nvSpPr>
          <p:cNvPr id="7" name="TextBox 6"/>
          <p:cNvSpPr txBox="1"/>
          <p:nvPr/>
        </p:nvSpPr>
        <p:spPr>
          <a:xfrm>
            <a:off x="566928" y="1188720"/>
            <a:ext cx="11058113" cy="1792224"/>
          </a:xfrm>
          <a:prstGeom prst="rect">
            <a:avLst/>
          </a:prstGeom>
          <a:noFill/>
        </p:spPr>
        <p:txBody>
          <a:bodyPr wrap="square" anchor="ctr" lIns="0" rIns="0" tIns="0" bIns="0">
            <a:spAutoFit/>
          </a:bodyPr>
          <a:lstStyle/>
          <a:p>
            <a:pPr algn="l">
              <a:lnSpc>
                <a:spcPct val="116000"/>
              </a:lnSpc>
              <a:spcAft>
                <a:spcPts val="500"/>
              </a:spcAft>
            </a:pPr>
            <a:r>
              <a:rPr sz="3300" b="1">
                <a:solidFill>
                  <a:srgbClr val="053596"/>
                </a:solidFill>
                <a:latin typeface="Arial"/>
              </a:rPr>
              <a:t>Vấn đề nằm ở cách dạy hoặc cách ra đề,
không phải ở học sinh.</a:t>
            </a:r>
          </a:p>
        </p:txBody>
      </p:sp>
      <p:sp>
        <p:nvSpPr>
          <p:cNvPr id="8" name="Rectangle 7"/>
          <p:cNvSpPr/>
          <p:nvPr/>
        </p:nvSpPr>
        <p:spPr>
          <a:xfrm>
            <a:off x="566928" y="3108960"/>
            <a:ext cx="1554480" cy="4572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ounded Rectangle 8"/>
          <p:cNvSpPr/>
          <p:nvPr/>
        </p:nvSpPr>
        <p:spPr>
          <a:xfrm>
            <a:off x="566928" y="3419856"/>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ectangle 9"/>
          <p:cNvSpPr/>
          <p:nvPr/>
        </p:nvSpPr>
        <p:spPr>
          <a:xfrm>
            <a:off x="566928" y="3419856"/>
            <a:ext cx="68580" cy="810768"/>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950976" y="3419856"/>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12" name="TextBox 11"/>
          <p:cNvSpPr txBox="1"/>
          <p:nvPr/>
        </p:nvSpPr>
        <p:spPr>
          <a:xfrm>
            <a:off x="1536192" y="3419856"/>
            <a:ext cx="9686513" cy="81076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Đây là thông tin dành cho thầy cô, không phải dành cho sổ điểm</a:t>
            </a:r>
          </a:p>
        </p:txBody>
      </p:sp>
      <p:sp>
        <p:nvSpPr>
          <p:cNvPr id="13" name="Rounded Rectangle 12"/>
          <p:cNvSpPr/>
          <p:nvPr/>
        </p:nvSpPr>
        <p:spPr>
          <a:xfrm>
            <a:off x="566928" y="4358640"/>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66928" y="4358640"/>
            <a:ext cx="68580" cy="810768"/>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950976" y="4358640"/>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16" name="TextBox 15"/>
          <p:cNvSpPr txBox="1"/>
          <p:nvPr/>
        </p:nvSpPr>
        <p:spPr>
          <a:xfrm>
            <a:off x="1536192" y="4358640"/>
            <a:ext cx="9686513" cy="81076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Dữ liệu học tập để HỖ TRỢ học sinh, không phải để xếp hạng hay gây áp lực</a:t>
            </a:r>
          </a:p>
        </p:txBody>
      </p:sp>
      <p:sp>
        <p:nvSpPr>
          <p:cNvPr id="17" name="Rounded Rectangle 16"/>
          <p:cNvSpPr/>
          <p:nvPr/>
        </p:nvSpPr>
        <p:spPr>
          <a:xfrm>
            <a:off x="566928" y="5297424"/>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566928" y="5297424"/>
            <a:ext cx="68580" cy="810768"/>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950976" y="5297424"/>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20" name="TextBox 19"/>
          <p:cNvSpPr txBox="1"/>
          <p:nvPr/>
        </p:nvSpPr>
        <p:spPr>
          <a:xfrm>
            <a:off x="1536192" y="5297424"/>
            <a:ext cx="9686513" cy="81076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Không công bố bảng điểm chi tiết trước lớp, không gửi bảng so sánh cho phụ huynh</a:t>
            </a:r>
          </a:p>
        </p:txBody>
      </p:sp>
      <p:pic>
        <p:nvPicPr>
          <p:cNvPr id="21" name="Picture 20"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2" name="TextBox 2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10</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25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Tạo hoạt động và cho nhau làm thử</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Đưa bộ câu hỏi đã kiểm chứng ở buổi 2 tới tận tay người học.</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Lấy bộ câu hỏi đã kiểm chứng ở buổi 2, dán vào ô nhập hàng loạt của Wayground.</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Bổ sung cho đủ tối thiểu 3 dạng câu hỏi khác nhau — không để toàn trắc nghiệm.</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Tạo lớp, lấy mã tham gia.</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Người bên cạnh đóng vai học sinh, làm bài trên điện thoại. Rồi đổi vai.</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Giữ nguyên kết quả này — chuyên đề 9 sẽ dùng chính nó để đọc dữ liệu.</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00" b="1">
                <a:solidFill>
                  <a:srgbClr val="053596"/>
                </a:solidFill>
                <a:latin typeface="Arial"/>
              </a:rPr>
              <a:t>01 hoạt động Wayground 10 câu đã chạy thật — sản phẩm bắt buộc số 3</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7</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08</a:t>
            </a:r>
          </a:p>
        </p:txBody>
      </p:sp>
      <p:sp>
        <p:nvSpPr>
          <p:cNvPr id="6" name="Rounded Rectangle 5"/>
          <p:cNvSpPr/>
          <p:nvPr/>
        </p:nvSpPr>
        <p:spPr>
          <a:xfrm>
            <a:off x="566928" y="2761488"/>
            <a:ext cx="151993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8</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Canva Giáo dục</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Thiết kế học liệu số — phần duy nhất phải đăng ký trước buổi tập huấn ít nhất một tuần</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0E7C9B"/>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Bốn việc Canva làm nhanh nhất cho giáo viên</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Bốn mảng của Canva Giáo dục — miễn phí toàn bộ tính năng Pro</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Magic Studio: dùng có chọn lọc, không dùng tất</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20 phút: phiếu học tập áp mẫu nhận diện trường</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146</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Canva làm nhanh nhất bốn việc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Miễn phí toàn bộ tính năng Pro cho giáo viên đã xác minh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67665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20370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67665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Slide bài giảng   </a:t>
            </a:r>
            <a:r>
              <a:rPr sz="1900" b="0">
                <a:solidFill>
                  <a:srgbClr val="1B2438"/>
                </a:solidFill>
                <a:latin typeface="Arial"/>
              </a:rPr>
              <a:t>Có mẫu sẵn; dán nội dung từ Gemini/ChatGPT vào là xong bố cục</a:t>
            </a:r>
          </a:p>
        </p:txBody>
      </p:sp>
      <p:sp>
        <p:nvSpPr>
          <p:cNvPr id="12" name="Rounded Rectangle 11"/>
          <p:cNvSpPr/>
          <p:nvPr/>
        </p:nvSpPr>
        <p:spPr>
          <a:xfrm>
            <a:off x="566928" y="296265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2962656"/>
            <a:ext cx="77724" cy="67665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302666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2962656"/>
            <a:ext cx="9485345" cy="67665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Phiếu học tập, poster   </a:t>
            </a:r>
            <a:r>
              <a:rPr sz="1900" b="0">
                <a:solidFill>
                  <a:srgbClr val="1B2438"/>
                </a:solidFill>
                <a:latin typeface="Arial"/>
              </a:rPr>
              <a:t>Kéo thả, in ra dùng ngay, không cần biết thiết kế</a:t>
            </a:r>
          </a:p>
        </p:txBody>
      </p:sp>
      <p:sp>
        <p:nvSpPr>
          <p:cNvPr id="16" name="Rounded Rectangle 15"/>
          <p:cNvSpPr/>
          <p:nvPr/>
        </p:nvSpPr>
        <p:spPr>
          <a:xfrm>
            <a:off x="566928" y="378561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3785616"/>
            <a:ext cx="77724" cy="67665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384962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3785616"/>
            <a:ext cx="9485345" cy="67665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Infographic tổng kết chương   </a:t>
            </a:r>
            <a:r>
              <a:rPr sz="1900" b="0">
                <a:solidFill>
                  <a:srgbClr val="1B2438"/>
                </a:solidFill>
                <a:latin typeface="Arial"/>
              </a:rPr>
              <a:t>Học sinh nhìn một trang là nắm được mạch cả chương</a:t>
            </a:r>
          </a:p>
        </p:txBody>
      </p:sp>
      <p:sp>
        <p:nvSpPr>
          <p:cNvPr id="20" name="Rounded Rectangle 19"/>
          <p:cNvSpPr/>
          <p:nvPr/>
        </p:nvSpPr>
        <p:spPr>
          <a:xfrm>
            <a:off x="566928" y="460857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4608576"/>
            <a:ext cx="77724" cy="67665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467258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4608576"/>
            <a:ext cx="9485345" cy="67665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Video bài giảng   </a:t>
            </a:r>
            <a:r>
              <a:rPr sz="1900" b="0">
                <a:solidFill>
                  <a:srgbClr val="1B2438"/>
                </a:solidFill>
                <a:latin typeface="Arial"/>
              </a:rPr>
              <a:t>Ghép slide + giọng đọc + phụ đề, xuất video e-learning</a:t>
            </a:r>
          </a:p>
        </p:txBody>
      </p:sp>
      <p:sp>
        <p:nvSpPr>
          <p:cNvPr id="24" name="Rounded Rectangle 23"/>
          <p:cNvSpPr/>
          <p:nvPr/>
        </p:nvSpPr>
        <p:spPr>
          <a:xfrm>
            <a:off x="566928" y="543153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566928" y="5431536"/>
            <a:ext cx="77724" cy="67665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Oval 25"/>
          <p:cNvSpPr/>
          <p:nvPr/>
        </p:nvSpPr>
        <p:spPr>
          <a:xfrm>
            <a:off x="950976" y="549554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5</a:t>
            </a:r>
          </a:p>
        </p:txBody>
      </p:sp>
      <p:sp>
        <p:nvSpPr>
          <p:cNvPr id="27" name="TextBox 26"/>
          <p:cNvSpPr txBox="1"/>
          <p:nvPr/>
        </p:nvSpPr>
        <p:spPr>
          <a:xfrm>
            <a:off x="1737360" y="5431536"/>
            <a:ext cx="9485345" cy="67665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 Làm trước   </a:t>
            </a:r>
            <a:r>
              <a:rPr sz="1900" b="0">
                <a:solidFill>
                  <a:srgbClr val="1B2438"/>
                </a:solidFill>
                <a:latin typeface="Arial"/>
              </a:rPr>
              <a:t>Xác minh Canva Giáo dục mất tới 7 ngày vào cao điểm — đăng ký sớm</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8</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Bốn mảng của Canva Giáo dục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Miễn phí toàn bộ tính năng Pro cho giáo viên đã xác minh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2586220"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ounded Rectangle 9"/>
          <p:cNvSpPr/>
          <p:nvPr/>
        </p:nvSpPr>
        <p:spPr>
          <a:xfrm>
            <a:off x="877824" y="2505456"/>
            <a:ext cx="1021461" cy="365760"/>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MẢNG 1</a:t>
            </a:r>
          </a:p>
        </p:txBody>
      </p:sp>
      <p:sp>
        <p:nvSpPr>
          <p:cNvPr id="11" name="TextBox 10"/>
          <p:cNvSpPr txBox="1"/>
          <p:nvPr/>
        </p:nvSpPr>
        <p:spPr>
          <a:xfrm>
            <a:off x="877824" y="3072384"/>
            <a:ext cx="1964428" cy="816864"/>
          </a:xfrm>
          <a:prstGeom prst="rect">
            <a:avLst/>
          </a:prstGeom>
          <a:noFill/>
        </p:spPr>
        <p:txBody>
          <a:bodyPr wrap="square" anchor="t" lIns="0" rIns="0" tIns="0" bIns="0">
            <a:spAutoFit/>
          </a:bodyPr>
          <a:lstStyle/>
          <a:p>
            <a:pPr algn="l">
              <a:lnSpc>
                <a:spcPct val="110000"/>
              </a:lnSpc>
              <a:spcAft>
                <a:spcPts val="500"/>
              </a:spcAft>
            </a:pPr>
            <a:r>
              <a:rPr sz="2300" b="1">
                <a:solidFill>
                  <a:srgbClr val="053596"/>
                </a:solidFill>
                <a:latin typeface="Arial"/>
              </a:rPr>
              <a:t>Thư viện mẫu</a:t>
            </a:r>
          </a:p>
        </p:txBody>
      </p:sp>
      <p:sp>
        <p:nvSpPr>
          <p:cNvPr id="12" name="TextBox 11"/>
          <p:cNvSpPr txBox="1"/>
          <p:nvPr/>
        </p:nvSpPr>
        <p:spPr>
          <a:xfrm>
            <a:off x="877824" y="4126992"/>
            <a:ext cx="1964428" cy="1347215"/>
          </a:xfrm>
          <a:prstGeom prst="rect">
            <a:avLst/>
          </a:prstGeom>
          <a:noFill/>
        </p:spPr>
        <p:txBody>
          <a:bodyPr wrap="square" anchor="t" lIns="0" rIns="0" tIns="0" bIns="0">
            <a:spAutoFit/>
          </a:bodyPr>
          <a:lstStyle/>
          <a:p>
            <a:pPr algn="l">
              <a:lnSpc>
                <a:spcPct val="122000"/>
              </a:lnSpc>
              <a:spcAft>
                <a:spcPts val="500"/>
              </a:spcAft>
            </a:pPr>
            <a:r>
              <a:rPr sz="1400" b="0">
                <a:solidFill>
                  <a:srgbClr val="5B6472"/>
                </a:solidFill>
                <a:latin typeface="Arial"/>
              </a:rPr>
              <a:t>Hàng nghìn thiết kế dành riêng cho giáo dục, kèm kho đồ họa, hình ảnh, video cao cấp và slide bài giảng mẫu.</a:t>
            </a:r>
          </a:p>
        </p:txBody>
      </p:sp>
      <p:sp>
        <p:nvSpPr>
          <p:cNvPr id="13" name="Rounded Rectangle 12"/>
          <p:cNvSpPr/>
          <p:nvPr/>
        </p:nvSpPr>
        <p:spPr>
          <a:xfrm>
            <a:off x="3390892"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3390892" y="2139696"/>
            <a:ext cx="2586220" cy="9144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ounded Rectangle 14"/>
          <p:cNvSpPr/>
          <p:nvPr/>
        </p:nvSpPr>
        <p:spPr>
          <a:xfrm>
            <a:off x="3701788" y="2505456"/>
            <a:ext cx="1021461" cy="365760"/>
          </a:xfrm>
          <a:prstGeom prst="roundRect">
            <a:avLst>
              <a:gd name="adj" fmla="val 50000"/>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MẢNG 2</a:t>
            </a:r>
          </a:p>
        </p:txBody>
      </p:sp>
      <p:sp>
        <p:nvSpPr>
          <p:cNvPr id="16" name="TextBox 15"/>
          <p:cNvSpPr txBox="1"/>
          <p:nvPr/>
        </p:nvSpPr>
        <p:spPr>
          <a:xfrm>
            <a:off x="3701788" y="3072384"/>
            <a:ext cx="1964428" cy="816864"/>
          </a:xfrm>
          <a:prstGeom prst="rect">
            <a:avLst/>
          </a:prstGeom>
          <a:noFill/>
        </p:spPr>
        <p:txBody>
          <a:bodyPr wrap="square" anchor="t" lIns="0" rIns="0" tIns="0" bIns="0">
            <a:spAutoFit/>
          </a:bodyPr>
          <a:lstStyle/>
          <a:p>
            <a:pPr algn="l">
              <a:lnSpc>
                <a:spcPct val="110000"/>
              </a:lnSpc>
              <a:spcAft>
                <a:spcPts val="500"/>
              </a:spcAft>
            </a:pPr>
            <a:r>
              <a:rPr sz="2300" b="1">
                <a:solidFill>
                  <a:srgbClr val="053596"/>
                </a:solidFill>
                <a:latin typeface="Arial"/>
              </a:rPr>
              <a:t>Thiết kế lớp học</a:t>
            </a:r>
          </a:p>
        </p:txBody>
      </p:sp>
      <p:sp>
        <p:nvSpPr>
          <p:cNvPr id="17" name="TextBox 16"/>
          <p:cNvSpPr txBox="1"/>
          <p:nvPr/>
        </p:nvSpPr>
        <p:spPr>
          <a:xfrm>
            <a:off x="3701788" y="4126992"/>
            <a:ext cx="1964428" cy="1347215"/>
          </a:xfrm>
          <a:prstGeom prst="rect">
            <a:avLst/>
          </a:prstGeom>
          <a:noFill/>
        </p:spPr>
        <p:txBody>
          <a:bodyPr wrap="square" anchor="t" lIns="0" rIns="0" tIns="0" bIns="0">
            <a:spAutoFit/>
          </a:bodyPr>
          <a:lstStyle/>
          <a:p>
            <a:pPr algn="l">
              <a:lnSpc>
                <a:spcPct val="122000"/>
              </a:lnSpc>
              <a:spcAft>
                <a:spcPts val="500"/>
              </a:spcAft>
            </a:pPr>
            <a:r>
              <a:rPr sz="1400" b="0">
                <a:solidFill>
                  <a:srgbClr val="5B6472"/>
                </a:solidFill>
                <a:latin typeface="Arial"/>
              </a:rPr>
              <a:t>Slide bài giảng, phiếu bài tập, poster trang trí lớp. Kéo thả trực quan, tiết kiệm tối đa thời gian soạn.</a:t>
            </a:r>
          </a:p>
        </p:txBody>
      </p:sp>
      <p:sp>
        <p:nvSpPr>
          <p:cNvPr id="18" name="Rounded Rectangle 17"/>
          <p:cNvSpPr/>
          <p:nvPr/>
        </p:nvSpPr>
        <p:spPr>
          <a:xfrm>
            <a:off x="6214856"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6214856" y="2139696"/>
            <a:ext cx="2586220" cy="9144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6525752" y="2505456"/>
            <a:ext cx="1021461" cy="365760"/>
          </a:xfrm>
          <a:prstGeom prst="roundRect">
            <a:avLst>
              <a:gd name="adj" fmla="val 50000"/>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MẢNG 3</a:t>
            </a:r>
          </a:p>
        </p:txBody>
      </p:sp>
      <p:sp>
        <p:nvSpPr>
          <p:cNvPr id="21" name="TextBox 20"/>
          <p:cNvSpPr txBox="1"/>
          <p:nvPr/>
        </p:nvSpPr>
        <p:spPr>
          <a:xfrm>
            <a:off x="6525752" y="3072384"/>
            <a:ext cx="1964428" cy="816864"/>
          </a:xfrm>
          <a:prstGeom prst="rect">
            <a:avLst/>
          </a:prstGeom>
          <a:noFill/>
        </p:spPr>
        <p:txBody>
          <a:bodyPr wrap="square" anchor="t" lIns="0" rIns="0" tIns="0" bIns="0">
            <a:spAutoFit/>
          </a:bodyPr>
          <a:lstStyle/>
          <a:p>
            <a:pPr algn="l">
              <a:lnSpc>
                <a:spcPct val="110000"/>
              </a:lnSpc>
              <a:spcAft>
                <a:spcPts val="500"/>
              </a:spcAft>
            </a:pPr>
            <a:r>
              <a:rPr sz="2300" b="1">
                <a:solidFill>
                  <a:srgbClr val="053596"/>
                </a:solidFill>
                <a:latin typeface="Arial"/>
              </a:rPr>
              <a:t>Chỉnh ảnh bằng AI</a:t>
            </a:r>
          </a:p>
        </p:txBody>
      </p:sp>
      <p:sp>
        <p:nvSpPr>
          <p:cNvPr id="22" name="TextBox 21"/>
          <p:cNvSpPr txBox="1"/>
          <p:nvPr/>
        </p:nvSpPr>
        <p:spPr>
          <a:xfrm>
            <a:off x="6525752" y="4126992"/>
            <a:ext cx="1964428" cy="1347215"/>
          </a:xfrm>
          <a:prstGeom prst="rect">
            <a:avLst/>
          </a:prstGeom>
          <a:noFill/>
        </p:spPr>
        <p:txBody>
          <a:bodyPr wrap="square" anchor="t" lIns="0" rIns="0" tIns="0" bIns="0">
            <a:spAutoFit/>
          </a:bodyPr>
          <a:lstStyle/>
          <a:p>
            <a:pPr algn="l">
              <a:lnSpc>
                <a:spcPct val="122000"/>
              </a:lnSpc>
              <a:spcAft>
                <a:spcPts val="500"/>
              </a:spcAft>
            </a:pPr>
            <a:r>
              <a:rPr sz="1400" b="0">
                <a:solidFill>
                  <a:srgbClr val="5B6472"/>
                </a:solidFill>
                <a:latin typeface="Arial"/>
              </a:rPr>
              <a:t>Canva Magic sửa nhanh ảnh có sẵn — xóa chi tiết thừa, tách nền — không cần phần mềm chuyên dụng.</a:t>
            </a:r>
          </a:p>
        </p:txBody>
      </p:sp>
      <p:sp>
        <p:nvSpPr>
          <p:cNvPr id="23" name="Rounded Rectangle 22"/>
          <p:cNvSpPr/>
          <p:nvPr/>
        </p:nvSpPr>
        <p:spPr>
          <a:xfrm>
            <a:off x="9038820"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9038820" y="2139696"/>
            <a:ext cx="2586220"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ounded Rectangle 24"/>
          <p:cNvSpPr/>
          <p:nvPr/>
        </p:nvSpPr>
        <p:spPr>
          <a:xfrm>
            <a:off x="9349716" y="2505456"/>
            <a:ext cx="1021461" cy="365760"/>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MẢNG 4</a:t>
            </a:r>
          </a:p>
        </p:txBody>
      </p:sp>
      <p:sp>
        <p:nvSpPr>
          <p:cNvPr id="26" name="TextBox 25"/>
          <p:cNvSpPr txBox="1"/>
          <p:nvPr/>
        </p:nvSpPr>
        <p:spPr>
          <a:xfrm>
            <a:off x="9349716" y="3072384"/>
            <a:ext cx="1964428" cy="816864"/>
          </a:xfrm>
          <a:prstGeom prst="rect">
            <a:avLst/>
          </a:prstGeom>
          <a:noFill/>
        </p:spPr>
        <p:txBody>
          <a:bodyPr wrap="square" anchor="t" lIns="0" rIns="0" tIns="0" bIns="0">
            <a:spAutoFit/>
          </a:bodyPr>
          <a:lstStyle/>
          <a:p>
            <a:pPr algn="l">
              <a:lnSpc>
                <a:spcPct val="110000"/>
              </a:lnSpc>
              <a:spcAft>
                <a:spcPts val="500"/>
              </a:spcAft>
            </a:pPr>
            <a:r>
              <a:rPr sz="2300" b="1">
                <a:solidFill>
                  <a:srgbClr val="053596"/>
                </a:solidFill>
                <a:latin typeface="Arial"/>
              </a:rPr>
              <a:t>Tạo video</a:t>
            </a:r>
          </a:p>
        </p:txBody>
      </p:sp>
      <p:sp>
        <p:nvSpPr>
          <p:cNvPr id="27" name="TextBox 26"/>
          <p:cNvSpPr txBox="1"/>
          <p:nvPr/>
        </p:nvSpPr>
        <p:spPr>
          <a:xfrm>
            <a:off x="9349716" y="4126992"/>
            <a:ext cx="1964428" cy="1347215"/>
          </a:xfrm>
          <a:prstGeom prst="rect">
            <a:avLst/>
          </a:prstGeom>
          <a:noFill/>
        </p:spPr>
        <p:txBody>
          <a:bodyPr wrap="square" anchor="t" lIns="0" rIns="0" tIns="0" bIns="0">
            <a:spAutoFit/>
          </a:bodyPr>
          <a:lstStyle/>
          <a:p>
            <a:pPr algn="l">
              <a:lnSpc>
                <a:spcPct val="122000"/>
              </a:lnSpc>
              <a:spcAft>
                <a:spcPts val="500"/>
              </a:spcAft>
            </a:pPr>
            <a:r>
              <a:rPr sz="1400" b="0">
                <a:solidFill>
                  <a:srgbClr val="5B6472"/>
                </a:solidFill>
                <a:latin typeface="Arial"/>
              </a:rPr>
              <a:t>Video bài giảng, e-learning, video tổng kết hoạt động, video có phụ đề.</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8</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Sinh học 10, hoạt động Hình thành kiến thức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Nhóm III · phiếu học tập in phát · công cụ: Canva</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0E7C9B"/>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Môn, lớp</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Sinh học 10</a:t>
            </a:r>
          </a:p>
        </p:txBody>
      </p:sp>
      <p:sp>
        <p:nvSpPr>
          <p:cNvPr id="13" name="TextBox 12"/>
          <p:cNvSpPr txBox="1"/>
          <p:nvPr/>
        </p:nvSpPr>
        <p:spPr>
          <a:xfrm>
            <a:off x="896112" y="2980944"/>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Chủ đề</a:t>
            </a:r>
          </a:p>
        </p:txBody>
      </p:sp>
      <p:sp>
        <p:nvSpPr>
          <p:cNvPr id="14" name="TextBox 13"/>
          <p:cNvSpPr txBox="1"/>
          <p:nvPr/>
        </p:nvSpPr>
        <p:spPr>
          <a:xfrm>
            <a:off x="2011680" y="2980944"/>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Cấu trúc tế bào nhân thực</a:t>
            </a:r>
          </a:p>
        </p:txBody>
      </p:sp>
      <p:sp>
        <p:nvSpPr>
          <p:cNvPr id="15" name="TextBox 14"/>
          <p:cNvSpPr txBox="1"/>
          <p:nvPr/>
        </p:nvSpPr>
        <p:spPr>
          <a:xfrm>
            <a:off x="896112" y="3291840"/>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Hoạt động</a:t>
            </a:r>
          </a:p>
        </p:txBody>
      </p:sp>
      <p:sp>
        <p:nvSpPr>
          <p:cNvPr id="16" name="TextBox 15"/>
          <p:cNvSpPr txBox="1"/>
          <p:nvPr/>
        </p:nvSpPr>
        <p:spPr>
          <a:xfrm>
            <a:off x="2011680" y="3291840"/>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2 — Hình thành kiến thức</a:t>
            </a:r>
          </a:p>
        </p:txBody>
      </p:sp>
      <p:sp>
        <p:nvSpPr>
          <p:cNvPr id="17" name="TextBox 16"/>
          <p:cNvSpPr txBox="1"/>
          <p:nvPr/>
        </p:nvSpPr>
        <p:spPr>
          <a:xfrm>
            <a:off x="896112" y="3602736"/>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Thời lượng</a:t>
            </a:r>
          </a:p>
        </p:txBody>
      </p:sp>
      <p:sp>
        <p:nvSpPr>
          <p:cNvPr id="18" name="TextBox 17"/>
          <p:cNvSpPr txBox="1"/>
          <p:nvPr/>
        </p:nvSpPr>
        <p:spPr>
          <a:xfrm>
            <a:off x="2011680" y="3602736"/>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20 phút, làm nhóm đôi</a:t>
            </a:r>
          </a:p>
        </p:txBody>
      </p:sp>
      <p:sp>
        <p:nvSpPr>
          <p:cNvPr id="19" name="TextBox 18"/>
          <p:cNvSpPr txBox="1"/>
          <p:nvPr/>
        </p:nvSpPr>
        <p:spPr>
          <a:xfrm>
            <a:off x="896112" y="3913632"/>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Sản phẩm</a:t>
            </a:r>
          </a:p>
        </p:txBody>
      </p:sp>
      <p:sp>
        <p:nvSpPr>
          <p:cNvPr id="20" name="TextBox 19"/>
          <p:cNvSpPr txBox="1"/>
          <p:nvPr/>
        </p:nvSpPr>
        <p:spPr>
          <a:xfrm>
            <a:off x="2011680" y="3913632"/>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Phiếu A4 in đen trắng</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Phiếu học tập A4 in phát được ngay, có sẵn chỗ trống cho học sinh điền.</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200" b="0">
                <a:solidFill>
                  <a:srgbClr val="1B2438"/>
                </a:solidFill>
                <a:latin typeface="Arial"/>
              </a:rPr>
              <a:t>Tên bào quan có đúng thuật ngữ SGK không. In thử 1 bản đen trắng xem còn đọc được không.</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450" b="0">
                <a:solidFill>
                  <a:srgbClr val="1B2438"/>
                </a:solidFill>
                <a:latin typeface="Consolas"/>
              </a:rPr>
              <a:t>Tạo một infographic khổ A4 dọc tóm tắt cấu trúc tế bào nhân</a:t>
            </a:r>
          </a:p>
          <a:p>
            <a:pPr algn="l">
              <a:lnSpc>
                <a:spcPct val="102000"/>
              </a:lnSpc>
              <a:spcAft>
                <a:spcPts val="0"/>
              </a:spcAft>
            </a:pPr>
            <a:r>
              <a:rPr sz="1450" b="0">
                <a:solidFill>
                  <a:srgbClr val="1B2438"/>
                </a:solidFill>
                <a:latin typeface="Consolas"/>
              </a:rPr>
              <a:t>thực, dùng làm phiếu học tập phát cho học sinh lớp 10.</a:t>
            </a:r>
          </a:p>
          <a:p>
            <a:pPr algn="l">
              <a:lnSpc>
                <a:spcPct val="102000"/>
              </a:lnSpc>
              <a:spcAft>
                <a:spcPts val="0"/>
              </a:spcAft>
            </a:pPr>
            <a:r>
              <a:rPr sz="1450" b="0">
                <a:solidFill>
                  <a:srgbClr val="1B2438"/>
                </a:solidFill>
                <a:latin typeface="Consolas"/>
              </a:rPr>
              <a:t> </a:t>
            </a:r>
          </a:p>
          <a:p>
            <a:pPr algn="l">
              <a:lnSpc>
                <a:spcPct val="102000"/>
              </a:lnSpc>
              <a:spcAft>
                <a:spcPts val="0"/>
              </a:spcAft>
            </a:pPr>
            <a:r>
              <a:rPr sz="1450" b="0">
                <a:solidFill>
                  <a:srgbClr val="1B2438"/>
                </a:solidFill>
                <a:latin typeface="Consolas"/>
              </a:rPr>
              <a:t>Bố cục:</a:t>
            </a:r>
          </a:p>
          <a:p>
            <a:pPr algn="l">
              <a:lnSpc>
                <a:spcPct val="102000"/>
              </a:lnSpc>
              <a:spcAft>
                <a:spcPts val="0"/>
              </a:spcAft>
            </a:pPr>
            <a:r>
              <a:rPr sz="1450" b="0">
                <a:solidFill>
                  <a:srgbClr val="1B2438"/>
                </a:solidFill>
                <a:latin typeface="Consolas"/>
              </a:rPr>
              <a:t>- Đầu trang: tên chủ đề và 1 câu hỏi dẫn nhập</a:t>
            </a:r>
          </a:p>
          <a:p>
            <a:pPr algn="l">
              <a:lnSpc>
                <a:spcPct val="102000"/>
              </a:lnSpc>
              <a:spcAft>
                <a:spcPts val="0"/>
              </a:spcAft>
            </a:pPr>
            <a:r>
              <a:rPr sz="1450" b="0">
                <a:solidFill>
                  <a:srgbClr val="1B2438"/>
                </a:solidFill>
                <a:latin typeface="Consolas"/>
              </a:rPr>
              <a:t>- Giữa trang: hình tế bào, đánh số các bào quan chính</a:t>
            </a:r>
          </a:p>
          <a:p>
            <a:pPr algn="l">
              <a:lnSpc>
                <a:spcPct val="102000"/>
              </a:lnSpc>
              <a:spcAft>
                <a:spcPts val="0"/>
              </a:spcAft>
            </a:pPr>
            <a:r>
              <a:rPr sz="1450" b="0">
                <a:solidFill>
                  <a:srgbClr val="1B2438"/>
                </a:solidFill>
                <a:latin typeface="Consolas"/>
              </a:rPr>
              <a:t>- Cột phải: bảng 2 cột Bào quan | Chức năng, ĐỂ TRỐNG cột</a:t>
            </a:r>
          </a:p>
          <a:p>
            <a:pPr algn="l">
              <a:lnSpc>
                <a:spcPct val="102000"/>
              </a:lnSpc>
              <a:spcAft>
                <a:spcPts val="0"/>
              </a:spcAft>
            </a:pPr>
            <a:r>
              <a:rPr sz="1450" b="0">
                <a:solidFill>
                  <a:srgbClr val="1B2438"/>
                </a:solidFill>
                <a:latin typeface="Consolas"/>
              </a:rPr>
              <a:t>  chức năng cho học sinh tự điền</a:t>
            </a:r>
          </a:p>
          <a:p>
            <a:pPr algn="l">
              <a:lnSpc>
                <a:spcPct val="102000"/>
              </a:lnSpc>
              <a:spcAft>
                <a:spcPts val="0"/>
              </a:spcAft>
            </a:pPr>
            <a:r>
              <a:rPr sz="1450" b="0">
                <a:solidFill>
                  <a:srgbClr val="1B2438"/>
                </a:solidFill>
                <a:latin typeface="Consolas"/>
              </a:rPr>
              <a:t>- Cuối trang: 3 dòng kẻ trống cho học sinh ghi kết luận</a:t>
            </a:r>
          </a:p>
          <a:p>
            <a:pPr algn="l">
              <a:lnSpc>
                <a:spcPct val="102000"/>
              </a:lnSpc>
              <a:spcAft>
                <a:spcPts val="0"/>
              </a:spcAft>
            </a:pPr>
            <a:r>
              <a:rPr sz="1450" b="0">
                <a:solidFill>
                  <a:srgbClr val="1B2438"/>
                </a:solidFill>
                <a:latin typeface="Consolas"/>
              </a:rPr>
              <a:t> </a:t>
            </a:r>
          </a:p>
          <a:p>
            <a:pPr algn="l">
              <a:lnSpc>
                <a:spcPct val="102000"/>
              </a:lnSpc>
              <a:spcAft>
                <a:spcPts val="0"/>
              </a:spcAft>
            </a:pPr>
            <a:r>
              <a:rPr sz="1450" b="0">
                <a:solidFill>
                  <a:srgbClr val="1B2438"/>
                </a:solidFill>
                <a:latin typeface="Consolas"/>
              </a:rPr>
              <a:t>Yêu cầu:</a:t>
            </a:r>
          </a:p>
          <a:p>
            <a:pPr algn="l">
              <a:lnSpc>
                <a:spcPct val="102000"/>
              </a:lnSpc>
              <a:spcAft>
                <a:spcPts val="0"/>
              </a:spcAft>
            </a:pPr>
            <a:r>
              <a:rPr sz="1450" b="0">
                <a:solidFill>
                  <a:srgbClr val="1B2438"/>
                </a:solidFill>
                <a:latin typeface="Consolas"/>
              </a:rPr>
              <a:t>- Chữ tối thiểu 12pt, in đen trắng vẫn đọc rõ</a:t>
            </a:r>
          </a:p>
          <a:p>
            <a:pPr algn="l">
              <a:lnSpc>
                <a:spcPct val="102000"/>
              </a:lnSpc>
              <a:spcAft>
                <a:spcPts val="0"/>
              </a:spcAft>
            </a:pPr>
            <a:r>
              <a:rPr sz="1450" b="0">
                <a:solidFill>
                  <a:srgbClr val="1B2438"/>
                </a:solidFill>
                <a:latin typeface="Consolas"/>
              </a:rPr>
              <a:t>- Tên bào quan bằng tiếng Việt theo sách giáo khoa</a:t>
            </a:r>
          </a:p>
          <a:p>
            <a:pPr algn="l">
              <a:lnSpc>
                <a:spcPct val="102000"/>
              </a:lnSpc>
              <a:spcAft>
                <a:spcPts val="0"/>
              </a:spcAft>
            </a:pPr>
            <a:r>
              <a:rPr sz="1450" b="0">
                <a:solidFill>
                  <a:srgbClr val="1B2438"/>
                </a:solidFill>
                <a:latin typeface="Consolas"/>
              </a:rPr>
              <a:t>- Không dùng màu nền đậm vì sẽ tốn mực khi in</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8</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149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9F4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12776A"/>
                </a:solidFill>
                <a:latin typeface="Arial"/>
              </a:rPr>
              <a:t>Mục tiêu hợp lý cho một năm học</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Cơ bản ở cả 20 năng lực  ·  Thành thạo ở nhóm gắn với môn mình  ·  Nâng cao ở 1–2 thế mạnh riêng</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Công cụ AI trong Canva</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Magic Studio — dùng có chọn lọc, không dùng tất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3096271"/>
                <a:gridCol w="4423245"/>
                <a:gridCol w="3538596"/>
              </a:tblGrid>
              <a:tr h="661416">
                <a:tc>
                  <a:txBody>
                    <a:bodyPr/>
                    <a:lstStyle/>
                    <a:p>
                      <a:pPr>
                        <a:lnSpc>
                          <a:spcPct val="110000"/>
                        </a:lnSpc>
                      </a:pPr>
                      <a:r>
                        <a:rPr sz="1600" b="1">
                          <a:solidFill>
                            <a:srgbClr val="FFFFFF"/>
                          </a:solidFill>
                          <a:latin typeface="Arial"/>
                        </a:rPr>
                        <a:t>Công cụ</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Làm được gì</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Dùng khi nào</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Magic Design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Từ một đoạn nội dung sinh ra cả bộ slide có bố cục</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Có nội dung rồi, cần hình thức nhanh</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Magic Eraser / Grab</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Xóa chi tiết thừa, tách vật thể khỏi nền ảnh</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Ảnh hoạt động của trường</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Magic Write</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Viết nội dung ngay trong khung thiết kế</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Câu ngắn: tiêu đề, chú thích</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Chuyển văn bản thành video</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Từ kịch bản sinh video có giọng đọc và phụ đề</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Video tổng kết, e-learning</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Brand Kit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Cài sẵn logo, màu, phông của trường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Thiết lập một lần, cả tổ dùng chung</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8</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587"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11</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20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Phiếu học tập áp mẫu nhận diện trường</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Học liệu của cả tổ nhìn ra là của Trường THPT Trần Nguyên Hãn.</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Chép câu lệnh mẫu ở slide 149, đổi sang môn và chủ đề của mình.</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Sinh phiếu, đọc lại: thuật ngữ có đúng sách giáo khoa đang dùng không?</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Áp Brand Kit của trường — logo, màu, phông chữ.</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Xuất PDF, in thử một bản đen trắng xem còn đọc rõ không.</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Chưa có Brand Kit thì nhóm nòng cốt dựng ngay tại chỗ, cả tổ dùng chung.</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2200" b="1">
                <a:solidFill>
                  <a:srgbClr val="053596"/>
                </a:solidFill>
                <a:latin typeface="Arial"/>
              </a:rPr>
              <a:t>01 phiếu học tập in phát được, có nhận diện của trường</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8</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a:t>
            </a:r>
          </a:p>
        </p:txBody>
      </p:sp>
      <p:sp>
        <p:nvSpPr>
          <p:cNvPr id="6" name="Rounded Rectangle 5"/>
          <p:cNvSpPr/>
          <p:nvPr/>
        </p:nvSpPr>
        <p:spPr>
          <a:xfrm>
            <a:off x="566928" y="2761488"/>
            <a:ext cx="1891411"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NỀN TẢNG ĐI KÈM</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Google Workspace for Education</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AI sinh ra học liệu. Workspace là nơi học liệu đó sống, đến tay học sinh và quay về thành dữ liệu — thiếu phần này thì mạch nối đứt ở đoạn cuối</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1E4FB0"/>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Sáu ứng dụng đã có sẵn trong tài khoản trường cấp</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Ảnh chụp thao tác: Gmail, Lớp học, Meet, Gemini trong Workspace</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Google Form hay Wayground — chọn theo tình huống</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15 phút: dựng kho học liệu chung của tổ trên Drive</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152</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ứng dụng dùng hằng ngày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Đã có sẵn trong tài khoản trường cấp — không phải đăng ký thêm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187452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53596"/>
                </a:solidFill>
                <a:latin typeface="Arial"/>
              </a:rPr>
              <a:t>CLASSROOM</a:t>
            </a:r>
          </a:p>
        </p:txBody>
      </p:sp>
      <p:sp>
        <p:nvSpPr>
          <p:cNvPr id="11" name="TextBox 10"/>
          <p:cNvSpPr txBox="1"/>
          <p:nvPr/>
        </p:nvSpPr>
        <p:spPr>
          <a:xfrm>
            <a:off x="896112"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Lớp học</a:t>
            </a:r>
          </a:p>
        </p:txBody>
      </p:sp>
      <p:sp>
        <p:nvSpPr>
          <p:cNvPr id="12" name="TextBox 11"/>
          <p:cNvSpPr txBox="1"/>
          <p:nvPr/>
        </p:nvSpPr>
        <p:spPr>
          <a:xfrm>
            <a:off x="896112"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Giao và chấm bài, theo dõi tiến độ, trao đổi với học sinh</a:t>
            </a:r>
          </a:p>
        </p:txBody>
      </p:sp>
      <p:sp>
        <p:nvSpPr>
          <p:cNvPr id="13" name="Rounded Rectangle 12"/>
          <p:cNvSpPr/>
          <p:nvPr/>
        </p:nvSpPr>
        <p:spPr>
          <a:xfrm>
            <a:off x="4326117"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26117" y="2139696"/>
            <a:ext cx="77724" cy="187452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4655301"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53596"/>
                </a:solidFill>
                <a:latin typeface="Arial"/>
              </a:rPr>
              <a:t>FORM</a:t>
            </a:r>
          </a:p>
        </p:txBody>
      </p:sp>
      <p:sp>
        <p:nvSpPr>
          <p:cNvPr id="16" name="TextBox 15"/>
          <p:cNvSpPr txBox="1"/>
          <p:nvPr/>
        </p:nvSpPr>
        <p:spPr>
          <a:xfrm>
            <a:off x="4655301"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Biểu mẫu</a:t>
            </a:r>
          </a:p>
        </p:txBody>
      </p:sp>
      <p:sp>
        <p:nvSpPr>
          <p:cNvPr id="17" name="TextBox 16"/>
          <p:cNvSpPr txBox="1"/>
          <p:nvPr/>
        </p:nvSpPr>
        <p:spPr>
          <a:xfrm>
            <a:off x="4655301"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Bài kiểm tra, khảo sát, phiếu thu thập thông tin; tự chấm và tổng hợp</a:t>
            </a:r>
          </a:p>
        </p:txBody>
      </p:sp>
      <p:sp>
        <p:nvSpPr>
          <p:cNvPr id="18" name="Rounded Rectangle 17"/>
          <p:cNvSpPr/>
          <p:nvPr/>
        </p:nvSpPr>
        <p:spPr>
          <a:xfrm>
            <a:off x="8085306"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85306" y="2139696"/>
            <a:ext cx="77724" cy="187452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8414490"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E4FB0"/>
                </a:solidFill>
                <a:latin typeface="Arial"/>
              </a:rPr>
              <a:t>MEET</a:t>
            </a:r>
          </a:p>
        </p:txBody>
      </p:sp>
      <p:sp>
        <p:nvSpPr>
          <p:cNvPr id="21" name="TextBox 20"/>
          <p:cNvSpPr txBox="1"/>
          <p:nvPr/>
        </p:nvSpPr>
        <p:spPr>
          <a:xfrm>
            <a:off x="8414490"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Họp trực tuyến</a:t>
            </a:r>
          </a:p>
        </p:txBody>
      </p:sp>
      <p:sp>
        <p:nvSpPr>
          <p:cNvPr id="22" name="TextBox 21"/>
          <p:cNvSpPr txBox="1"/>
          <p:nvPr/>
        </p:nvSpPr>
        <p:spPr>
          <a:xfrm>
            <a:off x="8414490"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Dạy và họp từ xa, chia sẻ màn hình, ghi hình lại</a:t>
            </a:r>
          </a:p>
        </p:txBody>
      </p:sp>
      <p:sp>
        <p:nvSpPr>
          <p:cNvPr id="23" name="Rounded Rectangle 22"/>
          <p:cNvSpPr/>
          <p:nvPr/>
        </p:nvSpPr>
        <p:spPr>
          <a:xfrm>
            <a:off x="566928"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566928" y="4233672"/>
            <a:ext cx="77724" cy="187452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TextBox 24"/>
          <p:cNvSpPr txBox="1"/>
          <p:nvPr/>
        </p:nvSpPr>
        <p:spPr>
          <a:xfrm>
            <a:off x="896112"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E7C9B"/>
                </a:solidFill>
                <a:latin typeface="Arial"/>
              </a:rPr>
              <a:t>DRIVE</a:t>
            </a:r>
          </a:p>
        </p:txBody>
      </p:sp>
      <p:sp>
        <p:nvSpPr>
          <p:cNvPr id="26" name="TextBox 25"/>
          <p:cNvSpPr txBox="1"/>
          <p:nvPr/>
        </p:nvSpPr>
        <p:spPr>
          <a:xfrm>
            <a:off x="896112"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Lưu trữ</a:t>
            </a:r>
          </a:p>
        </p:txBody>
      </p:sp>
      <p:sp>
        <p:nvSpPr>
          <p:cNvPr id="27" name="TextBox 26"/>
          <p:cNvSpPr txBox="1"/>
          <p:nvPr/>
        </p:nvSpPr>
        <p:spPr>
          <a:xfrm>
            <a:off x="896112"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Kho học liệu chung của tổ, chia sẻ an toàn, nhiều người cùng làm</a:t>
            </a:r>
          </a:p>
        </p:txBody>
      </p:sp>
      <p:sp>
        <p:nvSpPr>
          <p:cNvPr id="28" name="Rounded Rectangle 27"/>
          <p:cNvSpPr/>
          <p:nvPr/>
        </p:nvSpPr>
        <p:spPr>
          <a:xfrm>
            <a:off x="4326117"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Rectangle 28"/>
          <p:cNvSpPr/>
          <p:nvPr/>
        </p:nvSpPr>
        <p:spPr>
          <a:xfrm>
            <a:off x="4326117" y="4233672"/>
            <a:ext cx="77724" cy="187452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TextBox 29"/>
          <p:cNvSpPr txBox="1"/>
          <p:nvPr/>
        </p:nvSpPr>
        <p:spPr>
          <a:xfrm>
            <a:off x="4655301"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D9821E"/>
                </a:solidFill>
                <a:latin typeface="Arial"/>
              </a:rPr>
              <a:t>SLIDES</a:t>
            </a:r>
          </a:p>
        </p:txBody>
      </p:sp>
      <p:sp>
        <p:nvSpPr>
          <p:cNvPr id="31" name="TextBox 30"/>
          <p:cNvSpPr txBox="1"/>
          <p:nvPr/>
        </p:nvSpPr>
        <p:spPr>
          <a:xfrm>
            <a:off x="4655301"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Trình chiếu</a:t>
            </a:r>
          </a:p>
        </p:txBody>
      </p:sp>
      <p:sp>
        <p:nvSpPr>
          <p:cNvPr id="32" name="TextBox 31"/>
          <p:cNvSpPr txBox="1"/>
          <p:nvPr/>
        </p:nvSpPr>
        <p:spPr>
          <a:xfrm>
            <a:off x="4655301"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Nơi Studio của Gemini Notebook xuất slide ra</a:t>
            </a:r>
          </a:p>
        </p:txBody>
      </p:sp>
      <p:sp>
        <p:nvSpPr>
          <p:cNvPr id="33" name="Rounded Rectangle 32"/>
          <p:cNvSpPr/>
          <p:nvPr/>
        </p:nvSpPr>
        <p:spPr>
          <a:xfrm>
            <a:off x="8085306"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4" name="Rectangle 33"/>
          <p:cNvSpPr/>
          <p:nvPr/>
        </p:nvSpPr>
        <p:spPr>
          <a:xfrm>
            <a:off x="8085306" y="4233672"/>
            <a:ext cx="77724" cy="187452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5" name="TextBox 34"/>
          <p:cNvSpPr txBox="1"/>
          <p:nvPr/>
        </p:nvSpPr>
        <p:spPr>
          <a:xfrm>
            <a:off x="8414490"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2776A"/>
                </a:solidFill>
                <a:latin typeface="Arial"/>
              </a:rPr>
              <a:t>DOCS</a:t>
            </a:r>
          </a:p>
        </p:txBody>
      </p:sp>
      <p:sp>
        <p:nvSpPr>
          <p:cNvPr id="36" name="TextBox 35"/>
          <p:cNvSpPr txBox="1"/>
          <p:nvPr/>
        </p:nvSpPr>
        <p:spPr>
          <a:xfrm>
            <a:off x="8414490"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Văn bản</a:t>
            </a:r>
          </a:p>
        </p:txBody>
      </p:sp>
      <p:sp>
        <p:nvSpPr>
          <p:cNvPr id="37" name="TextBox 36"/>
          <p:cNvSpPr txBox="1"/>
          <p:nvPr/>
        </p:nvSpPr>
        <p:spPr>
          <a:xfrm>
            <a:off x="8414490"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Soạn thảo, có AI hỗ trợ viết và tóm tắt ngay trong tài liệu</a:t>
            </a:r>
          </a:p>
        </p:txBody>
      </p:sp>
      <p:pic>
        <p:nvPicPr>
          <p:cNvPr id="38" name="Picture 3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9" name="TextBox 3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40" name="TextBox 3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đi kèm chuyên đề 9</a:t>
            </a:r>
          </a:p>
        </p:txBody>
      </p:sp>
      <p:sp>
        <p:nvSpPr>
          <p:cNvPr id="41" name="TextBox 4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fade">
                                      <p:cBhvr>
                                        <p:cTn id="87" dur="500"/>
                                        <p:tgtEl>
                                          <p:spTgt spid="34"/>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500"/>
                                        <p:tgtEl>
                                          <p:spTgt spid="35"/>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6"/>
                                        </p:tgtEl>
                                        <p:attrNameLst>
                                          <p:attrName>style.visibility</p:attrName>
                                        </p:attrNameLst>
                                      </p:cBhvr>
                                      <p:to>
                                        <p:strVal val="visible"/>
                                      </p:to>
                                    </p:set>
                                    <p:animEffect transition="in" filter="fade">
                                      <p:cBhvr>
                                        <p:cTn id="93" dur="500"/>
                                        <p:tgtEl>
                                          <p:spTgt spid="3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fade">
                                      <p:cBhvr>
                                        <p:cTn id="9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Gmail: hộp thư trường cấp</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Tài khoản @...edu.vn do Sở/trường cấp — tách riêng hoàn toàn khỏi Gmail cá nhân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Đăng nhập bằng tài khoản domain trường (VD: ...@haiphong.edu.vn) — dùng để liên lạc chính thức.</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Bấm "Soạn thư" để viết thư mới; dùng "Nhãn" bên trái để phân loại thư theo lớp/tổ chuyên môn.</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Đính kèm tệp, ảnh, liên kết Drive ngay trong thư — phù hợp gửi thông báo, kế hoạch bài dạy cho tổ.</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48-1.jpg"/>
          <p:cNvPicPr>
            <a:picLocks noChangeAspect="1"/>
          </p:cNvPicPr>
          <p:nvPr/>
        </p:nvPicPr>
        <p:blipFill>
          <a:blip r:embed="rId2"/>
          <a:stretch>
            <a:fillRect/>
          </a:stretch>
        </p:blipFill>
        <p:spPr>
          <a:xfrm>
            <a:off x="694944" y="3718349"/>
            <a:ext cx="5172440" cy="1634150"/>
          </a:xfrm>
          <a:prstGeom prst="rect">
            <a:avLst/>
          </a:prstGeom>
        </p:spPr>
      </p:pic>
      <p:sp>
        <p:nvSpPr>
          <p:cNvPr id="22" name="Rectangle 21"/>
          <p:cNvSpPr/>
          <p:nvPr/>
        </p:nvSpPr>
        <p:spPr>
          <a:xfrm>
            <a:off x="694944" y="3718349"/>
            <a:ext cx="5172440" cy="1634150"/>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Hộp thư đến — tài khoản trường cấp</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48-2.jpg"/>
          <p:cNvPicPr>
            <a:picLocks noChangeAspect="1"/>
          </p:cNvPicPr>
          <p:nvPr/>
        </p:nvPicPr>
        <p:blipFill>
          <a:blip r:embed="rId3"/>
          <a:stretch>
            <a:fillRect/>
          </a:stretch>
        </p:blipFill>
        <p:spPr>
          <a:xfrm>
            <a:off x="7207160" y="3547872"/>
            <a:ext cx="3407288" cy="1975104"/>
          </a:xfrm>
          <a:prstGeom prst="rect">
            <a:avLst/>
          </a:prstGeom>
        </p:spPr>
      </p:pic>
      <p:sp>
        <p:nvSpPr>
          <p:cNvPr id="26" name="Rectangle 25"/>
          <p:cNvSpPr/>
          <p:nvPr/>
        </p:nvSpPr>
        <p:spPr>
          <a:xfrm>
            <a:off x="7207160" y="3547872"/>
            <a:ext cx="340728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Cửa sổ "Thư mới" — soạn và gửi ngay trong Gmail</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Workspace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Google Lớp học (Classroom): nền tảng quản lý lớp</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Giao bài, chấm bài, theo dõi tiến độ — quay lại Chuyên đề 9 để xem cách kết hợp với AI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Vai trò Giáo viên/Học viên do quản trị Workspace của Sở/trường gán theo đơn vị tổ chức — không tự đổi trong app.</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Có quyền Giáo viên: bấm "+" → "Tạo lớp học". Chỉ có quyền Học viên: dùng "Tham gia lớp học" bằng mã lớp.</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Mục Gemini trong thanh bên: bộ công cụ AI hỗ trợ tự học, đi kèm sẵn trong tài khoản trường.</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49-1.jpg"/>
          <p:cNvPicPr>
            <a:picLocks noChangeAspect="1"/>
          </p:cNvPicPr>
          <p:nvPr/>
        </p:nvPicPr>
        <p:blipFill>
          <a:blip r:embed="rId2"/>
          <a:stretch>
            <a:fillRect/>
          </a:stretch>
        </p:blipFill>
        <p:spPr>
          <a:xfrm>
            <a:off x="1577520" y="3547872"/>
            <a:ext cx="3407288" cy="1975104"/>
          </a:xfrm>
          <a:prstGeom prst="rect">
            <a:avLst/>
          </a:prstGeom>
        </p:spPr>
      </p:pic>
      <p:sp>
        <p:nvSpPr>
          <p:cNvPr id="22" name="Rectangle 21"/>
          <p:cNvSpPr/>
          <p:nvPr/>
        </p:nvSpPr>
        <p:spPr>
          <a:xfrm>
            <a:off x="1577520" y="3547872"/>
            <a:ext cx="340728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Màn hình chính Lớp học</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49-2.jpg"/>
          <p:cNvPicPr>
            <a:picLocks noChangeAspect="1"/>
          </p:cNvPicPr>
          <p:nvPr/>
        </p:nvPicPr>
        <p:blipFill>
          <a:blip r:embed="rId3"/>
          <a:stretch>
            <a:fillRect/>
          </a:stretch>
        </p:blipFill>
        <p:spPr>
          <a:xfrm>
            <a:off x="7207160" y="3547872"/>
            <a:ext cx="3407288" cy="1975104"/>
          </a:xfrm>
          <a:prstGeom prst="rect">
            <a:avLst/>
          </a:prstGeom>
        </p:spPr>
      </p:pic>
      <p:sp>
        <p:nvSpPr>
          <p:cNvPr id="26" name="Rectangle 25"/>
          <p:cNvSpPr/>
          <p:nvPr/>
        </p:nvSpPr>
        <p:spPr>
          <a:xfrm>
            <a:off x="7207160" y="3547872"/>
            <a:ext cx="340728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Bộ công cụ Gemini tích hợp trong Lớp học</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Workspace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Google Meet: dạy và họp trực tuyến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Không giới hạn thời lượng với tài khoản trường — khác bản miễn phí cá nhân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Vào meet.google.com, bấm "Mới" để chọn cách bắt đầu phù hợp với việc cần làm.</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Bắt đầu tức thì để họp ngay, hoặc lên lịch trong Lịch Google cho buổi dạy định kỳ hằng tuần.</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Trong cuộc họp: chia sẻ màn hình, bật phụ đề trực tiếp, giơ tay — dùng thanh công cụ phía dưới.</a:t>
            </a:r>
          </a:p>
        </p:txBody>
      </p:sp>
      <p:sp>
        <p:nvSpPr>
          <p:cNvPr id="20" name="Rounded Rectangle 19"/>
          <p:cNvSpPr/>
          <p:nvPr/>
        </p:nvSpPr>
        <p:spPr>
          <a:xfrm>
            <a:off x="566928"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50-1.jpg"/>
          <p:cNvPicPr>
            <a:picLocks noChangeAspect="1"/>
          </p:cNvPicPr>
          <p:nvPr/>
        </p:nvPicPr>
        <p:blipFill>
          <a:blip r:embed="rId2"/>
          <a:stretch>
            <a:fillRect/>
          </a:stretch>
        </p:blipFill>
        <p:spPr>
          <a:xfrm>
            <a:off x="694944" y="3580158"/>
            <a:ext cx="3295893" cy="1910531"/>
          </a:xfrm>
          <a:prstGeom prst="rect">
            <a:avLst/>
          </a:prstGeom>
        </p:spPr>
      </p:pic>
      <p:sp>
        <p:nvSpPr>
          <p:cNvPr id="22" name="Rectangle 21"/>
          <p:cNvSpPr/>
          <p:nvPr/>
        </p:nvSpPr>
        <p:spPr>
          <a:xfrm>
            <a:off x="694944" y="3580158"/>
            <a:ext cx="3295893" cy="1910531"/>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3332469"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Trang chủ Meet: lịch họp trong tuần</a:t>
            </a:r>
          </a:p>
        </p:txBody>
      </p:sp>
      <p:sp>
        <p:nvSpPr>
          <p:cNvPr id="24" name="Rounded Rectangle 23"/>
          <p:cNvSpPr/>
          <p:nvPr/>
        </p:nvSpPr>
        <p:spPr>
          <a:xfrm>
            <a:off x="4320021"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50-2.jpg"/>
          <p:cNvPicPr>
            <a:picLocks noChangeAspect="1"/>
          </p:cNvPicPr>
          <p:nvPr/>
        </p:nvPicPr>
        <p:blipFill>
          <a:blip r:embed="rId3"/>
          <a:stretch>
            <a:fillRect/>
          </a:stretch>
        </p:blipFill>
        <p:spPr>
          <a:xfrm>
            <a:off x="4448037" y="3580158"/>
            <a:ext cx="3295893" cy="1910531"/>
          </a:xfrm>
          <a:prstGeom prst="rect">
            <a:avLst/>
          </a:prstGeom>
        </p:spPr>
      </p:pic>
      <p:sp>
        <p:nvSpPr>
          <p:cNvPr id="26" name="Rectangle 25"/>
          <p:cNvSpPr/>
          <p:nvPr/>
        </p:nvSpPr>
        <p:spPr>
          <a:xfrm>
            <a:off x="4448037" y="3580158"/>
            <a:ext cx="3295893" cy="1910531"/>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4429749" y="5724144"/>
            <a:ext cx="3332469"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Nút "Mới": 3 cách bắt đầu cuộc họp</a:t>
            </a:r>
          </a:p>
        </p:txBody>
      </p:sp>
      <p:sp>
        <p:nvSpPr>
          <p:cNvPr id="28" name="Rounded Rectangle 27"/>
          <p:cNvSpPr/>
          <p:nvPr/>
        </p:nvSpPr>
        <p:spPr>
          <a:xfrm>
            <a:off x="8073114"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9" name="Picture 28" descr="PL150-3.jpg"/>
          <p:cNvPicPr>
            <a:picLocks noChangeAspect="1"/>
          </p:cNvPicPr>
          <p:nvPr/>
        </p:nvPicPr>
        <p:blipFill>
          <a:blip r:embed="rId4"/>
          <a:stretch>
            <a:fillRect/>
          </a:stretch>
        </p:blipFill>
        <p:spPr>
          <a:xfrm>
            <a:off x="8201130" y="3580158"/>
            <a:ext cx="3295893" cy="1910531"/>
          </a:xfrm>
          <a:prstGeom prst="rect">
            <a:avLst/>
          </a:prstGeom>
        </p:spPr>
      </p:pic>
      <p:sp>
        <p:nvSpPr>
          <p:cNvPr id="30" name="Rectangle 29"/>
          <p:cNvSpPr/>
          <p:nvPr/>
        </p:nvSpPr>
        <p:spPr>
          <a:xfrm>
            <a:off x="8201130" y="3580158"/>
            <a:ext cx="3295893" cy="1910531"/>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TextBox 30"/>
          <p:cNvSpPr txBox="1"/>
          <p:nvPr/>
        </p:nvSpPr>
        <p:spPr>
          <a:xfrm>
            <a:off x="8182842" y="5724144"/>
            <a:ext cx="3332469"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Thanh công cụ trong cuộc họp</a:t>
            </a:r>
          </a:p>
        </p:txBody>
      </p:sp>
      <p:pic>
        <p:nvPicPr>
          <p:cNvPr id="32" name="Picture 31" descr="logo_s1_0.88in.png"/>
          <p:cNvPicPr>
            <a:picLocks noChangeAspect="1"/>
          </p:cNvPicPr>
          <p:nvPr/>
        </p:nvPicPr>
        <p:blipFill>
          <a:blip r:embed="rId5"/>
          <a:stretch>
            <a:fillRect/>
          </a:stretch>
        </p:blipFill>
        <p:spPr>
          <a:xfrm>
            <a:off x="566928" y="6254496"/>
            <a:ext cx="384048" cy="384048"/>
          </a:xfrm>
          <a:prstGeom prst="rect">
            <a:avLst/>
          </a:prstGeom>
        </p:spPr>
      </p:pic>
      <p:sp>
        <p:nvSpPr>
          <p:cNvPr id="33" name="TextBox 3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4" name="TextBox 3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Workspace · thao tác chi tiết</a:t>
            </a:r>
          </a:p>
        </p:txBody>
      </p:sp>
      <p:sp>
        <p:nvSpPr>
          <p:cNvPr id="35" name="TextBox 3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Gemini: trợ lý AI tích hợp trong Workspace</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Cùng công nghệ Gemini đã học ở Chuyên đề 4 — đây là bản đi kèm tài khoản trường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Vào gemini.google.com, chọn mức "Tư duy" phù hợp — việc càng phức tạp càng cần mức suy luận sâu.</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Bấm "+" để tải tệp, thêm từ Drive, hoặc dùng "Học có hướng dẫn" — Gemini hỏi dẫn dắt thay vì đưa đáp án ngay.</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Đặt câu hỏi cụ thể có bối cảnh (môn, lớp, chủ đề) để nhận câu trả lời dùng được ngay.</a:t>
            </a:r>
          </a:p>
        </p:txBody>
      </p:sp>
      <p:sp>
        <p:nvSpPr>
          <p:cNvPr id="20" name="Rounded Rectangle 19"/>
          <p:cNvSpPr/>
          <p:nvPr/>
        </p:nvSpPr>
        <p:spPr>
          <a:xfrm>
            <a:off x="566928"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51-1.jpg"/>
          <p:cNvPicPr>
            <a:picLocks noChangeAspect="1"/>
          </p:cNvPicPr>
          <p:nvPr/>
        </p:nvPicPr>
        <p:blipFill>
          <a:blip r:embed="rId2"/>
          <a:stretch>
            <a:fillRect/>
          </a:stretch>
        </p:blipFill>
        <p:spPr>
          <a:xfrm>
            <a:off x="694944" y="3580914"/>
            <a:ext cx="3295893" cy="1909019"/>
          </a:xfrm>
          <a:prstGeom prst="rect">
            <a:avLst/>
          </a:prstGeom>
        </p:spPr>
      </p:pic>
      <p:sp>
        <p:nvSpPr>
          <p:cNvPr id="22" name="Rectangle 21"/>
          <p:cNvSpPr/>
          <p:nvPr/>
        </p:nvSpPr>
        <p:spPr>
          <a:xfrm>
            <a:off x="694944" y="3580914"/>
            <a:ext cx="3295893" cy="1909019"/>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3332469"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Trang chủ Gemini — huy hiệu "Giáo dục"</a:t>
            </a:r>
          </a:p>
        </p:txBody>
      </p:sp>
      <p:sp>
        <p:nvSpPr>
          <p:cNvPr id="24" name="Rounded Rectangle 23"/>
          <p:cNvSpPr/>
          <p:nvPr/>
        </p:nvSpPr>
        <p:spPr>
          <a:xfrm>
            <a:off x="4320021"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51-2.jpg"/>
          <p:cNvPicPr>
            <a:picLocks noChangeAspect="1"/>
          </p:cNvPicPr>
          <p:nvPr/>
        </p:nvPicPr>
        <p:blipFill>
          <a:blip r:embed="rId3"/>
          <a:stretch>
            <a:fillRect/>
          </a:stretch>
        </p:blipFill>
        <p:spPr>
          <a:xfrm>
            <a:off x="4448037" y="3580914"/>
            <a:ext cx="3295893" cy="1909019"/>
          </a:xfrm>
          <a:prstGeom prst="rect">
            <a:avLst/>
          </a:prstGeom>
        </p:spPr>
      </p:pic>
      <p:sp>
        <p:nvSpPr>
          <p:cNvPr id="26" name="Rectangle 25"/>
          <p:cNvSpPr/>
          <p:nvPr/>
        </p:nvSpPr>
        <p:spPr>
          <a:xfrm>
            <a:off x="4448037" y="3580914"/>
            <a:ext cx="3295893" cy="1909019"/>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4429749" y="5724144"/>
            <a:ext cx="3332469"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Nút "+": tải tệp, Học có hướng dẫn, tạo hình ảnh</a:t>
            </a:r>
          </a:p>
        </p:txBody>
      </p:sp>
      <p:sp>
        <p:nvSpPr>
          <p:cNvPr id="28" name="Rounded Rectangle 27"/>
          <p:cNvSpPr/>
          <p:nvPr/>
        </p:nvSpPr>
        <p:spPr>
          <a:xfrm>
            <a:off x="8073114"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9" name="Picture 28" descr="PL151-3.jpg"/>
          <p:cNvPicPr>
            <a:picLocks noChangeAspect="1"/>
          </p:cNvPicPr>
          <p:nvPr/>
        </p:nvPicPr>
        <p:blipFill>
          <a:blip r:embed="rId4"/>
          <a:stretch>
            <a:fillRect/>
          </a:stretch>
        </p:blipFill>
        <p:spPr>
          <a:xfrm>
            <a:off x="8201130" y="3580914"/>
            <a:ext cx="3295893" cy="1909019"/>
          </a:xfrm>
          <a:prstGeom prst="rect">
            <a:avLst/>
          </a:prstGeom>
        </p:spPr>
      </p:pic>
      <p:sp>
        <p:nvSpPr>
          <p:cNvPr id="30" name="Rectangle 29"/>
          <p:cNvSpPr/>
          <p:nvPr/>
        </p:nvSpPr>
        <p:spPr>
          <a:xfrm>
            <a:off x="8201130" y="3580914"/>
            <a:ext cx="3295893" cy="1909019"/>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TextBox 30"/>
          <p:cNvSpPr txBox="1"/>
          <p:nvPr/>
        </p:nvSpPr>
        <p:spPr>
          <a:xfrm>
            <a:off x="8182842" y="5724144"/>
            <a:ext cx="3332469" cy="402336"/>
          </a:xfrm>
          <a:prstGeom prst="rect">
            <a:avLst/>
          </a:prstGeom>
          <a:noFill/>
        </p:spPr>
        <p:txBody>
          <a:bodyPr wrap="square" anchor="t" lIns="0" rIns="0" tIns="0" bIns="0">
            <a:spAutoFit/>
          </a:bodyPr>
          <a:lstStyle/>
          <a:p>
            <a:pPr algn="ctr">
              <a:lnSpc>
                <a:spcPct val="114000"/>
              </a:lnSpc>
              <a:spcAft>
                <a:spcPts val="500"/>
              </a:spcAft>
            </a:pPr>
            <a:r>
              <a:rPr sz="1250" b="0">
                <a:solidFill>
                  <a:srgbClr val="5B6472"/>
                </a:solidFill>
                <a:latin typeface="Arial"/>
              </a:rPr>
              <a:t>Ví dụ thật: gợi ý hoạt động khởi động Địa lí 12</a:t>
            </a:r>
          </a:p>
        </p:txBody>
      </p:sp>
      <p:pic>
        <p:nvPicPr>
          <p:cNvPr id="32" name="Picture 31" descr="logo_s1_0.88in.png"/>
          <p:cNvPicPr>
            <a:picLocks noChangeAspect="1"/>
          </p:cNvPicPr>
          <p:nvPr/>
        </p:nvPicPr>
        <p:blipFill>
          <a:blip r:embed="rId5"/>
          <a:stretch>
            <a:fillRect/>
          </a:stretch>
        </p:blipFill>
        <p:spPr>
          <a:xfrm>
            <a:off x="566928" y="6254496"/>
            <a:ext cx="384048" cy="384048"/>
          </a:xfrm>
          <a:prstGeom prst="rect">
            <a:avLst/>
          </a:prstGeom>
        </p:spPr>
      </p:pic>
      <p:sp>
        <p:nvSpPr>
          <p:cNvPr id="33" name="TextBox 3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4" name="TextBox 3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Workspace · thao tác chi tiết</a:t>
            </a:r>
          </a:p>
        </p:txBody>
      </p:sp>
      <p:sp>
        <p:nvSpPr>
          <p:cNvPr id="35" name="TextBox 3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Lưu ý dữ liệu học sinh &amp; quyền tài khoản trường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Điều cần biết trước khi đưa AI vào lớp học chính thức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80160"/>
          </a:xfrm>
          <a:prstGeom prst="rect">
            <a:avLst/>
          </a:prstGeom>
          <a:noFill/>
        </p:spPr>
        <p:txBody>
          <a:bodyPr wrap="square" anchor="ctr" lIns="0" rIns="0" tIns="0" bIns="0">
            <a:spAutoFit/>
          </a:bodyPr>
          <a:lstStyle/>
          <a:p>
            <a:pPr algn="l">
              <a:lnSpc>
                <a:spcPct val="118000"/>
              </a:lnSpc>
              <a:spcAft>
                <a:spcPts val="500"/>
              </a:spcAft>
            </a:pPr>
            <a:r>
              <a:rPr sz="1500" b="0">
                <a:solidFill>
                  <a:srgbClr val="1B2438"/>
                </a:solidFill>
                <a:latin typeface="Arial"/>
              </a:rPr>
              <a:t>Dữ liệu trò chuyện: theo chính sách Workspace for Education, hội thoại trên tài khoản trường KHÔNG được dùng để cải thiện mô hình AI của Google (xem ảnh chụp thật bên phải).</a:t>
            </a:r>
          </a:p>
        </p:txBody>
      </p:sp>
      <p:sp>
        <p:nvSpPr>
          <p:cNvPr id="12" name="Rounded Rectangle 11"/>
          <p:cNvSpPr/>
          <p:nvPr/>
        </p:nvSpPr>
        <p:spPr>
          <a:xfrm>
            <a:off x="566928" y="3547872"/>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5212080" cy="1280160"/>
          </a:xfrm>
          <a:prstGeom prst="rect">
            <a:avLst/>
          </a:prstGeom>
          <a:noFill/>
        </p:spPr>
        <p:txBody>
          <a:bodyPr wrap="square" anchor="ctr" lIns="0" rIns="0" tIns="0" bIns="0">
            <a:spAutoFit/>
          </a:bodyPr>
          <a:lstStyle/>
          <a:p>
            <a:pPr algn="l">
              <a:lnSpc>
                <a:spcPct val="118000"/>
              </a:lnSpc>
              <a:spcAft>
                <a:spcPts val="500"/>
              </a:spcAft>
            </a:pPr>
            <a:r>
              <a:rPr sz="1500" b="0">
                <a:solidFill>
                  <a:srgbClr val="1B2438"/>
                </a:solidFill>
                <a:latin typeface="Arial"/>
              </a:rPr>
              <a:t>Phân quyền theo đơn vị tổ chức: vai trò Giáo viên/Học viên trong Classroom do quản trị Sở/trường cấp — nếu tài khoản chỉ hiện "Học viên", cần liên hệ quản trị Workspace để được cấp đúng quyền.</a:t>
            </a:r>
          </a:p>
        </p:txBody>
      </p:sp>
      <p:sp>
        <p:nvSpPr>
          <p:cNvPr id="16" name="Rounded Rectangle 15"/>
          <p:cNvSpPr/>
          <p:nvPr/>
        </p:nvSpPr>
        <p:spPr>
          <a:xfrm>
            <a:off x="7114032" y="2139696"/>
            <a:ext cx="4511009" cy="35112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7" name="Picture 16" descr="PL152-1.jpg"/>
          <p:cNvPicPr>
            <a:picLocks noChangeAspect="1"/>
          </p:cNvPicPr>
          <p:nvPr/>
        </p:nvPicPr>
        <p:blipFill>
          <a:blip r:embed="rId2"/>
          <a:stretch>
            <a:fillRect/>
          </a:stretch>
        </p:blipFill>
        <p:spPr>
          <a:xfrm>
            <a:off x="7242048" y="3714078"/>
            <a:ext cx="4254977" cy="362531"/>
          </a:xfrm>
          <a:prstGeom prst="rect">
            <a:avLst/>
          </a:prstGeom>
        </p:spPr>
      </p:pic>
      <p:sp>
        <p:nvSpPr>
          <p:cNvPr id="18" name="Rectangle 17"/>
          <p:cNvSpPr/>
          <p:nvPr/>
        </p:nvSpPr>
        <p:spPr>
          <a:xfrm>
            <a:off x="7242048" y="3714078"/>
            <a:ext cx="4254977" cy="362531"/>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7223760" y="5724144"/>
            <a:ext cx="4291553" cy="402336"/>
          </a:xfrm>
          <a:prstGeom prst="rect">
            <a:avLst/>
          </a:prstGeom>
          <a:noFill/>
        </p:spPr>
        <p:txBody>
          <a:bodyPr wrap="square" anchor="t" lIns="0" rIns="0" tIns="0" bIns="0">
            <a:spAutoFit/>
          </a:bodyPr>
          <a:lstStyle/>
          <a:p>
            <a:pPr algn="ctr">
              <a:lnSpc>
                <a:spcPct val="114000"/>
              </a:lnSpc>
              <a:spcAft>
                <a:spcPts val="500"/>
              </a:spcAft>
            </a:pPr>
            <a:r>
              <a:rPr sz="1250" b="0">
                <a:solidFill>
                  <a:srgbClr val="5B6472"/>
                </a:solidFill>
                <a:latin typeface="Arial"/>
              </a:rPr>
              <a:t>Thông báo bảo mật dữ liệu thật, hiển thị ngay trong Gemini</a:t>
            </a:r>
          </a:p>
        </p:txBody>
      </p:sp>
      <p:pic>
        <p:nvPicPr>
          <p:cNvPr id="20" name="Picture 19"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1" name="TextBox 20"/>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2" name="TextBox 21"/>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Workspace · thao tác chi tiết</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Lưu ý dữ liệu học sinh &amp; quyền tài khoản trường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Điều cần biết trước khi đưa AI vào lớp học chính thức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Không phải app nào cũng có Gemini: Gmail và Docs trên tài khoản này CHƯA bật trợ lý viết Gemini (tuỳ gói) — trong khi Gemini độc lập và Gemini trong Lớp học đã bật sẵn.</a:t>
            </a:r>
          </a:p>
        </p:txBody>
      </p:sp>
      <p:sp>
        <p:nvSpPr>
          <p:cNvPr id="12" name="Rounded Rectangle 11"/>
          <p:cNvSpPr/>
          <p:nvPr/>
        </p:nvSpPr>
        <p:spPr>
          <a:xfrm>
            <a:off x="566928" y="3547872"/>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Với học sinh dưới 18 tuổi: tuân thủ quy định bảo vệ dữ liệu trẻ em của Sở GD-ĐT khi dùng bất kỳ công cụ AI nào, kể cả công cụ có sẵn trong Workspace.</a:t>
            </a:r>
          </a:p>
        </p:txBody>
      </p:sp>
      <p:pic>
        <p:nvPicPr>
          <p:cNvPr id="16" name="Picture 1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7" name="TextBox 1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8" name="TextBox 1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Workspace · thao tác chi tiết</a:t>
            </a:r>
          </a:p>
        </p:txBody>
      </p:sp>
      <p:sp>
        <p:nvSpPr>
          <p:cNvPr id="19" name="TextBox 1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159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Khung Việt Nam có gốc quốc tế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Hiểu điều này để tự học thêm bằng tài liệu tiếng Anh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4865569"/>
                <a:gridCol w="6192543"/>
              </a:tblGrid>
              <a:tr h="713232">
                <a:tc>
                  <a:txBody>
                    <a:bodyPr/>
                    <a:lstStyle/>
                    <a:p>
                      <a:pPr>
                        <a:lnSpc>
                          <a:spcPct val="110000"/>
                        </a:lnSpc>
                      </a:pPr>
                      <a:r>
                        <a:rPr sz="1800" b="1">
                          <a:solidFill>
                            <a:srgbClr val="FFFFFF"/>
                          </a:solidFill>
                          <a:latin typeface="Arial"/>
                        </a:rPr>
                        <a:t>Miền — Thông tư 18/2026</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Nguồn gốc quốc tế</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1. Tổ chức dạy học trong môi trường số</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DigCompEdu (EU) — Teaching and learning</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2. Kiểm tra, đánh giá</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DigCompEdu — Assessment</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3. Trao quyền cho người học</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DigCompEdu — Empowering learners</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Google Form hay Wayground?</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Câu hỏi chắc chắn sẽ có người đặt — trả lời bằng bảng này</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3980920"/>
                <a:gridCol w="2875109"/>
                <a:gridCol w="4202082"/>
              </a:tblGrid>
              <a:tr h="661416">
                <a:tc>
                  <a:txBody>
                    <a:bodyPr/>
                    <a:lstStyle/>
                    <a:p>
                      <a:pPr>
                        <a:lnSpc>
                          <a:spcPct val="110000"/>
                        </a:lnSpc>
                      </a:pPr>
                      <a:r>
                        <a:rPr sz="1600" b="1">
                          <a:solidFill>
                            <a:srgbClr val="FFFFFF"/>
                          </a:solidFill>
                          <a:latin typeface="Arial"/>
                        </a:rPr>
                        <a:t>Tình huống</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Dùng gì</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Vì sao</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Kiểm tra lấy điểm, cần bảng điểm sạch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Google Form</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Tự chấm, xuất Sheets, gắn thẳng vào Classroom</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Ôn tập tại lớp, cần không khí</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1">
                          <a:solidFill>
                            <a:srgbClr val="053596"/>
                          </a:solidFill>
                          <a:latin typeface="Arial"/>
                        </a:rPr>
                        <a:t>Wayground</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Có thi đấu, bảng xếp hạng, học sinh hào hứng</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Muốn biết lớp yếu KỸ NĂNG nào</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Wayground</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Form chỉ cho điểm; Wayground có Phân tích AI</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Khảo sát ý kiến, đăng ký hoạt động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1">
                          <a:solidFill>
                            <a:srgbClr val="053596"/>
                          </a:solidFill>
                          <a:latin typeface="Arial"/>
                        </a:rPr>
                        <a:t>Google Form</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Đúng việc của biểu mẫu</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Giao bài về nhà, hạn nộp rõ ràng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Cả hai — </a:t>
                      </a:r>
                      <a:r>
                        <a:rPr sz="1550" b="1">
                          <a:solidFill>
                            <a:srgbClr val="053596"/>
                          </a:solidFill>
                          <a:latin typeface="Arial"/>
                        </a:rPr>
                        <a:t>Classroom</a:t>
                      </a:r>
                      <a:r>
                        <a:rPr sz="1550" b="0">
                          <a:solidFill>
                            <a:srgbClr val="1B2438"/>
                          </a:solidFill>
                          <a:latin typeface="Arial"/>
                        </a:rPr>
                        <a:t> quản hạn nộp</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Classroom là nơi ghi nhận đã nộp hay chưa</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đi kèm chuyên đề 9</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1E4FB0"/>
                </a:solidFill>
                <a:latin typeface="Arial"/>
              </a:rPr>
              <a:t>Drive không phải chỗ chứa file.
Drive là trí nhớ chung của tổ chuyên môn.</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Câu lệnh hay, ngân hàng câu hỏi đã kiểm chứng, mẫu nhận diện của trường — nằm rải rác trên máy cá nhân thì mất theo từng người. Nằm trên Drive thì thành tài sản của tổ.</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đi kèm chuyên đề 9</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161</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12</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15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Dựng chỗ để học liệu sống tiếp sau buổi tập huấn</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550" b="0">
                <a:solidFill>
                  <a:srgbClr val="1B2438"/>
                </a:solidFill>
                <a:latin typeface="Arial"/>
              </a:rPr>
              <a:t>Sản phẩm hôm nay nằm trên máy cá nhân thì mất theo từng người. Nằm trên Drive thì thành tài sản của tổ.</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650" b="0">
                <a:solidFill>
                  <a:srgbClr val="1B2438"/>
                </a:solidFill>
                <a:latin typeface="Arial"/>
              </a:rPr>
              <a:t>Tổ trưởng tạo thư mục kho học liệu chung của tổ trên Drive.</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650" b="0">
                <a:solidFill>
                  <a:srgbClr val="1B2438"/>
                </a:solidFill>
                <a:latin typeface="Arial"/>
              </a:rPr>
              <a:t>Chia 5 mục: quy ước · thư viện câu lệnh · ngân hàng câu hỏi · học liệu trực quan · báo cáo phân tích.</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650" b="0">
                <a:solidFill>
                  <a:srgbClr val="1B2438"/>
                </a:solidFill>
                <a:latin typeface="Arial"/>
              </a:rPr>
              <a:t>Mỗi người tải lên ngay 1 sản phẩm đã làm trong hai buổi vừa rồi.</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650" b="0">
                <a:solidFill>
                  <a:srgbClr val="1B2438"/>
                </a:solidFill>
                <a:latin typeface="Arial"/>
              </a:rPr>
              <a:t>Tạo 1 tệp Google Sheets tên “Thư viện câu lệnh của tổ”, để chế độ cả tổ sửa được.</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650" b="0">
                <a:solidFill>
                  <a:srgbClr val="1B2438"/>
                </a:solidFill>
                <a:latin typeface="Arial"/>
              </a:rPr>
              <a:t>Mỗi người chép vào đó 1 câu lệnh mình thấy dùng được nhất.</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2000" b="1">
                <a:solidFill>
                  <a:srgbClr val="053596"/>
                </a:solidFill>
                <a:latin typeface="Arial"/>
              </a:rPr>
              <a:t>Kho học liệu của tổ có nội dung thật ngay trong buổi tập huấn</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Nền tảng đi kèm chuyên đề 9</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09</a:t>
            </a:r>
          </a:p>
        </p:txBody>
      </p:sp>
      <p:sp>
        <p:nvSpPr>
          <p:cNvPr id="6" name="Rounded Rectangle 5"/>
          <p:cNvSpPr/>
          <p:nvPr/>
        </p:nvSpPr>
        <p:spPr>
          <a:xfrm>
            <a:off x="566928" y="2761488"/>
            <a:ext cx="151993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9</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Kết hợp AI trong quy trình dạy học</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Điểm khác biệt lớn nhất của chương trình này: các công cụ là MỘT quy trình, không phải sáu hòn đảo</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12776A"/>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Mạch nối trọn vẹn: SGK → Notebook → kiểm chứng → Wayground → dữ liệu</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Soạn trọn một tiết dạy — bốn hoạt động, bốn công cụ, một buổi tối</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Tám ví dụ mẫu tra theo hoạt động và theo nhóm môn</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Thời gian thật cho một bài ôn tập: khoảng 40 phút</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163</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Mạch nối trọn vẹn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Chạy đúng một lần là hiểu — và dùng lại được cho mọi chương sau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1106424" y="2322576"/>
            <a:ext cx="36576" cy="3419856"/>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41248" y="2186940"/>
            <a:ext cx="566928" cy="56692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1</a:t>
            </a:r>
          </a:p>
        </p:txBody>
      </p:sp>
      <p:sp>
        <p:nvSpPr>
          <p:cNvPr id="10" name="Rounded Rectangle 9"/>
          <p:cNvSpPr/>
          <p:nvPr/>
        </p:nvSpPr>
        <p:spPr>
          <a:xfrm>
            <a:off x="1755648" y="2185416"/>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1755648" y="2185416"/>
            <a:ext cx="68580" cy="515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2048256" y="2185416"/>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Sách giáo khoa + Ma trận</a:t>
            </a:r>
          </a:p>
        </p:txBody>
      </p:sp>
      <p:sp>
        <p:nvSpPr>
          <p:cNvPr id="13" name="TextBox 12"/>
          <p:cNvSpPr txBox="1"/>
          <p:nvPr/>
        </p:nvSpPr>
        <p:spPr>
          <a:xfrm>
            <a:off x="6437376" y="2185416"/>
            <a:ext cx="4754880" cy="515112"/>
          </a:xfrm>
          <a:prstGeom prst="rect">
            <a:avLst/>
          </a:prstGeom>
          <a:noFill/>
        </p:spPr>
        <p:txBody>
          <a:bodyPr wrap="square" anchor="ctr" lIns="0" rIns="0" tIns="0" bIns="0">
            <a:spAutoFit/>
          </a:bodyPr>
          <a:lstStyle/>
          <a:p>
            <a:pPr algn="l">
              <a:lnSpc>
                <a:spcPct val="118000"/>
              </a:lnSpc>
              <a:spcAft>
                <a:spcPts val="500"/>
              </a:spcAft>
            </a:pPr>
            <a:r>
              <a:rPr sz="1700" b="0">
                <a:solidFill>
                  <a:srgbClr val="5B6472"/>
                </a:solidFill>
                <a:latin typeface="Arial"/>
              </a:rPr>
              <a:t>Nạp làm nguồn, chỉ làm một lần cho cả học kỳ</a:t>
            </a:r>
          </a:p>
        </p:txBody>
      </p:sp>
      <p:sp>
        <p:nvSpPr>
          <p:cNvPr id="14" name="Oval 13"/>
          <p:cNvSpPr/>
          <p:nvPr/>
        </p:nvSpPr>
        <p:spPr>
          <a:xfrm>
            <a:off x="841248" y="2848356"/>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2</a:t>
            </a:r>
          </a:p>
        </p:txBody>
      </p:sp>
      <p:sp>
        <p:nvSpPr>
          <p:cNvPr id="15" name="Rounded Rectangle 14"/>
          <p:cNvSpPr/>
          <p:nvPr/>
        </p:nvSpPr>
        <p:spPr>
          <a:xfrm>
            <a:off x="1755648" y="2846832"/>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1755648" y="2846832"/>
            <a:ext cx="68580" cy="515112"/>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2048256" y="2846832"/>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Gemini Notebook</a:t>
            </a:r>
          </a:p>
        </p:txBody>
      </p:sp>
      <p:sp>
        <p:nvSpPr>
          <p:cNvPr id="18" name="TextBox 17"/>
          <p:cNvSpPr txBox="1"/>
          <p:nvPr/>
        </p:nvSpPr>
        <p:spPr>
          <a:xfrm>
            <a:off x="6437376" y="2846832"/>
            <a:ext cx="4754880" cy="515112"/>
          </a:xfrm>
          <a:prstGeom prst="rect">
            <a:avLst/>
          </a:prstGeom>
          <a:noFill/>
        </p:spPr>
        <p:txBody>
          <a:bodyPr wrap="square" anchor="ctr" lIns="0" rIns="0" tIns="0" bIns="0">
            <a:spAutoFit/>
          </a:bodyPr>
          <a:lstStyle/>
          <a:p>
            <a:pPr algn="l">
              <a:lnSpc>
                <a:spcPct val="118000"/>
              </a:lnSpc>
              <a:spcAft>
                <a:spcPts val="500"/>
              </a:spcAft>
            </a:pPr>
            <a:r>
              <a:rPr sz="1450" b="0">
                <a:solidFill>
                  <a:srgbClr val="5B6472"/>
                </a:solidFill>
                <a:latin typeface="Arial"/>
              </a:rPr>
              <a:t>Sinh ngân hàng câu hỏi bám SGK, đúng tỷ lệ ma trận</a:t>
            </a:r>
          </a:p>
        </p:txBody>
      </p:sp>
      <p:sp>
        <p:nvSpPr>
          <p:cNvPr id="19" name="Oval 18"/>
          <p:cNvSpPr/>
          <p:nvPr/>
        </p:nvSpPr>
        <p:spPr>
          <a:xfrm>
            <a:off x="841248" y="3509772"/>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3</a:t>
            </a:r>
          </a:p>
        </p:txBody>
      </p:sp>
      <p:sp>
        <p:nvSpPr>
          <p:cNvPr id="20" name="Rounded Rectangle 19"/>
          <p:cNvSpPr/>
          <p:nvPr/>
        </p:nvSpPr>
        <p:spPr>
          <a:xfrm>
            <a:off x="1755648" y="3508248"/>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1755648" y="3508248"/>
            <a:ext cx="68580" cy="51511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2048256" y="3508248"/>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Kiểm chứng 6 bước</a:t>
            </a:r>
          </a:p>
        </p:txBody>
      </p:sp>
      <p:sp>
        <p:nvSpPr>
          <p:cNvPr id="23" name="TextBox 22"/>
          <p:cNvSpPr txBox="1"/>
          <p:nvPr/>
        </p:nvSpPr>
        <p:spPr>
          <a:xfrm>
            <a:off x="6437376" y="3508248"/>
            <a:ext cx="4754880" cy="515112"/>
          </a:xfrm>
          <a:prstGeom prst="rect">
            <a:avLst/>
          </a:prstGeom>
          <a:noFill/>
        </p:spPr>
        <p:txBody>
          <a:bodyPr wrap="square" anchor="ctr" lIns="0" rIns="0" tIns="0" bIns="0">
            <a:spAutoFit/>
          </a:bodyPr>
          <a:lstStyle/>
          <a:p>
            <a:pPr algn="l">
              <a:lnSpc>
                <a:spcPct val="118000"/>
              </a:lnSpc>
              <a:spcAft>
                <a:spcPts val="500"/>
              </a:spcAft>
            </a:pPr>
            <a:r>
              <a:rPr sz="1350" b="0">
                <a:solidFill>
                  <a:srgbClr val="5B6472"/>
                </a:solidFill>
                <a:latin typeface="Arial"/>
              </a:rPr>
              <a:t>Chiếm khoảng một nửa tổng thời gian — không được cắt</a:t>
            </a:r>
          </a:p>
        </p:txBody>
      </p:sp>
      <p:sp>
        <p:nvSpPr>
          <p:cNvPr id="24" name="Oval 23"/>
          <p:cNvSpPr/>
          <p:nvPr/>
        </p:nvSpPr>
        <p:spPr>
          <a:xfrm>
            <a:off x="841248" y="4171188"/>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4</a:t>
            </a:r>
          </a:p>
        </p:txBody>
      </p:sp>
      <p:sp>
        <p:nvSpPr>
          <p:cNvPr id="25" name="Rounded Rectangle 24"/>
          <p:cNvSpPr/>
          <p:nvPr/>
        </p:nvSpPr>
        <p:spPr>
          <a:xfrm>
            <a:off x="1755648" y="4169664"/>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1755648" y="4169664"/>
            <a:ext cx="68580" cy="51511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2048256" y="4169664"/>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Wayground</a:t>
            </a:r>
          </a:p>
        </p:txBody>
      </p:sp>
      <p:sp>
        <p:nvSpPr>
          <p:cNvPr id="28" name="TextBox 27"/>
          <p:cNvSpPr txBox="1"/>
          <p:nvPr/>
        </p:nvSpPr>
        <p:spPr>
          <a:xfrm>
            <a:off x="6437376" y="4169664"/>
            <a:ext cx="4754880" cy="515112"/>
          </a:xfrm>
          <a:prstGeom prst="rect">
            <a:avLst/>
          </a:prstGeom>
          <a:noFill/>
        </p:spPr>
        <p:txBody>
          <a:bodyPr wrap="square" anchor="ctr" lIns="0" rIns="0" tIns="0" bIns="0">
            <a:spAutoFit/>
          </a:bodyPr>
          <a:lstStyle/>
          <a:p>
            <a:pPr algn="l">
              <a:lnSpc>
                <a:spcPct val="118000"/>
              </a:lnSpc>
              <a:spcAft>
                <a:spcPts val="500"/>
              </a:spcAft>
            </a:pPr>
            <a:r>
              <a:rPr sz="2100" b="0">
                <a:solidFill>
                  <a:srgbClr val="5B6472"/>
                </a:solidFill>
                <a:latin typeface="Arial"/>
              </a:rPr>
              <a:t>Học sinh làm bài tại lớp hoặc ở nhà</a:t>
            </a:r>
          </a:p>
        </p:txBody>
      </p:sp>
      <p:sp>
        <p:nvSpPr>
          <p:cNvPr id="29" name="Oval 28"/>
          <p:cNvSpPr/>
          <p:nvPr/>
        </p:nvSpPr>
        <p:spPr>
          <a:xfrm>
            <a:off x="841248" y="4832604"/>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5</a:t>
            </a:r>
          </a:p>
        </p:txBody>
      </p:sp>
      <p:sp>
        <p:nvSpPr>
          <p:cNvPr id="30" name="Rounded Rectangle 29"/>
          <p:cNvSpPr/>
          <p:nvPr/>
        </p:nvSpPr>
        <p:spPr>
          <a:xfrm>
            <a:off x="1755648" y="4831080"/>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1755648" y="4831080"/>
            <a:ext cx="68580" cy="5151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2048256" y="4831080"/>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Báo cáo + Phân tích AI</a:t>
            </a:r>
          </a:p>
        </p:txBody>
      </p:sp>
      <p:sp>
        <p:nvSpPr>
          <p:cNvPr id="33" name="TextBox 32"/>
          <p:cNvSpPr txBox="1"/>
          <p:nvPr/>
        </p:nvSpPr>
        <p:spPr>
          <a:xfrm>
            <a:off x="6437376" y="4831080"/>
            <a:ext cx="4754880" cy="515112"/>
          </a:xfrm>
          <a:prstGeom prst="rect">
            <a:avLst/>
          </a:prstGeom>
          <a:noFill/>
        </p:spPr>
        <p:txBody>
          <a:bodyPr wrap="square" anchor="ctr" lIns="0" rIns="0" tIns="0" bIns="0">
            <a:spAutoFit/>
          </a:bodyPr>
          <a:lstStyle/>
          <a:p>
            <a:pPr algn="l">
              <a:lnSpc>
                <a:spcPct val="118000"/>
              </a:lnSpc>
              <a:spcAft>
                <a:spcPts val="500"/>
              </a:spcAft>
            </a:pPr>
            <a:r>
              <a:rPr sz="2100" b="0">
                <a:solidFill>
                  <a:srgbClr val="5B6472"/>
                </a:solidFill>
                <a:latin typeface="Arial"/>
              </a:rPr>
              <a:t>Biết cả lớp yếu ở kỹ năng nào</a:t>
            </a:r>
          </a:p>
        </p:txBody>
      </p:sp>
      <p:sp>
        <p:nvSpPr>
          <p:cNvPr id="34" name="Oval 33"/>
          <p:cNvSpPr/>
          <p:nvPr/>
        </p:nvSpPr>
        <p:spPr>
          <a:xfrm>
            <a:off x="841248" y="5494020"/>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6</a:t>
            </a:r>
          </a:p>
        </p:txBody>
      </p:sp>
      <p:sp>
        <p:nvSpPr>
          <p:cNvPr id="35" name="Rounded Rectangle 34"/>
          <p:cNvSpPr/>
          <p:nvPr/>
        </p:nvSpPr>
        <p:spPr>
          <a:xfrm>
            <a:off x="1755648" y="5492496"/>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6" name="Rectangle 35"/>
          <p:cNvSpPr/>
          <p:nvPr/>
        </p:nvSpPr>
        <p:spPr>
          <a:xfrm>
            <a:off x="1755648" y="5492496"/>
            <a:ext cx="68580" cy="5151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7" name="TextBox 36"/>
          <p:cNvSpPr txBox="1"/>
          <p:nvPr/>
        </p:nvSpPr>
        <p:spPr>
          <a:xfrm>
            <a:off x="2048256" y="5492496"/>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Dạy học phân hóa</a:t>
            </a:r>
          </a:p>
        </p:txBody>
      </p:sp>
      <p:sp>
        <p:nvSpPr>
          <p:cNvPr id="38" name="TextBox 37"/>
          <p:cNvSpPr txBox="1"/>
          <p:nvPr/>
        </p:nvSpPr>
        <p:spPr>
          <a:xfrm>
            <a:off x="6437376" y="5492496"/>
            <a:ext cx="4754880" cy="515112"/>
          </a:xfrm>
          <a:prstGeom prst="rect">
            <a:avLst/>
          </a:prstGeom>
          <a:noFill/>
        </p:spPr>
        <p:txBody>
          <a:bodyPr wrap="square" anchor="ctr" lIns="0" rIns="0" tIns="0" bIns="0">
            <a:spAutoFit/>
          </a:bodyPr>
          <a:lstStyle/>
          <a:p>
            <a:pPr algn="l">
              <a:lnSpc>
                <a:spcPct val="118000"/>
              </a:lnSpc>
              <a:spcAft>
                <a:spcPts val="500"/>
              </a:spcAft>
            </a:pPr>
            <a:r>
              <a:rPr sz="1400" b="0">
                <a:solidFill>
                  <a:srgbClr val="5B6472"/>
                </a:solidFill>
                <a:latin typeface="Arial"/>
              </a:rPr>
              <a:t>Ba nhóm, ba nhiệm vụ khác nhau — rồi quay lại bước 2</a:t>
            </a:r>
          </a:p>
        </p:txBody>
      </p:sp>
      <p:pic>
        <p:nvPicPr>
          <p:cNvPr id="39" name="Picture 3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40" name="TextBox 3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41" name="TextBox 4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9</a:t>
            </a:r>
          </a:p>
        </p:txBody>
      </p:sp>
      <p:sp>
        <p:nvSpPr>
          <p:cNvPr id="42" name="TextBox 4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164</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500"/>
                                        <p:tgtEl>
                                          <p:spTgt spid="3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fade">
                                      <p:cBhvr>
                                        <p:cTn id="95" dur="500"/>
                                        <p:tgtEl>
                                          <p:spTgt spid="35"/>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36"/>
                                        </p:tgtEl>
                                        <p:attrNameLst>
                                          <p:attrName>style.visibility</p:attrName>
                                        </p:attrNameLst>
                                      </p:cBhvr>
                                      <p:to>
                                        <p:strVal val="visible"/>
                                      </p:to>
                                    </p:set>
                                    <p:animEffect transition="in" filter="fade">
                                      <p:cBhvr>
                                        <p:cTn id="98" dur="500"/>
                                        <p:tgtEl>
                                          <p:spTgt spid="3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fade">
                                      <p:cBhvr>
                                        <p:cTn id="101" dur="500"/>
                                        <p:tgtEl>
                                          <p:spTgt spid="3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Effect transition="in" filter="fade">
                                      <p:cBhvr>
                                        <p:cTn id="10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Soạn trọn một tiết dạy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Bốn hoạt động, bốn công cụ — gộp lại thành một buổi tối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1106424" y="2322576"/>
            <a:ext cx="36576" cy="3419856"/>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41248" y="2186940"/>
            <a:ext cx="566928" cy="566928"/>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1</a:t>
            </a:r>
          </a:p>
        </p:txBody>
      </p:sp>
      <p:sp>
        <p:nvSpPr>
          <p:cNvPr id="10" name="Rounded Rectangle 9"/>
          <p:cNvSpPr/>
          <p:nvPr/>
        </p:nvSpPr>
        <p:spPr>
          <a:xfrm>
            <a:off x="1755648" y="2185416"/>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1755648" y="2185416"/>
            <a:ext cx="68580" cy="515112"/>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2048256" y="2185416"/>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Khởi động</a:t>
            </a:r>
          </a:p>
        </p:txBody>
      </p:sp>
      <p:sp>
        <p:nvSpPr>
          <p:cNvPr id="13" name="TextBox 12"/>
          <p:cNvSpPr txBox="1"/>
          <p:nvPr/>
        </p:nvSpPr>
        <p:spPr>
          <a:xfrm>
            <a:off x="6437376" y="2185416"/>
            <a:ext cx="4754880" cy="515112"/>
          </a:xfrm>
          <a:prstGeom prst="rect">
            <a:avLst/>
          </a:prstGeom>
          <a:noFill/>
        </p:spPr>
        <p:txBody>
          <a:bodyPr wrap="square" anchor="ctr" lIns="0" rIns="0" tIns="0" bIns="0">
            <a:spAutoFit/>
          </a:bodyPr>
          <a:lstStyle/>
          <a:p>
            <a:pPr algn="l">
              <a:lnSpc>
                <a:spcPct val="118000"/>
              </a:lnSpc>
              <a:spcAft>
                <a:spcPts val="500"/>
              </a:spcAft>
            </a:pPr>
            <a:r>
              <a:rPr sz="1350" b="0">
                <a:solidFill>
                  <a:srgbClr val="5B6472"/>
                </a:solidFill>
                <a:latin typeface="Arial"/>
              </a:rPr>
              <a:t>Gemini: xin 3 phương án mở bài, chọn lấy một — 10 phút</a:t>
            </a:r>
          </a:p>
        </p:txBody>
      </p:sp>
      <p:sp>
        <p:nvSpPr>
          <p:cNvPr id="14" name="Oval 13"/>
          <p:cNvSpPr/>
          <p:nvPr/>
        </p:nvSpPr>
        <p:spPr>
          <a:xfrm>
            <a:off x="841248" y="2848356"/>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2</a:t>
            </a:r>
          </a:p>
        </p:txBody>
      </p:sp>
      <p:sp>
        <p:nvSpPr>
          <p:cNvPr id="15" name="Rounded Rectangle 14"/>
          <p:cNvSpPr/>
          <p:nvPr/>
        </p:nvSpPr>
        <p:spPr>
          <a:xfrm>
            <a:off x="1755648" y="2846832"/>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1755648" y="2846832"/>
            <a:ext cx="68580" cy="51511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2048256" y="2846832"/>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Hình thành kiến thức</a:t>
            </a:r>
          </a:p>
        </p:txBody>
      </p:sp>
      <p:sp>
        <p:nvSpPr>
          <p:cNvPr id="18" name="TextBox 17"/>
          <p:cNvSpPr txBox="1"/>
          <p:nvPr/>
        </p:nvSpPr>
        <p:spPr>
          <a:xfrm>
            <a:off x="6437376" y="2846832"/>
            <a:ext cx="4754880" cy="515112"/>
          </a:xfrm>
          <a:prstGeom prst="rect">
            <a:avLst/>
          </a:prstGeom>
          <a:noFill/>
        </p:spPr>
        <p:txBody>
          <a:bodyPr wrap="square" anchor="ctr" lIns="0" rIns="0" tIns="0" bIns="0">
            <a:spAutoFit/>
          </a:bodyPr>
          <a:lstStyle/>
          <a:p>
            <a:pPr algn="l">
              <a:lnSpc>
                <a:spcPct val="118000"/>
              </a:lnSpc>
              <a:spcAft>
                <a:spcPts val="500"/>
              </a:spcAft>
            </a:pPr>
            <a:r>
              <a:rPr sz="1250" b="0">
                <a:solidFill>
                  <a:srgbClr val="5B6472"/>
                </a:solidFill>
                <a:latin typeface="Arial"/>
              </a:rPr>
              <a:t>Claude hoặc Notebook: mô phỏng, phiếu học tập, slide — 25 phút</a:t>
            </a:r>
          </a:p>
        </p:txBody>
      </p:sp>
      <p:sp>
        <p:nvSpPr>
          <p:cNvPr id="19" name="Oval 18"/>
          <p:cNvSpPr/>
          <p:nvPr/>
        </p:nvSpPr>
        <p:spPr>
          <a:xfrm>
            <a:off x="841248" y="3509772"/>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3</a:t>
            </a:r>
          </a:p>
        </p:txBody>
      </p:sp>
      <p:sp>
        <p:nvSpPr>
          <p:cNvPr id="20" name="Rounded Rectangle 19"/>
          <p:cNvSpPr/>
          <p:nvPr/>
        </p:nvSpPr>
        <p:spPr>
          <a:xfrm>
            <a:off x="1755648" y="3508248"/>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1755648" y="3508248"/>
            <a:ext cx="68580" cy="515112"/>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2048256" y="3508248"/>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Luyện tập</a:t>
            </a:r>
          </a:p>
        </p:txBody>
      </p:sp>
      <p:sp>
        <p:nvSpPr>
          <p:cNvPr id="23" name="TextBox 22"/>
          <p:cNvSpPr txBox="1"/>
          <p:nvPr/>
        </p:nvSpPr>
        <p:spPr>
          <a:xfrm>
            <a:off x="6437376" y="3508248"/>
            <a:ext cx="4754880" cy="515112"/>
          </a:xfrm>
          <a:prstGeom prst="rect">
            <a:avLst/>
          </a:prstGeom>
          <a:noFill/>
        </p:spPr>
        <p:txBody>
          <a:bodyPr wrap="square" anchor="ctr" lIns="0" rIns="0" tIns="0" bIns="0">
            <a:spAutoFit/>
          </a:bodyPr>
          <a:lstStyle/>
          <a:p>
            <a:pPr algn="l">
              <a:lnSpc>
                <a:spcPct val="118000"/>
              </a:lnSpc>
              <a:spcAft>
                <a:spcPts val="500"/>
              </a:spcAft>
            </a:pPr>
            <a:r>
              <a:rPr sz="1350" b="0">
                <a:solidFill>
                  <a:srgbClr val="5B6472"/>
                </a:solidFill>
                <a:latin typeface="Arial"/>
              </a:rPr>
              <a:t>Notebook sinh câu hỏi bám SGK → Wayground — 20 phút</a:t>
            </a:r>
          </a:p>
        </p:txBody>
      </p:sp>
      <p:sp>
        <p:nvSpPr>
          <p:cNvPr id="24" name="Oval 23"/>
          <p:cNvSpPr/>
          <p:nvPr/>
        </p:nvSpPr>
        <p:spPr>
          <a:xfrm>
            <a:off x="841248" y="4171188"/>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4</a:t>
            </a:r>
          </a:p>
        </p:txBody>
      </p:sp>
      <p:sp>
        <p:nvSpPr>
          <p:cNvPr id="25" name="Rounded Rectangle 24"/>
          <p:cNvSpPr/>
          <p:nvPr/>
        </p:nvSpPr>
        <p:spPr>
          <a:xfrm>
            <a:off x="1755648" y="4169664"/>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1755648" y="4169664"/>
            <a:ext cx="68580" cy="5151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2048256" y="4169664"/>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Vận dụng</a:t>
            </a:r>
          </a:p>
        </p:txBody>
      </p:sp>
      <p:sp>
        <p:nvSpPr>
          <p:cNvPr id="28" name="TextBox 27"/>
          <p:cNvSpPr txBox="1"/>
          <p:nvPr/>
        </p:nvSpPr>
        <p:spPr>
          <a:xfrm>
            <a:off x="6437376" y="4169664"/>
            <a:ext cx="4754880" cy="515112"/>
          </a:xfrm>
          <a:prstGeom prst="rect">
            <a:avLst/>
          </a:prstGeom>
          <a:noFill/>
        </p:spPr>
        <p:txBody>
          <a:bodyPr wrap="square" anchor="ctr" lIns="0" rIns="0" tIns="0" bIns="0">
            <a:spAutoFit/>
          </a:bodyPr>
          <a:lstStyle/>
          <a:p>
            <a:pPr algn="l">
              <a:lnSpc>
                <a:spcPct val="118000"/>
              </a:lnSpc>
              <a:spcAft>
                <a:spcPts val="500"/>
              </a:spcAft>
            </a:pPr>
            <a:r>
              <a:rPr sz="1500" b="0">
                <a:solidFill>
                  <a:srgbClr val="5B6472"/>
                </a:solidFill>
                <a:latin typeface="Arial"/>
              </a:rPr>
              <a:t>ChatGPT: đề mở gắn địa phương + rubric — 15 phút</a:t>
            </a:r>
          </a:p>
        </p:txBody>
      </p:sp>
      <p:sp>
        <p:nvSpPr>
          <p:cNvPr id="29" name="Oval 28"/>
          <p:cNvSpPr/>
          <p:nvPr/>
        </p:nvSpPr>
        <p:spPr>
          <a:xfrm>
            <a:off x="841248" y="4832604"/>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5</a:t>
            </a:r>
          </a:p>
        </p:txBody>
      </p:sp>
      <p:sp>
        <p:nvSpPr>
          <p:cNvPr id="30" name="Rounded Rectangle 29"/>
          <p:cNvSpPr/>
          <p:nvPr/>
        </p:nvSpPr>
        <p:spPr>
          <a:xfrm>
            <a:off x="1755648" y="4831080"/>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1755648" y="4831080"/>
            <a:ext cx="68580" cy="51511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2048256" y="4831080"/>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Kiểm chứng toàn bộ</a:t>
            </a:r>
          </a:p>
        </p:txBody>
      </p:sp>
      <p:sp>
        <p:nvSpPr>
          <p:cNvPr id="33" name="TextBox 32"/>
          <p:cNvSpPr txBox="1"/>
          <p:nvPr/>
        </p:nvSpPr>
        <p:spPr>
          <a:xfrm>
            <a:off x="6437376" y="4831080"/>
            <a:ext cx="4754880" cy="515112"/>
          </a:xfrm>
          <a:prstGeom prst="rect">
            <a:avLst/>
          </a:prstGeom>
          <a:noFill/>
        </p:spPr>
        <p:txBody>
          <a:bodyPr wrap="square" anchor="ctr" lIns="0" rIns="0" tIns="0" bIns="0">
            <a:spAutoFit/>
          </a:bodyPr>
          <a:lstStyle/>
          <a:p>
            <a:pPr algn="l">
              <a:lnSpc>
                <a:spcPct val="118000"/>
              </a:lnSpc>
              <a:spcAft>
                <a:spcPts val="500"/>
              </a:spcAft>
            </a:pPr>
            <a:r>
              <a:rPr sz="1250" b="0">
                <a:solidFill>
                  <a:srgbClr val="5B6472"/>
                </a:solidFill>
                <a:latin typeface="Arial"/>
              </a:rPr>
              <a:t>Bảng kiểm 6 bước cho mọi thứ sắp đưa cho học sinh — 20 phút</a:t>
            </a:r>
          </a:p>
        </p:txBody>
      </p:sp>
      <p:sp>
        <p:nvSpPr>
          <p:cNvPr id="34" name="Oval 33"/>
          <p:cNvSpPr/>
          <p:nvPr/>
        </p:nvSpPr>
        <p:spPr>
          <a:xfrm>
            <a:off x="841248" y="5494020"/>
            <a:ext cx="566928" cy="56692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6</a:t>
            </a:r>
          </a:p>
        </p:txBody>
      </p:sp>
      <p:sp>
        <p:nvSpPr>
          <p:cNvPr id="35" name="Rounded Rectangle 34"/>
          <p:cNvSpPr/>
          <p:nvPr/>
        </p:nvSpPr>
        <p:spPr>
          <a:xfrm>
            <a:off x="1755648" y="5492496"/>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6" name="Rectangle 35"/>
          <p:cNvSpPr/>
          <p:nvPr/>
        </p:nvSpPr>
        <p:spPr>
          <a:xfrm>
            <a:off x="1755648" y="5492496"/>
            <a:ext cx="68580" cy="515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7" name="TextBox 36"/>
          <p:cNvSpPr txBox="1"/>
          <p:nvPr/>
        </p:nvSpPr>
        <p:spPr>
          <a:xfrm>
            <a:off x="2048256" y="5492496"/>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Nộp kho chung của tổ</a:t>
            </a:r>
          </a:p>
        </p:txBody>
      </p:sp>
      <p:sp>
        <p:nvSpPr>
          <p:cNvPr id="38" name="TextBox 37"/>
          <p:cNvSpPr txBox="1"/>
          <p:nvPr/>
        </p:nvSpPr>
        <p:spPr>
          <a:xfrm>
            <a:off x="6437376" y="5492496"/>
            <a:ext cx="4754880" cy="515112"/>
          </a:xfrm>
          <a:prstGeom prst="rect">
            <a:avLst/>
          </a:prstGeom>
          <a:noFill/>
        </p:spPr>
        <p:txBody>
          <a:bodyPr wrap="square" anchor="ctr" lIns="0" rIns="0" tIns="0" bIns="0">
            <a:spAutoFit/>
          </a:bodyPr>
          <a:lstStyle/>
          <a:p>
            <a:pPr algn="l">
              <a:lnSpc>
                <a:spcPct val="118000"/>
              </a:lnSpc>
              <a:spcAft>
                <a:spcPts val="500"/>
              </a:spcAft>
            </a:pPr>
            <a:r>
              <a:rPr sz="1850" b="0">
                <a:solidFill>
                  <a:srgbClr val="5B6472"/>
                </a:solidFill>
                <a:latin typeface="Arial"/>
              </a:rPr>
              <a:t>Lên Drive, kèm câu lệnh đã dùng — 5 phút</a:t>
            </a:r>
          </a:p>
        </p:txBody>
      </p:sp>
      <p:pic>
        <p:nvPicPr>
          <p:cNvPr id="39" name="Picture 3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40" name="TextBox 3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41" name="TextBox 4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9</a:t>
            </a:r>
          </a:p>
        </p:txBody>
      </p:sp>
      <p:sp>
        <p:nvSpPr>
          <p:cNvPr id="42" name="TextBox 4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165</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500"/>
                                        <p:tgtEl>
                                          <p:spTgt spid="3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fade">
                                      <p:cBhvr>
                                        <p:cTn id="95" dur="500"/>
                                        <p:tgtEl>
                                          <p:spTgt spid="35"/>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36"/>
                                        </p:tgtEl>
                                        <p:attrNameLst>
                                          <p:attrName>style.visibility</p:attrName>
                                        </p:attrNameLst>
                                      </p:cBhvr>
                                      <p:to>
                                        <p:strVal val="visible"/>
                                      </p:to>
                                    </p:set>
                                    <p:animEffect transition="in" filter="fade">
                                      <p:cBhvr>
                                        <p:cTn id="98" dur="500"/>
                                        <p:tgtEl>
                                          <p:spTgt spid="3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fade">
                                      <p:cBhvr>
                                        <p:cTn id="101" dur="500"/>
                                        <p:tgtEl>
                                          <p:spTgt spid="3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Effect transition="in" filter="fade">
                                      <p:cBhvr>
                                        <p:cTn id="10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Tám ví dụ mẫu — tra theo hoạt động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Mỗi ví dụ là một câu lệnh đầy đủ, chép về đổi tên bài là dùng được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432784"/>
                <a:gridCol w="4423245"/>
                <a:gridCol w="2653947"/>
                <a:gridCol w="1548135"/>
              </a:tblGrid>
              <a:tr h="713232">
                <a:tc>
                  <a:txBody>
                    <a:bodyPr/>
                    <a:lstStyle/>
                    <a:p>
                      <a:pPr>
                        <a:lnSpc>
                          <a:spcPct val="110000"/>
                        </a:lnSpc>
                      </a:pPr>
                      <a:r>
                        <a:rPr sz="1700" b="1">
                          <a:solidFill>
                            <a:srgbClr val="FFFFFF"/>
                          </a:solidFill>
                          <a:latin typeface="Arial"/>
                        </a:rPr>
                        <a:t>Hoạt động</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Môn và chủ đề</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Công cụ</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Slide</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1. Khởi động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Ngữ văn 10 — truyện thần thoại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Gemini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1">
                          <a:solidFill>
                            <a:srgbClr val="053596"/>
                          </a:solidFill>
                          <a:latin typeface="Arial"/>
                        </a:rPr>
                        <a:t>81</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1. Khởi động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Lịch sử 12 — công cuộc Đổi mới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Notebook, Studio</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64</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2. Hình thành KT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Vật lí 10 — chuyển động thẳng biến đổi đều</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Claude, Artifact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1">
                          <a:solidFill>
                            <a:srgbClr val="053596"/>
                          </a:solidFill>
                          <a:latin typeface="Arial"/>
                        </a:rPr>
                        <a:t>113</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2. Hình thành KT</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Sinh học 10 — cấu trúc tế bào nhân thực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Canva</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149</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Tám ví dụ mẫu — tra theo hoạt động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Mỗi ví dụ là một câu lệnh đầy đủ, chép về đổi tên bài là dùng được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432784"/>
                <a:gridCol w="4423245"/>
                <a:gridCol w="2653947"/>
                <a:gridCol w="1548135"/>
              </a:tblGrid>
              <a:tr h="713232">
                <a:tc>
                  <a:txBody>
                    <a:bodyPr/>
                    <a:lstStyle/>
                    <a:p>
                      <a:pPr>
                        <a:lnSpc>
                          <a:spcPct val="110000"/>
                        </a:lnSpc>
                      </a:pPr>
                      <a:r>
                        <a:rPr sz="1700" b="1">
                          <a:solidFill>
                            <a:srgbClr val="FFFFFF"/>
                          </a:solidFill>
                          <a:latin typeface="Arial"/>
                        </a:rPr>
                        <a:t>Hoạt động</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Môn và chủ đề</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Công cụ</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Slide</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3. Luyện tập</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Toán 12 — ứng dụng đạo hàm</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Gemini Notebook</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1">
                          <a:solidFill>
                            <a:srgbClr val="053596"/>
                          </a:solidFill>
                          <a:latin typeface="Arial"/>
                        </a:rPr>
                        <a:t>69</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3. Luyện tập</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Hóa học 10 — liên kết hóa học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Notebook → Wayground</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140</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4. Vận dụng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Địa lí 12 — kinh tế biển Hải Phòng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ChatGPT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1">
                          <a:solidFill>
                            <a:srgbClr val="053596"/>
                          </a:solidFill>
                          <a:latin typeface="Arial"/>
                        </a:rPr>
                        <a:t>98</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4. Vận dụng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GDKT&amp;PL 11 — quyền, nghĩa vụ trong lao động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Claude</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114</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Tám ví dụ mẫu — tra theo nhóm môn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Mỗi nhóm môn có hai ví dụ, ở hai hoạt động khác nhau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2653947"/>
                <a:gridCol w="3759758"/>
                <a:gridCol w="4644407"/>
              </a:tblGrid>
              <a:tr h="713232">
                <a:tc>
                  <a:txBody>
                    <a:bodyPr/>
                    <a:lstStyle/>
                    <a:p>
                      <a:pPr>
                        <a:lnSpc>
                          <a:spcPct val="110000"/>
                        </a:lnSpc>
                      </a:pPr>
                      <a:r>
                        <a:rPr sz="1700" b="1">
                          <a:solidFill>
                            <a:srgbClr val="FFFFFF"/>
                          </a:solidFill>
                          <a:latin typeface="Arial"/>
                        </a:rPr>
                        <a:t>Nhóm môn</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Ví dụ 1</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Ví dụ 2</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I — Ngữ văn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Ngữ văn 10 · Khởi động · slide 81</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Dùng chung mẫu Lịch sử cho phần đọc hiểu</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II — Toán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Toán 12 · Luyện tập · slide 69</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Dùng chung mẫu Hóa học cho phần ôn tập</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III — Lí, Hóa, Sinh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Vật lí 10 · Hình thành KT · slide 113</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Hóa 10 · Luyện tập · slide 140  ·  Sinh 10 · slide 149</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IV — Sử, Địa, GDKT&amp;PL</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Lịch sử 12 · Khởi động · slide 64</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Địa lí 12 · slide 98  ·  GDKT&amp;PL 11 · slide 114</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Chuyển giao giữa các công cụ</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Chỗ hay tắc nhất khi tự làm ở nhà</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3317433"/>
                <a:gridCol w="3980920"/>
                <a:gridCol w="3759758"/>
              </a:tblGrid>
              <a:tr h="661416">
                <a:tc>
                  <a:txBody>
                    <a:bodyPr/>
                    <a:lstStyle/>
                    <a:p>
                      <a:pPr>
                        <a:lnSpc>
                          <a:spcPct val="110000"/>
                        </a:lnSpc>
                      </a:pPr>
                      <a:r>
                        <a:rPr sz="1600" b="1">
                          <a:solidFill>
                            <a:srgbClr val="FFFFFF"/>
                          </a:solidFill>
                          <a:latin typeface="Arial"/>
                        </a:rPr>
                        <a:t>Từ → Đến</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Cách chuyển</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Mẹo</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Notebook → Word/Docs</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Sao chép hoặc xuất Google Docs</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Giữ lại cột trang SGK để còn kiểm chứng</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Notebook/Claude → Wayground</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Dán bảng câu hỏi vào ô nhập hàng loạt</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Mỗi dòng một câu, đánh dấu rõ đáp án đúng</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Studio → PowerPoint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Xuất PPTX rồi áp mẫu của trường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PowerPoint → Thiết kế → Duyệt tìm chủ đề</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ChatGPT/Gemini → Canva</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Dán nội dung, để Magic Design lo bố cục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Nội dung trước, hình thức sau</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Wayground → AI phân tích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Xuất báo cáo, BỎ CỘT HỌ TÊN rồi mới tải lên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Chỉ giữ mã học sinh hoặc số thứ tự</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9</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169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Khung Việt Nam có gốc quốc tế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Hiểu điều này để tự học thêm bằng tài liệu tiếng Anh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4865569"/>
                <a:gridCol w="6192543"/>
              </a:tblGrid>
              <a:tr h="713232">
                <a:tc>
                  <a:txBody>
                    <a:bodyPr/>
                    <a:lstStyle/>
                    <a:p>
                      <a:pPr>
                        <a:lnSpc>
                          <a:spcPct val="110000"/>
                        </a:lnSpc>
                      </a:pPr>
                      <a:r>
                        <a:rPr sz="1800" b="1">
                          <a:solidFill>
                            <a:srgbClr val="FFFFFF"/>
                          </a:solidFill>
                          <a:latin typeface="Arial"/>
                        </a:rPr>
                        <a:t>Miền — Thông tư 18/2026</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Nguồn gốc quốc tế</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4. Kỹ năng công nghệ số</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DigCompEdu — Digital resources + Learners' digital competence</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5. Phát triển chuyên môn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DigCompEdu — Professional engagement</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6. Trí tuệ nhân tạo</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UNESCO AI Competency Framework for Teachers (8/2024)</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Thời gian thật cho một bài ôn tập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Bất kỳ ai hứa “soạn đề trong 5 phút” là đang bỏ qua bước kiểm chứng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8183003"/>
                <a:gridCol w="2875109"/>
              </a:tblGrid>
              <a:tr h="713232">
                <a:tc>
                  <a:txBody>
                    <a:bodyPr/>
                    <a:lstStyle/>
                    <a:p>
                      <a:pPr>
                        <a:lnSpc>
                          <a:spcPct val="110000"/>
                        </a:lnSpc>
                      </a:pPr>
                      <a:r>
                        <a:rPr sz="1800" b="1">
                          <a:solidFill>
                            <a:srgbClr val="FFFFFF"/>
                          </a:solidFill>
                          <a:latin typeface="Arial"/>
                        </a:rPr>
                        <a:t>Bước thực hiện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Thời gian</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Nạp nguồn (một lần cho cả học kỳ)</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20 phút</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Sinh 15 câu hỏi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3 phút</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Kiểm chứng 15 câu</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20 phút</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9</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Thời gian thật cho một bài ôn tập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Bất kỳ ai hứa “soạn đề trong 5 phút” là đang bỏ qua bước kiểm chứng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8183003"/>
                <a:gridCol w="2875109"/>
              </a:tblGrid>
              <a:tr h="713232">
                <a:tc>
                  <a:txBody>
                    <a:bodyPr/>
                    <a:lstStyle/>
                    <a:p>
                      <a:pPr>
                        <a:lnSpc>
                          <a:spcPct val="110000"/>
                        </a:lnSpc>
                      </a:pPr>
                      <a:r>
                        <a:rPr sz="1800" b="1">
                          <a:solidFill>
                            <a:srgbClr val="FFFFFF"/>
                          </a:solidFill>
                          <a:latin typeface="Arial"/>
                        </a:rPr>
                        <a:t>Bước thực hiện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Thời gian</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Nhập vào Wayground</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5 phút</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Đa dạng hóa loại câu hỏi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10 phút</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Tổng cộng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~40 phút</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9</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13</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25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Đọc dữ liệu và lập phương án phân hóa</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Khép kín vòng: dữ liệu học tập biến thành việc cụ thể sẽ làm vào tuần sau.</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Mở báo cáo của chính hoạt động vừa chạy ở chuyên đề 7.</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Tìm câu có tỷ lệ đúng thấp nhất. Mở tiếp tab Phân tích AI.</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Chia danh sách thành 3 nhóm: cần củng cố · đạt yêu cầu · vượt trội.</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Ghi vào mẫu: tuần sau giao nhiệm vụ gì KHÁC NHAU cho ba nhóm đó.</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Nói to phương án của mình cho người bên cạnh, rồi nghe lại phương án của họ.</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00" b="1">
                <a:solidFill>
                  <a:srgbClr val="053596"/>
                </a:solidFill>
                <a:latin typeface="Arial"/>
              </a:rPr>
              <a:t>Mẫu ghi chép phân tích dữ liệu đã điền — sản phẩm then chốt nhất của cả khóa</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9</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10</a:t>
            </a:r>
          </a:p>
        </p:txBody>
      </p:sp>
      <p:sp>
        <p:nvSpPr>
          <p:cNvPr id="6" name="Rounded Rectangle 5"/>
          <p:cNvSpPr/>
          <p:nvPr/>
        </p:nvSpPr>
        <p:spPr>
          <a:xfrm>
            <a:off x="566928" y="2761488"/>
            <a:ext cx="3040761"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10  ·  PHẦN CÒN LẠI</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Đạo đức và trách nhiệm</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Sáu quy tắc đã học ở buổi 1. Phần này là ba câu hỏi chắc chắn sẽ được đặt ra</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D42821"/>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Học sinh THPT dùng AI: lớp 10, 11, 12 mỗi khối một mức</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Có nên dùng công cụ phát hiện AI để chấm bài — và vì sao không</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Bốn kiểu đề AI khó làm thay · quy tắc bản quyền học liệu</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20 phút: dự thảo Quy ước sử dụng AI của tổ</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173</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Học sinh THPT dùng AI</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UNESCO: 13–16 tuổi vẫn cần sử dụng CÓ GIÀN GIÁO</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8823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30657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882396"/>
          </a:xfrm>
          <a:prstGeom prst="rect">
            <a:avLst/>
          </a:prstGeom>
          <a:noFill/>
        </p:spPr>
        <p:txBody>
          <a:bodyPr wrap="square" anchor="ctr" lIns="0" rIns="0" tIns="0" bIns="0">
            <a:spAutoFit/>
          </a:bodyPr>
          <a:lstStyle/>
          <a:p>
            <a:pPr algn="l">
              <a:lnSpc>
                <a:spcPct val="120000"/>
              </a:lnSpc>
              <a:spcAft>
                <a:spcPts val="500"/>
              </a:spcAft>
            </a:pPr>
            <a:r>
              <a:rPr sz="1950" b="1">
                <a:solidFill>
                  <a:srgbClr val="053596"/>
                </a:solidFill>
                <a:latin typeface="Arial"/>
              </a:rPr>
              <a:t>Lớp 10   </a:t>
            </a:r>
            <a:r>
              <a:rPr sz="1950" b="0">
                <a:solidFill>
                  <a:srgbClr val="1B2438"/>
                </a:solidFill>
                <a:latin typeface="Arial"/>
              </a:rPr>
              <a:t>Có giàn giáo — giáo viên soạn sẵn câu lệnh, không trò chuyện tự do</a:t>
            </a:r>
          </a:p>
        </p:txBody>
      </p:sp>
      <p:sp>
        <p:nvSpPr>
          <p:cNvPr id="12" name="Rounded Rectangle 11"/>
          <p:cNvSpPr/>
          <p:nvPr/>
        </p:nvSpPr>
        <p:spPr>
          <a:xfrm>
            <a:off x="566928" y="31683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168396"/>
            <a:ext cx="77724" cy="8823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333527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3168396"/>
            <a:ext cx="9485345" cy="882396"/>
          </a:xfrm>
          <a:prstGeom prst="rect">
            <a:avLst/>
          </a:prstGeom>
          <a:noFill/>
        </p:spPr>
        <p:txBody>
          <a:bodyPr wrap="square" anchor="ctr" lIns="0" rIns="0" tIns="0" bIns="0">
            <a:spAutoFit/>
          </a:bodyPr>
          <a:lstStyle/>
          <a:p>
            <a:pPr algn="l">
              <a:lnSpc>
                <a:spcPct val="120000"/>
              </a:lnSpc>
              <a:spcAft>
                <a:spcPts val="500"/>
              </a:spcAft>
            </a:pPr>
            <a:r>
              <a:rPr sz="1950" b="1">
                <a:solidFill>
                  <a:srgbClr val="053596"/>
                </a:solidFill>
                <a:latin typeface="Arial"/>
              </a:rPr>
              <a:t>Lớp 11   </a:t>
            </a:r>
            <a:r>
              <a:rPr sz="1950" b="0">
                <a:solidFill>
                  <a:srgbClr val="1B2438"/>
                </a:solidFill>
                <a:latin typeface="Arial"/>
              </a:rPr>
              <a:t>Bán tự do — tự đặt câu lệnh trong phạm vi nhiệm vụ, giáo viên kiểm tra</a:t>
            </a:r>
          </a:p>
        </p:txBody>
      </p:sp>
      <p:sp>
        <p:nvSpPr>
          <p:cNvPr id="16" name="Rounded Rectangle 15"/>
          <p:cNvSpPr/>
          <p:nvPr/>
        </p:nvSpPr>
        <p:spPr>
          <a:xfrm>
            <a:off x="566928" y="41970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197096"/>
            <a:ext cx="77724" cy="8823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436397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4197096"/>
            <a:ext cx="9485345" cy="882396"/>
          </a:xfrm>
          <a:prstGeom prst="rect">
            <a:avLst/>
          </a:prstGeom>
          <a:noFill/>
        </p:spPr>
        <p:txBody>
          <a:bodyPr wrap="square" anchor="ctr" lIns="0" rIns="0" tIns="0" bIns="0">
            <a:spAutoFit/>
          </a:bodyPr>
          <a:lstStyle/>
          <a:p>
            <a:pPr algn="l">
              <a:lnSpc>
                <a:spcPct val="120000"/>
              </a:lnSpc>
              <a:spcAft>
                <a:spcPts val="500"/>
              </a:spcAft>
            </a:pPr>
            <a:r>
              <a:rPr sz="1950" b="1">
                <a:solidFill>
                  <a:srgbClr val="053596"/>
                </a:solidFill>
                <a:latin typeface="Arial"/>
              </a:rPr>
              <a:t>Lớp 12   </a:t>
            </a:r>
            <a:r>
              <a:rPr sz="1950" b="0">
                <a:solidFill>
                  <a:srgbClr val="1B2438"/>
                </a:solidFill>
                <a:latin typeface="Arial"/>
              </a:rPr>
              <a:t>Tự chủ có hướng dẫn — bắt buộc ghi rõ đã dùng AI ở khâu nào</a:t>
            </a:r>
          </a:p>
        </p:txBody>
      </p:sp>
      <p:sp>
        <p:nvSpPr>
          <p:cNvPr id="20" name="Rounded Rectangle 19"/>
          <p:cNvSpPr/>
          <p:nvPr/>
        </p:nvSpPr>
        <p:spPr>
          <a:xfrm>
            <a:off x="566928" y="52257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5225796"/>
            <a:ext cx="77724" cy="8823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539267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5225796"/>
            <a:ext cx="9485345" cy="882396"/>
          </a:xfrm>
          <a:prstGeom prst="rect">
            <a:avLst/>
          </a:prstGeom>
          <a:noFill/>
        </p:spPr>
        <p:txBody>
          <a:bodyPr wrap="square" anchor="ctr" lIns="0" rIns="0" tIns="0" bIns="0">
            <a:spAutoFit/>
          </a:bodyPr>
          <a:lstStyle/>
          <a:p>
            <a:pPr algn="l">
              <a:lnSpc>
                <a:spcPct val="120000"/>
              </a:lnSpc>
              <a:spcAft>
                <a:spcPts val="500"/>
              </a:spcAft>
            </a:pPr>
            <a:r>
              <a:rPr sz="1950" b="1">
                <a:solidFill>
                  <a:srgbClr val="053596"/>
                </a:solidFill>
                <a:latin typeface="Arial"/>
              </a:rPr>
              <a:t>Luôn luôn   </a:t>
            </a:r>
            <a:r>
              <a:rPr sz="1950" b="0">
                <a:solidFill>
                  <a:srgbClr val="1B2438"/>
                </a:solidFill>
                <a:latin typeface="Arial"/>
              </a:rPr>
              <a:t>Không nhân hóa AI. Nó không tư vấn, không quyết định thay con người</a:t>
            </a:r>
          </a:p>
        </p:txBody>
      </p:sp>
      <p:pic>
        <p:nvPicPr>
          <p:cNvPr id="24" name="Picture 2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10</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0E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ounded Rectangle 4"/>
          <p:cNvSpPr/>
          <p:nvPr/>
        </p:nvSpPr>
        <p:spPr>
          <a:xfrm>
            <a:off x="566928" y="475488"/>
            <a:ext cx="1402461"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  CẦN NHỚ</a:t>
            </a:r>
          </a:p>
        </p:txBody>
      </p:sp>
      <p:sp>
        <p:nvSpPr>
          <p:cNvPr id="6" name="TextBox 5"/>
          <p:cNvSpPr txBox="1"/>
          <p:nvPr/>
        </p:nvSpPr>
        <p:spPr>
          <a:xfrm>
            <a:off x="2487168" y="475488"/>
            <a:ext cx="8595360" cy="402336"/>
          </a:xfrm>
          <a:prstGeom prst="rect">
            <a:avLst/>
          </a:prstGeom>
          <a:noFill/>
        </p:spPr>
        <p:txBody>
          <a:bodyPr wrap="square" anchor="ctr" lIns="0" rIns="0" tIns="0" bIns="0">
            <a:spAutoFit/>
          </a:bodyPr>
          <a:lstStyle/>
          <a:p>
            <a:pPr algn="l">
              <a:lnSpc>
                <a:spcPct val="118000"/>
              </a:lnSpc>
              <a:spcAft>
                <a:spcPts val="500"/>
              </a:spcAft>
            </a:pPr>
            <a:r>
              <a:rPr sz="1400" b="1">
                <a:solidFill>
                  <a:srgbClr val="D42821"/>
                </a:solidFill>
                <a:latin typeface="Arial"/>
              </a:rPr>
              <a:t>CÂU HỎI CHẮC CHẮN SẼ ĐƯỢC ĐẶT RA</a:t>
            </a:r>
          </a:p>
        </p:txBody>
      </p:sp>
      <p:sp>
        <p:nvSpPr>
          <p:cNvPr id="7" name="TextBox 6"/>
          <p:cNvSpPr txBox="1"/>
          <p:nvPr/>
        </p:nvSpPr>
        <p:spPr>
          <a:xfrm>
            <a:off x="566928" y="1188720"/>
            <a:ext cx="11058113" cy="1792224"/>
          </a:xfrm>
          <a:prstGeom prst="rect">
            <a:avLst/>
          </a:prstGeom>
          <a:noFill/>
        </p:spPr>
        <p:txBody>
          <a:bodyPr wrap="square" anchor="ctr" lIns="0" rIns="0" tIns="0" bIns="0">
            <a:spAutoFit/>
          </a:bodyPr>
          <a:lstStyle/>
          <a:p>
            <a:pPr algn="l">
              <a:lnSpc>
                <a:spcPct val="116000"/>
              </a:lnSpc>
              <a:spcAft>
                <a:spcPts val="500"/>
              </a:spcAft>
            </a:pPr>
            <a:r>
              <a:rPr sz="3300" b="1">
                <a:solidFill>
                  <a:srgbClr val="053596"/>
                </a:solidFill>
                <a:latin typeface="Arial"/>
              </a:rPr>
              <a:t>Có nên dùng công cụ phát hiện AI
để chấm bài không?  —  KHÔNG.</a:t>
            </a:r>
          </a:p>
        </p:txBody>
      </p:sp>
      <p:sp>
        <p:nvSpPr>
          <p:cNvPr id="8" name="Rectangle 7"/>
          <p:cNvSpPr/>
          <p:nvPr/>
        </p:nvSpPr>
        <p:spPr>
          <a:xfrm>
            <a:off x="566928" y="3108960"/>
            <a:ext cx="155448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ounded Rectangle 8"/>
          <p:cNvSpPr/>
          <p:nvPr/>
        </p:nvSpPr>
        <p:spPr>
          <a:xfrm>
            <a:off x="566928" y="3419856"/>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ectangle 9"/>
          <p:cNvSpPr/>
          <p:nvPr/>
        </p:nvSpPr>
        <p:spPr>
          <a:xfrm>
            <a:off x="566928" y="3419856"/>
            <a:ext cx="68580" cy="57607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950976" y="3419856"/>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12" name="TextBox 11"/>
          <p:cNvSpPr txBox="1"/>
          <p:nvPr/>
        </p:nvSpPr>
        <p:spPr>
          <a:xfrm>
            <a:off x="1536192" y="3419856"/>
            <a:ext cx="9686513" cy="57607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Các công cụ này tạo dương tính giả — kết luận sai rằng bài do người viết là do AI viết</a:t>
            </a:r>
          </a:p>
        </p:txBody>
      </p:sp>
      <p:sp>
        <p:nvSpPr>
          <p:cNvPr id="13" name="Rounded Rectangle 12"/>
          <p:cNvSpPr/>
          <p:nvPr/>
        </p:nvSpPr>
        <p:spPr>
          <a:xfrm>
            <a:off x="566928" y="4123944"/>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66928" y="4123944"/>
            <a:ext cx="68580" cy="57607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950976" y="4123944"/>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16" name="TextBox 15"/>
          <p:cNvSpPr txBox="1"/>
          <p:nvPr/>
        </p:nvSpPr>
        <p:spPr>
          <a:xfrm>
            <a:off x="1536192" y="4123944"/>
            <a:ext cx="9686513" cy="57607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Học sinh viết cẩn thận, câu cú chuẩn mực lại DỄ BỊ đánh dấu nhầm nhất</a:t>
            </a:r>
          </a:p>
        </p:txBody>
      </p:sp>
      <p:sp>
        <p:nvSpPr>
          <p:cNvPr id="17" name="Rounded Rectangle 16"/>
          <p:cNvSpPr/>
          <p:nvPr/>
        </p:nvSpPr>
        <p:spPr>
          <a:xfrm>
            <a:off x="566928" y="4828032"/>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566928" y="4828032"/>
            <a:ext cx="68580" cy="57607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950976" y="4828032"/>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20" name="TextBox 19"/>
          <p:cNvSpPr txBox="1"/>
          <p:nvPr/>
        </p:nvSpPr>
        <p:spPr>
          <a:xfrm>
            <a:off x="1536192" y="4828032"/>
            <a:ext cx="9686513" cy="57607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Học sinh dùng AI rồi viết lại bằng lời mình thì KHÔNG bị phát hiện</a:t>
            </a:r>
          </a:p>
        </p:txBody>
      </p:sp>
      <p:sp>
        <p:nvSpPr>
          <p:cNvPr id="21" name="Rounded Rectangle 20"/>
          <p:cNvSpPr/>
          <p:nvPr/>
        </p:nvSpPr>
        <p:spPr>
          <a:xfrm>
            <a:off x="566928" y="5532120"/>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Rectangle 21"/>
          <p:cNvSpPr/>
          <p:nvPr/>
        </p:nvSpPr>
        <p:spPr>
          <a:xfrm>
            <a:off x="566928" y="5532120"/>
            <a:ext cx="68580" cy="57607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950976" y="5532120"/>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24" name="TextBox 23"/>
          <p:cNvSpPr txBox="1"/>
          <p:nvPr/>
        </p:nvSpPr>
        <p:spPr>
          <a:xfrm>
            <a:off x="1536192" y="5532120"/>
            <a:ext cx="9686513" cy="57607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Thay vì đi dò: thiết kế lại đề để AI không làm thay được</a:t>
            </a:r>
          </a:p>
        </p:txBody>
      </p:sp>
      <p:pic>
        <p:nvPicPr>
          <p:cNvPr id="25" name="Picture 24"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6" name="TextBox 25"/>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Bốn kiểu đề AI khó làm thay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Giải pháp thay cho việc đi dò bài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4423245"/>
                <a:gridCol w="6634867"/>
              </a:tblGrid>
              <a:tr h="713232">
                <a:tc>
                  <a:txBody>
                    <a:bodyPr/>
                    <a:lstStyle/>
                    <a:p>
                      <a:pPr>
                        <a:lnSpc>
                          <a:spcPct val="110000"/>
                        </a:lnSpc>
                      </a:pPr>
                      <a:r>
                        <a:rPr sz="1700" b="1">
                          <a:solidFill>
                            <a:srgbClr val="FFFFFF"/>
                          </a:solidFill>
                          <a:latin typeface="Arial"/>
                        </a:rPr>
                        <a:t>Kiểu đề</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Ví dụ</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Gắn với trải nghiệm cá nhân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“Kể lại một lần em thay đổi cách nghĩ về…”</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Gắn với dữ liệu do chính lớp thu thập</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“Phân tích số liệu khảo sát lớp ta làm tuần trước”</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Gắn với bối cảnh địa phương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“Giải thích hiện tượng tại [địa danh của Hải Phòng]”</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Yêu cầu bảo vệ trực tiếp</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Nộp bài kèm 3 phút trình bày và trả lời câu hỏi</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10</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Bản quyền học liệu</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Quy tắc thận trọng của nhà trường — làm đúng thì không phải lo</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6856030"/>
                <a:gridCol w="4202082"/>
              </a:tblGrid>
              <a:tr h="661416">
                <a:tc>
                  <a:txBody>
                    <a:bodyPr/>
                    <a:lstStyle/>
                    <a:p>
                      <a:pPr>
                        <a:lnSpc>
                          <a:spcPct val="110000"/>
                        </a:lnSpc>
                      </a:pPr>
                      <a:r>
                        <a:rPr sz="1600" b="1">
                          <a:solidFill>
                            <a:srgbClr val="FFFFFF"/>
                          </a:solidFill>
                          <a:latin typeface="Arial"/>
                        </a:rPr>
                        <a:t>Việc làm</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Được / Không</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Nạp SGK vào Notebook để soạn đề cho lớp mình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Được</a:t>
                      </a:r>
                      <a:r>
                        <a:rPr sz="1550" b="0">
                          <a:solidFill>
                            <a:srgbClr val="1B2438"/>
                          </a:solidFill>
                          <a:latin typeface="Arial"/>
                        </a:rPr>
                        <a:t> — dùng nội bộ, phục vụ giảng dạy</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Dùng ảnh AI tạo trong slide bài giảng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1">
                          <a:solidFill>
                            <a:srgbClr val="053596"/>
                          </a:solidFill>
                          <a:latin typeface="Arial"/>
                        </a:rPr>
                        <a:t>Được</a:t>
                      </a:r>
                      <a:r>
                        <a:rPr sz="1550" b="0">
                          <a:solidFill>
                            <a:srgbClr val="1B2438"/>
                          </a:solidFill>
                          <a:latin typeface="Arial"/>
                        </a:rPr>
                        <a:t> — nên ghi rõ “hình do AI tạo”</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Đăng công khai bản tóm tắt SGK do AI sinh lên mạng xã hội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Không</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Chia sẻ, mua bán học liệu sinh từ SGK ra ngoài nhà trường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1">
                          <a:solidFill>
                            <a:srgbClr val="053596"/>
                          </a:solidFill>
                          <a:latin typeface="Arial"/>
                        </a:rPr>
                        <a:t>Không</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Dùng lại học liệu của đồng nghiệp trong kho chung của tổ</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Được</a:t>
                      </a:r>
                      <a:r>
                        <a:rPr sz="1550" b="0">
                          <a:solidFill>
                            <a:srgbClr val="1B2438"/>
                          </a:solidFill>
                          <a:latin typeface="Arial"/>
                        </a:rPr>
                        <a:t> — ghi nguồn người làm gốc</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10</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Quy ước sử dụng AI của tổ</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Mỗi tổ thông qua trong tháng 9/2026 — sáu điều tối thiểu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1351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Việc nào được dùng AI, việc nào tuyệt đối không</a:t>
            </a:r>
          </a:p>
        </p:txBody>
      </p:sp>
      <p:sp>
        <p:nvSpPr>
          <p:cNvPr id="12" name="Rounded Rectangle 11"/>
          <p:cNvSpPr/>
          <p:nvPr/>
        </p:nvSpPr>
        <p:spPr>
          <a:xfrm>
            <a:off x="566928" y="28254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28254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28209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28254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Dữ liệu nào không bao giờ được đưa lên nền tảng bên thứ ba</a:t>
            </a:r>
          </a:p>
        </p:txBody>
      </p:sp>
      <p:sp>
        <p:nvSpPr>
          <p:cNvPr id="16" name="Rounded Rectangle 15"/>
          <p:cNvSpPr/>
          <p:nvPr/>
        </p:nvSpPr>
        <p:spPr>
          <a:xfrm>
            <a:off x="566928" y="35112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35112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35067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35112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Ai kiểm chứng trước khi học liệu tới tay học sinh</a:t>
            </a:r>
          </a:p>
        </p:txBody>
      </p:sp>
      <p:sp>
        <p:nvSpPr>
          <p:cNvPr id="20" name="Rounded Rectangle 19"/>
          <p:cNvSpPr/>
          <p:nvPr/>
        </p:nvSpPr>
        <p:spPr>
          <a:xfrm>
            <a:off x="566928" y="41970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41970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41925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41970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Học sinh được dùng AI ở khâu nào, khai báo ra sao</a:t>
            </a:r>
          </a:p>
        </p:txBody>
      </p:sp>
      <p:sp>
        <p:nvSpPr>
          <p:cNvPr id="24" name="Rounded Rectangle 23"/>
          <p:cNvSpPr/>
          <p:nvPr/>
        </p:nvSpPr>
        <p:spPr>
          <a:xfrm>
            <a:off x="566928" y="48828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566928" y="48828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Oval 25"/>
          <p:cNvSpPr/>
          <p:nvPr/>
        </p:nvSpPr>
        <p:spPr>
          <a:xfrm>
            <a:off x="950976" y="48783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5</a:t>
            </a:r>
          </a:p>
        </p:txBody>
      </p:sp>
      <p:sp>
        <p:nvSpPr>
          <p:cNvPr id="27" name="TextBox 26"/>
          <p:cNvSpPr txBox="1"/>
          <p:nvPr/>
        </p:nvSpPr>
        <p:spPr>
          <a:xfrm>
            <a:off x="1737360" y="48828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Cách ghi nhận việc dùng AI trong hồ sơ chuyên môn</a:t>
            </a:r>
          </a:p>
        </p:txBody>
      </p:sp>
      <p:sp>
        <p:nvSpPr>
          <p:cNvPr id="28" name="Rounded Rectangle 27"/>
          <p:cNvSpPr/>
          <p:nvPr/>
        </p:nvSpPr>
        <p:spPr>
          <a:xfrm>
            <a:off x="566928" y="55686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Rectangle 28"/>
          <p:cNvSpPr/>
          <p:nvPr/>
        </p:nvSpPr>
        <p:spPr>
          <a:xfrm>
            <a:off x="566928" y="55686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Oval 29"/>
          <p:cNvSpPr/>
          <p:nvPr/>
        </p:nvSpPr>
        <p:spPr>
          <a:xfrm>
            <a:off x="950976" y="55641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6</a:t>
            </a:r>
          </a:p>
        </p:txBody>
      </p:sp>
      <p:sp>
        <p:nvSpPr>
          <p:cNvPr id="31" name="TextBox 30"/>
          <p:cNvSpPr txBox="1"/>
          <p:nvPr/>
        </p:nvSpPr>
        <p:spPr>
          <a:xfrm>
            <a:off x="1737360" y="55686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Xử lý thế nào khi phát hiện sản phẩm có lỗi do AI</a:t>
            </a:r>
          </a:p>
        </p:txBody>
      </p:sp>
      <p:pic>
        <p:nvPicPr>
          <p:cNvPr id="32" name="Picture 31"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3" name="TextBox 3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4" name="TextBox 3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10</a:t>
            </a:r>
          </a:p>
        </p:txBody>
      </p:sp>
      <p:sp>
        <p:nvSpPr>
          <p:cNvPr id="35" name="TextBox 3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00"/>
                                        <p:tgtEl>
                                          <p:spTgt spid="28"/>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500"/>
                                        <p:tgtEl>
                                          <p:spTgt spid="2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500"/>
                                        <p:tgtEl>
                                          <p:spTgt spid="3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14</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20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Dự thảo Quy ước sử dụng AI của tổ</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Rời buổi tập huấn với văn bản đã có hình hài, không phải với lời hứa sẽ làm.</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Ngồi lại theo tổ chuyên môn, không ngồi theo chỗ đang ngồi.</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Thống nhất 6 điều theo khung ở slide trước, mỗi điều viết 1–2 dòng.</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Riêng điều 2 — dữ liệu không được đưa lên — phải viết thật cụ thể, cấm nói chung chung.</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Ghi rõ ai là người kiểm chứng cuối cùng trước khi học liệu tới tay học sinh.</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Cử một người ghi lại và gửi vào kho chung của tổ ngay trong buổi.</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00" b="1">
                <a:solidFill>
                  <a:srgbClr val="053596"/>
                </a:solidFill>
                <a:latin typeface="Arial"/>
              </a:rPr>
              <a:t>Dự thảo Quy ước sử dụng AI của tổ — trình tổ thông qua trong tháng 9/2026</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10</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179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504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PHIẾU TỰ ĐÁNH GIÁ</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Phiếu tự đánh giá 20 năng lực thành phần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Chấm mỗi dòng: 0 chưa làm được · 1 Cơ bản · 2 Thành thạo · 3 Nâng cao — rồi khoanh 3 dòng ưu tiên bồi dưỡng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5016992" y="2139696"/>
            <a:ext cx="173736" cy="219456"/>
          </a:xfrm>
          <a:prstGeom prst="rect">
            <a:avLst/>
          </a:prstGeom>
          <a:noFill/>
        </p:spPr>
        <p:txBody>
          <a:bodyPr wrap="square" anchor="t" lIns="0" rIns="0" tIns="0" bIns="0">
            <a:spAutoFit/>
          </a:bodyPr>
          <a:lstStyle/>
          <a:p>
            <a:pPr algn="ctr">
              <a:lnSpc>
                <a:spcPct val="118000"/>
              </a:lnSpc>
              <a:spcAft>
                <a:spcPts val="500"/>
              </a:spcAft>
            </a:pPr>
            <a:r>
              <a:rPr sz="1100" b="1">
                <a:solidFill>
                  <a:srgbClr val="5B6472"/>
                </a:solidFill>
                <a:latin typeface="Arial"/>
              </a:rPr>
              <a:t>0</a:t>
            </a:r>
          </a:p>
        </p:txBody>
      </p:sp>
      <p:sp>
        <p:nvSpPr>
          <p:cNvPr id="9" name="TextBox 8"/>
          <p:cNvSpPr txBox="1"/>
          <p:nvPr/>
        </p:nvSpPr>
        <p:spPr>
          <a:xfrm>
            <a:off x="5236448" y="2139696"/>
            <a:ext cx="173736" cy="219456"/>
          </a:xfrm>
          <a:prstGeom prst="rect">
            <a:avLst/>
          </a:prstGeom>
          <a:noFill/>
        </p:spPr>
        <p:txBody>
          <a:bodyPr wrap="square" anchor="t" lIns="0" rIns="0" tIns="0" bIns="0">
            <a:spAutoFit/>
          </a:bodyPr>
          <a:lstStyle/>
          <a:p>
            <a:pPr algn="ctr">
              <a:lnSpc>
                <a:spcPct val="118000"/>
              </a:lnSpc>
              <a:spcAft>
                <a:spcPts val="500"/>
              </a:spcAft>
            </a:pPr>
            <a:r>
              <a:rPr sz="1100" b="1">
                <a:solidFill>
                  <a:srgbClr val="5B6472"/>
                </a:solidFill>
                <a:latin typeface="Arial"/>
              </a:rPr>
              <a:t>1</a:t>
            </a:r>
          </a:p>
        </p:txBody>
      </p:sp>
      <p:sp>
        <p:nvSpPr>
          <p:cNvPr id="10" name="TextBox 9"/>
          <p:cNvSpPr txBox="1"/>
          <p:nvPr/>
        </p:nvSpPr>
        <p:spPr>
          <a:xfrm>
            <a:off x="5455904" y="2139696"/>
            <a:ext cx="173736" cy="219456"/>
          </a:xfrm>
          <a:prstGeom prst="rect">
            <a:avLst/>
          </a:prstGeom>
          <a:noFill/>
        </p:spPr>
        <p:txBody>
          <a:bodyPr wrap="square" anchor="t" lIns="0" rIns="0" tIns="0" bIns="0">
            <a:spAutoFit/>
          </a:bodyPr>
          <a:lstStyle/>
          <a:p>
            <a:pPr algn="ctr">
              <a:lnSpc>
                <a:spcPct val="118000"/>
              </a:lnSpc>
              <a:spcAft>
                <a:spcPts val="500"/>
              </a:spcAft>
            </a:pPr>
            <a:r>
              <a:rPr sz="1100" b="1">
                <a:solidFill>
                  <a:srgbClr val="5B6472"/>
                </a:solidFill>
                <a:latin typeface="Arial"/>
              </a:rPr>
              <a:t>2</a:t>
            </a:r>
          </a:p>
        </p:txBody>
      </p:sp>
      <p:sp>
        <p:nvSpPr>
          <p:cNvPr id="11" name="TextBox 10"/>
          <p:cNvSpPr txBox="1"/>
          <p:nvPr/>
        </p:nvSpPr>
        <p:spPr>
          <a:xfrm>
            <a:off x="5675360" y="2139696"/>
            <a:ext cx="173736" cy="219456"/>
          </a:xfrm>
          <a:prstGeom prst="rect">
            <a:avLst/>
          </a:prstGeom>
          <a:noFill/>
        </p:spPr>
        <p:txBody>
          <a:bodyPr wrap="square" anchor="t" lIns="0" rIns="0" tIns="0" bIns="0">
            <a:spAutoFit/>
          </a:bodyPr>
          <a:lstStyle/>
          <a:p>
            <a:pPr algn="ctr">
              <a:lnSpc>
                <a:spcPct val="118000"/>
              </a:lnSpc>
              <a:spcAft>
                <a:spcPts val="500"/>
              </a:spcAft>
            </a:pPr>
            <a:r>
              <a:rPr sz="1100" b="1">
                <a:solidFill>
                  <a:srgbClr val="5B6472"/>
                </a:solidFill>
                <a:latin typeface="Arial"/>
              </a:rPr>
              <a:t>3</a:t>
            </a:r>
          </a:p>
        </p:txBody>
      </p:sp>
      <p:sp>
        <p:nvSpPr>
          <p:cNvPr id="12" name="Rectangle 11"/>
          <p:cNvSpPr/>
          <p:nvPr/>
        </p:nvSpPr>
        <p:spPr>
          <a:xfrm>
            <a:off x="566928" y="2414016"/>
            <a:ext cx="5373608" cy="2286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tIns="36576" bIns="36576"/>
          <a:lstStyle/>
          <a:p>
            <a:pPr algn="l">
              <a:lnSpc>
                <a:spcPct val="115000"/>
              </a:lnSpc>
              <a:spcAft>
                <a:spcPts val="400"/>
              </a:spcAft>
            </a:pPr>
            <a:r>
              <a:rPr sz="1250" b="1">
                <a:solidFill>
                  <a:srgbClr val="053596"/>
                </a:solidFill>
                <a:latin typeface="Arial"/>
              </a:rPr>
              <a:t>1. Tổ chức dạy học trong môi trường số</a:t>
            </a:r>
          </a:p>
        </p:txBody>
      </p:sp>
      <p:sp>
        <p:nvSpPr>
          <p:cNvPr id="13" name="Rectangle 12"/>
          <p:cNvSpPr/>
          <p:nvPr/>
        </p:nvSpPr>
        <p:spPr>
          <a:xfrm>
            <a:off x="566928" y="2642616"/>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41248" y="2642616"/>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Dạy học trong môi trường số</a:t>
            </a:r>
          </a:p>
        </p:txBody>
      </p:sp>
      <p:sp>
        <p:nvSpPr>
          <p:cNvPr id="15" name="Rounded Rectangle 14"/>
          <p:cNvSpPr/>
          <p:nvPr/>
        </p:nvSpPr>
        <p:spPr>
          <a:xfrm>
            <a:off x="5016992" y="270205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ounded Rectangle 15"/>
          <p:cNvSpPr/>
          <p:nvPr/>
        </p:nvSpPr>
        <p:spPr>
          <a:xfrm>
            <a:off x="5236448" y="270205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ounded Rectangle 16"/>
          <p:cNvSpPr/>
          <p:nvPr/>
        </p:nvSpPr>
        <p:spPr>
          <a:xfrm>
            <a:off x="5455904" y="270205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ounded Rectangle 17"/>
          <p:cNvSpPr/>
          <p:nvPr/>
        </p:nvSpPr>
        <p:spPr>
          <a:xfrm>
            <a:off x="5675360" y="270205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841248" y="2935224"/>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Hướng dẫn, hỗ trợ</a:t>
            </a:r>
          </a:p>
        </p:txBody>
      </p:sp>
      <p:sp>
        <p:nvSpPr>
          <p:cNvPr id="20" name="Rounded Rectangle 19"/>
          <p:cNvSpPr/>
          <p:nvPr/>
        </p:nvSpPr>
        <p:spPr>
          <a:xfrm>
            <a:off x="5016992" y="299466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ounded Rectangle 20"/>
          <p:cNvSpPr/>
          <p:nvPr/>
        </p:nvSpPr>
        <p:spPr>
          <a:xfrm>
            <a:off x="5236448" y="299466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Rounded Rectangle 21"/>
          <p:cNvSpPr/>
          <p:nvPr/>
        </p:nvSpPr>
        <p:spPr>
          <a:xfrm>
            <a:off x="5455904" y="299466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ounded Rectangle 22"/>
          <p:cNvSpPr/>
          <p:nvPr/>
        </p:nvSpPr>
        <p:spPr>
          <a:xfrm>
            <a:off x="5675360" y="299466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566928" y="3227832"/>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TextBox 24"/>
          <p:cNvSpPr txBox="1"/>
          <p:nvPr/>
        </p:nvSpPr>
        <p:spPr>
          <a:xfrm>
            <a:off x="841248" y="3227832"/>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Cá nhân hóa</a:t>
            </a:r>
          </a:p>
        </p:txBody>
      </p:sp>
      <p:sp>
        <p:nvSpPr>
          <p:cNvPr id="26" name="Rounded Rectangle 25"/>
          <p:cNvSpPr/>
          <p:nvPr/>
        </p:nvSpPr>
        <p:spPr>
          <a:xfrm>
            <a:off x="5016992" y="328726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ounded Rectangle 26"/>
          <p:cNvSpPr/>
          <p:nvPr/>
        </p:nvSpPr>
        <p:spPr>
          <a:xfrm>
            <a:off x="5236448" y="328726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8" name="Rounded Rectangle 27"/>
          <p:cNvSpPr/>
          <p:nvPr/>
        </p:nvSpPr>
        <p:spPr>
          <a:xfrm>
            <a:off x="5455904" y="328726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Rounded Rectangle 28"/>
          <p:cNvSpPr/>
          <p:nvPr/>
        </p:nvSpPr>
        <p:spPr>
          <a:xfrm>
            <a:off x="5675360" y="328726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TextBox 29"/>
          <p:cNvSpPr txBox="1"/>
          <p:nvPr/>
        </p:nvSpPr>
        <p:spPr>
          <a:xfrm>
            <a:off x="841248" y="3520440"/>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Học tập hợp tác</a:t>
            </a:r>
          </a:p>
        </p:txBody>
      </p:sp>
      <p:sp>
        <p:nvSpPr>
          <p:cNvPr id="31" name="Rounded Rectangle 30"/>
          <p:cNvSpPr/>
          <p:nvPr/>
        </p:nvSpPr>
        <p:spPr>
          <a:xfrm>
            <a:off x="5016992" y="357987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Rounded Rectangle 31"/>
          <p:cNvSpPr/>
          <p:nvPr/>
        </p:nvSpPr>
        <p:spPr>
          <a:xfrm>
            <a:off x="5236448" y="357987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3" name="Rounded Rectangle 32"/>
          <p:cNvSpPr/>
          <p:nvPr/>
        </p:nvSpPr>
        <p:spPr>
          <a:xfrm>
            <a:off x="5455904" y="357987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4" name="Rounded Rectangle 33"/>
          <p:cNvSpPr/>
          <p:nvPr/>
        </p:nvSpPr>
        <p:spPr>
          <a:xfrm>
            <a:off x="5675360" y="357987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5" name="Rectangle 34"/>
          <p:cNvSpPr/>
          <p:nvPr/>
        </p:nvSpPr>
        <p:spPr>
          <a:xfrm>
            <a:off x="566928" y="3858768"/>
            <a:ext cx="5373608" cy="2286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tIns="36576" bIns="36576"/>
          <a:lstStyle/>
          <a:p>
            <a:pPr algn="l">
              <a:lnSpc>
                <a:spcPct val="115000"/>
              </a:lnSpc>
              <a:spcAft>
                <a:spcPts val="400"/>
              </a:spcAft>
            </a:pPr>
            <a:r>
              <a:rPr sz="1250" b="1">
                <a:solidFill>
                  <a:srgbClr val="053596"/>
                </a:solidFill>
                <a:latin typeface="Arial"/>
              </a:rPr>
              <a:t>2. Kiểm tra, đánh giá</a:t>
            </a:r>
          </a:p>
        </p:txBody>
      </p:sp>
      <p:sp>
        <p:nvSpPr>
          <p:cNvPr id="36" name="Rectangle 35"/>
          <p:cNvSpPr/>
          <p:nvPr/>
        </p:nvSpPr>
        <p:spPr>
          <a:xfrm>
            <a:off x="566928" y="4087368"/>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7" name="TextBox 36"/>
          <p:cNvSpPr txBox="1"/>
          <p:nvPr/>
        </p:nvSpPr>
        <p:spPr>
          <a:xfrm>
            <a:off x="841248" y="4087368"/>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Phương pháp đánh giá</a:t>
            </a:r>
          </a:p>
        </p:txBody>
      </p:sp>
      <p:sp>
        <p:nvSpPr>
          <p:cNvPr id="38" name="Rounded Rectangle 37"/>
          <p:cNvSpPr/>
          <p:nvPr/>
        </p:nvSpPr>
        <p:spPr>
          <a:xfrm>
            <a:off x="5016992" y="414680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9" name="Rounded Rectangle 38"/>
          <p:cNvSpPr/>
          <p:nvPr/>
        </p:nvSpPr>
        <p:spPr>
          <a:xfrm>
            <a:off x="5236448" y="414680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0" name="Rounded Rectangle 39"/>
          <p:cNvSpPr/>
          <p:nvPr/>
        </p:nvSpPr>
        <p:spPr>
          <a:xfrm>
            <a:off x="5455904" y="414680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1" name="Rounded Rectangle 40"/>
          <p:cNvSpPr/>
          <p:nvPr/>
        </p:nvSpPr>
        <p:spPr>
          <a:xfrm>
            <a:off x="5675360" y="414680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2" name="TextBox 41"/>
          <p:cNvSpPr txBox="1"/>
          <p:nvPr/>
        </p:nvSpPr>
        <p:spPr>
          <a:xfrm>
            <a:off x="841248" y="4379976"/>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Phân tích dữ liệu học tập</a:t>
            </a:r>
          </a:p>
        </p:txBody>
      </p:sp>
      <p:sp>
        <p:nvSpPr>
          <p:cNvPr id="43" name="Rounded Rectangle 42"/>
          <p:cNvSpPr/>
          <p:nvPr/>
        </p:nvSpPr>
        <p:spPr>
          <a:xfrm>
            <a:off x="5016992" y="443941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4" name="Rounded Rectangle 43"/>
          <p:cNvSpPr/>
          <p:nvPr/>
        </p:nvSpPr>
        <p:spPr>
          <a:xfrm>
            <a:off x="5236448" y="443941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5" name="Rounded Rectangle 44"/>
          <p:cNvSpPr/>
          <p:nvPr/>
        </p:nvSpPr>
        <p:spPr>
          <a:xfrm>
            <a:off x="5455904" y="443941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6" name="Rounded Rectangle 45"/>
          <p:cNvSpPr/>
          <p:nvPr/>
        </p:nvSpPr>
        <p:spPr>
          <a:xfrm>
            <a:off x="5675360" y="443941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7" name="Rectangle 46"/>
          <p:cNvSpPr/>
          <p:nvPr/>
        </p:nvSpPr>
        <p:spPr>
          <a:xfrm>
            <a:off x="566928" y="4672584"/>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8" name="TextBox 47"/>
          <p:cNvSpPr txBox="1"/>
          <p:nvPr/>
        </p:nvSpPr>
        <p:spPr>
          <a:xfrm>
            <a:off x="841248" y="4672584"/>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Phản hồi và cải tiến</a:t>
            </a:r>
          </a:p>
        </p:txBody>
      </p:sp>
      <p:sp>
        <p:nvSpPr>
          <p:cNvPr id="49" name="Rounded Rectangle 48"/>
          <p:cNvSpPr/>
          <p:nvPr/>
        </p:nvSpPr>
        <p:spPr>
          <a:xfrm>
            <a:off x="5016992" y="473202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0" name="Rounded Rectangle 49"/>
          <p:cNvSpPr/>
          <p:nvPr/>
        </p:nvSpPr>
        <p:spPr>
          <a:xfrm>
            <a:off x="5236448" y="473202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1" name="Rounded Rectangle 50"/>
          <p:cNvSpPr/>
          <p:nvPr/>
        </p:nvSpPr>
        <p:spPr>
          <a:xfrm>
            <a:off x="5455904" y="473202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2" name="Rounded Rectangle 51"/>
          <p:cNvSpPr/>
          <p:nvPr/>
        </p:nvSpPr>
        <p:spPr>
          <a:xfrm>
            <a:off x="5675360" y="473202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3" name="Rectangle 52"/>
          <p:cNvSpPr/>
          <p:nvPr/>
        </p:nvSpPr>
        <p:spPr>
          <a:xfrm>
            <a:off x="566928" y="5010912"/>
            <a:ext cx="5373608" cy="2286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tIns="36576" bIns="36576"/>
          <a:lstStyle/>
          <a:p>
            <a:pPr algn="l">
              <a:lnSpc>
                <a:spcPct val="115000"/>
              </a:lnSpc>
              <a:spcAft>
                <a:spcPts val="400"/>
              </a:spcAft>
            </a:pPr>
            <a:r>
              <a:rPr sz="1250" b="1">
                <a:solidFill>
                  <a:srgbClr val="053596"/>
                </a:solidFill>
                <a:latin typeface="Arial"/>
              </a:rPr>
              <a:t>3. Trao quyền cho người học</a:t>
            </a:r>
          </a:p>
        </p:txBody>
      </p:sp>
      <p:sp>
        <p:nvSpPr>
          <p:cNvPr id="54" name="Rectangle 53"/>
          <p:cNvSpPr/>
          <p:nvPr/>
        </p:nvSpPr>
        <p:spPr>
          <a:xfrm>
            <a:off x="566928" y="5239512"/>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5" name="TextBox 54"/>
          <p:cNvSpPr txBox="1"/>
          <p:nvPr/>
        </p:nvSpPr>
        <p:spPr>
          <a:xfrm>
            <a:off x="841248" y="5239512"/>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Tiếp cận và hòa nhập</a:t>
            </a:r>
          </a:p>
        </p:txBody>
      </p:sp>
      <p:sp>
        <p:nvSpPr>
          <p:cNvPr id="56" name="Rounded Rectangle 55"/>
          <p:cNvSpPr/>
          <p:nvPr/>
        </p:nvSpPr>
        <p:spPr>
          <a:xfrm>
            <a:off x="5016992" y="529894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7" name="Rounded Rectangle 56"/>
          <p:cNvSpPr/>
          <p:nvPr/>
        </p:nvSpPr>
        <p:spPr>
          <a:xfrm>
            <a:off x="5236448" y="529894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8" name="Rounded Rectangle 57"/>
          <p:cNvSpPr/>
          <p:nvPr/>
        </p:nvSpPr>
        <p:spPr>
          <a:xfrm>
            <a:off x="5455904" y="529894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9" name="Rounded Rectangle 58"/>
          <p:cNvSpPr/>
          <p:nvPr/>
        </p:nvSpPr>
        <p:spPr>
          <a:xfrm>
            <a:off x="5675360" y="529894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0" name="TextBox 59"/>
          <p:cNvSpPr txBox="1"/>
          <p:nvPr/>
        </p:nvSpPr>
        <p:spPr>
          <a:xfrm>
            <a:off x="841248" y="5532120"/>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Giải quyết vấn đề</a:t>
            </a:r>
          </a:p>
        </p:txBody>
      </p:sp>
      <p:sp>
        <p:nvSpPr>
          <p:cNvPr id="61" name="Rounded Rectangle 60"/>
          <p:cNvSpPr/>
          <p:nvPr/>
        </p:nvSpPr>
        <p:spPr>
          <a:xfrm>
            <a:off x="5016992" y="559155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2" name="Rounded Rectangle 61"/>
          <p:cNvSpPr/>
          <p:nvPr/>
        </p:nvSpPr>
        <p:spPr>
          <a:xfrm>
            <a:off x="5236448" y="559155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3" name="Rounded Rectangle 62"/>
          <p:cNvSpPr/>
          <p:nvPr/>
        </p:nvSpPr>
        <p:spPr>
          <a:xfrm>
            <a:off x="5455904" y="559155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4" name="Rounded Rectangle 63"/>
          <p:cNvSpPr/>
          <p:nvPr/>
        </p:nvSpPr>
        <p:spPr>
          <a:xfrm>
            <a:off x="5675360" y="559155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5" name="Rectangle 64"/>
          <p:cNvSpPr/>
          <p:nvPr/>
        </p:nvSpPr>
        <p:spPr>
          <a:xfrm>
            <a:off x="566928" y="5824728"/>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6" name="TextBox 65"/>
          <p:cNvSpPr txBox="1"/>
          <p:nvPr/>
        </p:nvSpPr>
        <p:spPr>
          <a:xfrm>
            <a:off x="841248" y="5824728"/>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Tham gia tích cực</a:t>
            </a:r>
          </a:p>
        </p:txBody>
      </p:sp>
      <p:sp>
        <p:nvSpPr>
          <p:cNvPr id="67" name="Rounded Rectangle 66"/>
          <p:cNvSpPr/>
          <p:nvPr/>
        </p:nvSpPr>
        <p:spPr>
          <a:xfrm>
            <a:off x="5016992" y="588416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8" name="Rounded Rectangle 67"/>
          <p:cNvSpPr/>
          <p:nvPr/>
        </p:nvSpPr>
        <p:spPr>
          <a:xfrm>
            <a:off x="5236448" y="588416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9" name="Rounded Rectangle 68"/>
          <p:cNvSpPr/>
          <p:nvPr/>
        </p:nvSpPr>
        <p:spPr>
          <a:xfrm>
            <a:off x="5455904" y="588416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70" name="Rounded Rectangle 69"/>
          <p:cNvSpPr/>
          <p:nvPr/>
        </p:nvSpPr>
        <p:spPr>
          <a:xfrm>
            <a:off x="5675360" y="588416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71" name="TextBox 70"/>
          <p:cNvSpPr txBox="1"/>
          <p:nvPr/>
        </p:nvSpPr>
        <p:spPr>
          <a:xfrm>
            <a:off x="10701496" y="2139696"/>
            <a:ext cx="173736" cy="219456"/>
          </a:xfrm>
          <a:prstGeom prst="rect">
            <a:avLst/>
          </a:prstGeom>
          <a:noFill/>
        </p:spPr>
        <p:txBody>
          <a:bodyPr wrap="square" anchor="t" lIns="0" rIns="0" tIns="0" bIns="0">
            <a:spAutoFit/>
          </a:bodyPr>
          <a:lstStyle/>
          <a:p>
            <a:pPr algn="ctr">
              <a:lnSpc>
                <a:spcPct val="118000"/>
              </a:lnSpc>
              <a:spcAft>
                <a:spcPts val="500"/>
              </a:spcAft>
            </a:pPr>
            <a:r>
              <a:rPr sz="1100" b="1">
                <a:solidFill>
                  <a:srgbClr val="5B6472"/>
                </a:solidFill>
                <a:latin typeface="Arial"/>
              </a:rPr>
              <a:t>0</a:t>
            </a:r>
          </a:p>
        </p:txBody>
      </p:sp>
      <p:sp>
        <p:nvSpPr>
          <p:cNvPr id="72" name="TextBox 71"/>
          <p:cNvSpPr txBox="1"/>
          <p:nvPr/>
        </p:nvSpPr>
        <p:spPr>
          <a:xfrm>
            <a:off x="10920952" y="2139696"/>
            <a:ext cx="173736" cy="219456"/>
          </a:xfrm>
          <a:prstGeom prst="rect">
            <a:avLst/>
          </a:prstGeom>
          <a:noFill/>
        </p:spPr>
        <p:txBody>
          <a:bodyPr wrap="square" anchor="t" lIns="0" rIns="0" tIns="0" bIns="0">
            <a:spAutoFit/>
          </a:bodyPr>
          <a:lstStyle/>
          <a:p>
            <a:pPr algn="ctr">
              <a:lnSpc>
                <a:spcPct val="118000"/>
              </a:lnSpc>
              <a:spcAft>
                <a:spcPts val="500"/>
              </a:spcAft>
            </a:pPr>
            <a:r>
              <a:rPr sz="1100" b="1">
                <a:solidFill>
                  <a:srgbClr val="5B6472"/>
                </a:solidFill>
                <a:latin typeface="Arial"/>
              </a:rPr>
              <a:t>1</a:t>
            </a:r>
          </a:p>
        </p:txBody>
      </p:sp>
      <p:sp>
        <p:nvSpPr>
          <p:cNvPr id="73" name="TextBox 72"/>
          <p:cNvSpPr txBox="1"/>
          <p:nvPr/>
        </p:nvSpPr>
        <p:spPr>
          <a:xfrm>
            <a:off x="11140408" y="2139696"/>
            <a:ext cx="173736" cy="219456"/>
          </a:xfrm>
          <a:prstGeom prst="rect">
            <a:avLst/>
          </a:prstGeom>
          <a:noFill/>
        </p:spPr>
        <p:txBody>
          <a:bodyPr wrap="square" anchor="t" lIns="0" rIns="0" tIns="0" bIns="0">
            <a:spAutoFit/>
          </a:bodyPr>
          <a:lstStyle/>
          <a:p>
            <a:pPr algn="ctr">
              <a:lnSpc>
                <a:spcPct val="118000"/>
              </a:lnSpc>
              <a:spcAft>
                <a:spcPts val="500"/>
              </a:spcAft>
            </a:pPr>
            <a:r>
              <a:rPr sz="1100" b="1">
                <a:solidFill>
                  <a:srgbClr val="5B6472"/>
                </a:solidFill>
                <a:latin typeface="Arial"/>
              </a:rPr>
              <a:t>2</a:t>
            </a:r>
          </a:p>
        </p:txBody>
      </p:sp>
      <p:sp>
        <p:nvSpPr>
          <p:cNvPr id="74" name="TextBox 73"/>
          <p:cNvSpPr txBox="1"/>
          <p:nvPr/>
        </p:nvSpPr>
        <p:spPr>
          <a:xfrm>
            <a:off x="11359864" y="2139696"/>
            <a:ext cx="173736" cy="219456"/>
          </a:xfrm>
          <a:prstGeom prst="rect">
            <a:avLst/>
          </a:prstGeom>
          <a:noFill/>
        </p:spPr>
        <p:txBody>
          <a:bodyPr wrap="square" anchor="t" lIns="0" rIns="0" tIns="0" bIns="0">
            <a:spAutoFit/>
          </a:bodyPr>
          <a:lstStyle/>
          <a:p>
            <a:pPr algn="ctr">
              <a:lnSpc>
                <a:spcPct val="118000"/>
              </a:lnSpc>
              <a:spcAft>
                <a:spcPts val="500"/>
              </a:spcAft>
            </a:pPr>
            <a:r>
              <a:rPr sz="1100" b="1">
                <a:solidFill>
                  <a:srgbClr val="5B6472"/>
                </a:solidFill>
                <a:latin typeface="Arial"/>
              </a:rPr>
              <a:t>3</a:t>
            </a:r>
          </a:p>
        </p:txBody>
      </p:sp>
      <p:sp>
        <p:nvSpPr>
          <p:cNvPr id="75" name="Rectangle 74"/>
          <p:cNvSpPr/>
          <p:nvPr/>
        </p:nvSpPr>
        <p:spPr>
          <a:xfrm>
            <a:off x="6251432" y="2414016"/>
            <a:ext cx="5373608" cy="2286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tIns="36576" bIns="36576"/>
          <a:lstStyle/>
          <a:p>
            <a:pPr algn="l">
              <a:lnSpc>
                <a:spcPct val="115000"/>
              </a:lnSpc>
              <a:spcAft>
                <a:spcPts val="400"/>
              </a:spcAft>
            </a:pPr>
            <a:r>
              <a:rPr sz="1250" b="1">
                <a:solidFill>
                  <a:srgbClr val="053596"/>
                </a:solidFill>
                <a:latin typeface="Arial"/>
              </a:rPr>
              <a:t>4. Kỹ năng công nghệ số</a:t>
            </a:r>
          </a:p>
        </p:txBody>
      </p:sp>
      <p:sp>
        <p:nvSpPr>
          <p:cNvPr id="76" name="Rectangle 75"/>
          <p:cNvSpPr/>
          <p:nvPr/>
        </p:nvSpPr>
        <p:spPr>
          <a:xfrm>
            <a:off x="6251432" y="2642616"/>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77" name="TextBox 76"/>
          <p:cNvSpPr txBox="1"/>
          <p:nvPr/>
        </p:nvSpPr>
        <p:spPr>
          <a:xfrm>
            <a:off x="6525752" y="2642616"/>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Thông tin, dữ liệu</a:t>
            </a:r>
          </a:p>
        </p:txBody>
      </p:sp>
      <p:sp>
        <p:nvSpPr>
          <p:cNvPr id="78" name="Rounded Rectangle 77"/>
          <p:cNvSpPr/>
          <p:nvPr/>
        </p:nvSpPr>
        <p:spPr>
          <a:xfrm>
            <a:off x="10701496" y="270205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79" name="Rounded Rectangle 78"/>
          <p:cNvSpPr/>
          <p:nvPr/>
        </p:nvSpPr>
        <p:spPr>
          <a:xfrm>
            <a:off x="10920952" y="270205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0" name="Rounded Rectangle 79"/>
          <p:cNvSpPr/>
          <p:nvPr/>
        </p:nvSpPr>
        <p:spPr>
          <a:xfrm>
            <a:off x="11140408" y="270205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1" name="Rounded Rectangle 80"/>
          <p:cNvSpPr/>
          <p:nvPr/>
        </p:nvSpPr>
        <p:spPr>
          <a:xfrm>
            <a:off x="11359864" y="270205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2" name="TextBox 81"/>
          <p:cNvSpPr txBox="1"/>
          <p:nvPr/>
        </p:nvSpPr>
        <p:spPr>
          <a:xfrm>
            <a:off x="6525752" y="2935224"/>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Sáng tạo nội dung số</a:t>
            </a:r>
          </a:p>
        </p:txBody>
      </p:sp>
      <p:sp>
        <p:nvSpPr>
          <p:cNvPr id="83" name="Rounded Rectangle 82"/>
          <p:cNvSpPr/>
          <p:nvPr/>
        </p:nvSpPr>
        <p:spPr>
          <a:xfrm>
            <a:off x="10701496" y="299466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4" name="Rounded Rectangle 83"/>
          <p:cNvSpPr/>
          <p:nvPr/>
        </p:nvSpPr>
        <p:spPr>
          <a:xfrm>
            <a:off x="10920952" y="299466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5" name="Rounded Rectangle 84"/>
          <p:cNvSpPr/>
          <p:nvPr/>
        </p:nvSpPr>
        <p:spPr>
          <a:xfrm>
            <a:off x="11140408" y="299466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6" name="Rounded Rectangle 85"/>
          <p:cNvSpPr/>
          <p:nvPr/>
        </p:nvSpPr>
        <p:spPr>
          <a:xfrm>
            <a:off x="11359864" y="299466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7" name="Rectangle 86"/>
          <p:cNvSpPr/>
          <p:nvPr/>
        </p:nvSpPr>
        <p:spPr>
          <a:xfrm>
            <a:off x="6251432" y="3227832"/>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8" name="TextBox 87"/>
          <p:cNvSpPr txBox="1"/>
          <p:nvPr/>
        </p:nvSpPr>
        <p:spPr>
          <a:xfrm>
            <a:off x="6525752" y="3227832"/>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An toàn thông tin</a:t>
            </a:r>
          </a:p>
        </p:txBody>
      </p:sp>
      <p:sp>
        <p:nvSpPr>
          <p:cNvPr id="89" name="Rounded Rectangle 88"/>
          <p:cNvSpPr/>
          <p:nvPr/>
        </p:nvSpPr>
        <p:spPr>
          <a:xfrm>
            <a:off x="10701496" y="328726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0" name="Rounded Rectangle 89"/>
          <p:cNvSpPr/>
          <p:nvPr/>
        </p:nvSpPr>
        <p:spPr>
          <a:xfrm>
            <a:off x="10920952" y="328726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1" name="Rounded Rectangle 90"/>
          <p:cNvSpPr/>
          <p:nvPr/>
        </p:nvSpPr>
        <p:spPr>
          <a:xfrm>
            <a:off x="11140408" y="328726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2" name="Rounded Rectangle 91"/>
          <p:cNvSpPr/>
          <p:nvPr/>
        </p:nvSpPr>
        <p:spPr>
          <a:xfrm>
            <a:off x="11359864" y="328726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3" name="Rectangle 92"/>
          <p:cNvSpPr/>
          <p:nvPr/>
        </p:nvSpPr>
        <p:spPr>
          <a:xfrm>
            <a:off x="6251432" y="3566160"/>
            <a:ext cx="5373608" cy="2286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tIns="36576" bIns="36576"/>
          <a:lstStyle/>
          <a:p>
            <a:pPr algn="l">
              <a:lnSpc>
                <a:spcPct val="115000"/>
              </a:lnSpc>
              <a:spcAft>
                <a:spcPts val="400"/>
              </a:spcAft>
            </a:pPr>
            <a:r>
              <a:rPr sz="1250" b="1">
                <a:solidFill>
                  <a:srgbClr val="053596"/>
                </a:solidFill>
                <a:latin typeface="Arial"/>
              </a:rPr>
              <a:t>5. Phát triển chuyên môn</a:t>
            </a:r>
          </a:p>
        </p:txBody>
      </p:sp>
      <p:sp>
        <p:nvSpPr>
          <p:cNvPr id="94" name="Rectangle 93"/>
          <p:cNvSpPr/>
          <p:nvPr/>
        </p:nvSpPr>
        <p:spPr>
          <a:xfrm>
            <a:off x="6251432" y="3794760"/>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5" name="TextBox 94"/>
          <p:cNvSpPr txBox="1"/>
          <p:nvPr/>
        </p:nvSpPr>
        <p:spPr>
          <a:xfrm>
            <a:off x="6525752" y="3794760"/>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Giao tiếp trong tổ chức</a:t>
            </a:r>
          </a:p>
        </p:txBody>
      </p:sp>
      <p:sp>
        <p:nvSpPr>
          <p:cNvPr id="96" name="Rounded Rectangle 95"/>
          <p:cNvSpPr/>
          <p:nvPr/>
        </p:nvSpPr>
        <p:spPr>
          <a:xfrm>
            <a:off x="10701496" y="385419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7" name="Rounded Rectangle 96"/>
          <p:cNvSpPr/>
          <p:nvPr/>
        </p:nvSpPr>
        <p:spPr>
          <a:xfrm>
            <a:off x="10920952" y="385419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8" name="Rounded Rectangle 97"/>
          <p:cNvSpPr/>
          <p:nvPr/>
        </p:nvSpPr>
        <p:spPr>
          <a:xfrm>
            <a:off x="11140408" y="385419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9" name="Rounded Rectangle 98"/>
          <p:cNvSpPr/>
          <p:nvPr/>
        </p:nvSpPr>
        <p:spPr>
          <a:xfrm>
            <a:off x="11359864" y="385419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0" name="TextBox 99"/>
          <p:cNvSpPr txBox="1"/>
          <p:nvPr/>
        </p:nvSpPr>
        <p:spPr>
          <a:xfrm>
            <a:off x="6525752" y="4087368"/>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Hợp tác chuyên môn</a:t>
            </a:r>
          </a:p>
        </p:txBody>
      </p:sp>
      <p:sp>
        <p:nvSpPr>
          <p:cNvPr id="101" name="Rounded Rectangle 100"/>
          <p:cNvSpPr/>
          <p:nvPr/>
        </p:nvSpPr>
        <p:spPr>
          <a:xfrm>
            <a:off x="10701496" y="414680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2" name="Rounded Rectangle 101"/>
          <p:cNvSpPr/>
          <p:nvPr/>
        </p:nvSpPr>
        <p:spPr>
          <a:xfrm>
            <a:off x="10920952" y="414680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3" name="Rounded Rectangle 102"/>
          <p:cNvSpPr/>
          <p:nvPr/>
        </p:nvSpPr>
        <p:spPr>
          <a:xfrm>
            <a:off x="11140408" y="414680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4" name="Rounded Rectangle 103"/>
          <p:cNvSpPr/>
          <p:nvPr/>
        </p:nvSpPr>
        <p:spPr>
          <a:xfrm>
            <a:off x="11359864" y="414680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5" name="Rectangle 104"/>
          <p:cNvSpPr/>
          <p:nvPr/>
        </p:nvSpPr>
        <p:spPr>
          <a:xfrm>
            <a:off x="6251432" y="4379976"/>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6" name="TextBox 105"/>
          <p:cNvSpPr txBox="1"/>
          <p:nvPr/>
        </p:nvSpPr>
        <p:spPr>
          <a:xfrm>
            <a:off x="6525752" y="4379976"/>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Chia sẻ tài nguyên số</a:t>
            </a:r>
          </a:p>
        </p:txBody>
      </p:sp>
      <p:sp>
        <p:nvSpPr>
          <p:cNvPr id="107" name="Rounded Rectangle 106"/>
          <p:cNvSpPr/>
          <p:nvPr/>
        </p:nvSpPr>
        <p:spPr>
          <a:xfrm>
            <a:off x="10701496" y="443941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8" name="Rounded Rectangle 107"/>
          <p:cNvSpPr/>
          <p:nvPr/>
        </p:nvSpPr>
        <p:spPr>
          <a:xfrm>
            <a:off x="10920952" y="443941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9" name="Rounded Rectangle 108"/>
          <p:cNvSpPr/>
          <p:nvPr/>
        </p:nvSpPr>
        <p:spPr>
          <a:xfrm>
            <a:off x="11140408" y="443941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0" name="Rounded Rectangle 109"/>
          <p:cNvSpPr/>
          <p:nvPr/>
        </p:nvSpPr>
        <p:spPr>
          <a:xfrm>
            <a:off x="11359864" y="4439412"/>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1" name="Rectangle 110"/>
          <p:cNvSpPr/>
          <p:nvPr/>
        </p:nvSpPr>
        <p:spPr>
          <a:xfrm>
            <a:off x="6251432" y="4718304"/>
            <a:ext cx="5373608" cy="2286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46304" rIns="146304" tIns="36576" bIns="36576"/>
          <a:lstStyle/>
          <a:p>
            <a:pPr algn="l">
              <a:lnSpc>
                <a:spcPct val="115000"/>
              </a:lnSpc>
              <a:spcAft>
                <a:spcPts val="400"/>
              </a:spcAft>
            </a:pPr>
            <a:r>
              <a:rPr sz="1250" b="1">
                <a:solidFill>
                  <a:srgbClr val="053596"/>
                </a:solidFill>
                <a:latin typeface="Arial"/>
              </a:rPr>
              <a:t>6. Trí tuệ nhân tạo</a:t>
            </a:r>
          </a:p>
        </p:txBody>
      </p:sp>
      <p:sp>
        <p:nvSpPr>
          <p:cNvPr id="112" name="Rectangle 111"/>
          <p:cNvSpPr/>
          <p:nvPr/>
        </p:nvSpPr>
        <p:spPr>
          <a:xfrm>
            <a:off x="6251432" y="4946904"/>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3" name="TextBox 112"/>
          <p:cNvSpPr txBox="1"/>
          <p:nvPr/>
        </p:nvSpPr>
        <p:spPr>
          <a:xfrm>
            <a:off x="6525752" y="4946904"/>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Tư duy lấy con người làm trung tâm</a:t>
            </a:r>
          </a:p>
        </p:txBody>
      </p:sp>
      <p:sp>
        <p:nvSpPr>
          <p:cNvPr id="114" name="Rounded Rectangle 113"/>
          <p:cNvSpPr/>
          <p:nvPr/>
        </p:nvSpPr>
        <p:spPr>
          <a:xfrm>
            <a:off x="10701496" y="500634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5" name="Rounded Rectangle 114"/>
          <p:cNvSpPr/>
          <p:nvPr/>
        </p:nvSpPr>
        <p:spPr>
          <a:xfrm>
            <a:off x="10920952" y="500634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6" name="Rounded Rectangle 115"/>
          <p:cNvSpPr/>
          <p:nvPr/>
        </p:nvSpPr>
        <p:spPr>
          <a:xfrm>
            <a:off x="11140408" y="500634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7" name="Rounded Rectangle 116"/>
          <p:cNvSpPr/>
          <p:nvPr/>
        </p:nvSpPr>
        <p:spPr>
          <a:xfrm>
            <a:off x="11359864" y="5006340"/>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8" name="TextBox 117"/>
          <p:cNvSpPr txBox="1"/>
          <p:nvPr/>
        </p:nvSpPr>
        <p:spPr>
          <a:xfrm>
            <a:off x="6525752" y="5239512"/>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Đạo đức AI</a:t>
            </a:r>
          </a:p>
        </p:txBody>
      </p:sp>
      <p:sp>
        <p:nvSpPr>
          <p:cNvPr id="119" name="Rounded Rectangle 118"/>
          <p:cNvSpPr/>
          <p:nvPr/>
        </p:nvSpPr>
        <p:spPr>
          <a:xfrm>
            <a:off x="10701496" y="529894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0" name="Rounded Rectangle 119"/>
          <p:cNvSpPr/>
          <p:nvPr/>
        </p:nvSpPr>
        <p:spPr>
          <a:xfrm>
            <a:off x="10920952" y="529894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1" name="Rounded Rectangle 120"/>
          <p:cNvSpPr/>
          <p:nvPr/>
        </p:nvSpPr>
        <p:spPr>
          <a:xfrm>
            <a:off x="11140408" y="529894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2" name="Rounded Rectangle 121"/>
          <p:cNvSpPr/>
          <p:nvPr/>
        </p:nvSpPr>
        <p:spPr>
          <a:xfrm>
            <a:off x="11359864" y="5298948"/>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3" name="Rectangle 122"/>
          <p:cNvSpPr/>
          <p:nvPr/>
        </p:nvSpPr>
        <p:spPr>
          <a:xfrm>
            <a:off x="6251432" y="5532120"/>
            <a:ext cx="5373608" cy="292608"/>
          </a:xfrm>
          <a:prstGeom prst="rect">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4" name="TextBox 123"/>
          <p:cNvSpPr txBox="1"/>
          <p:nvPr/>
        </p:nvSpPr>
        <p:spPr>
          <a:xfrm>
            <a:off x="6525752" y="5532120"/>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Sư phạm AI</a:t>
            </a:r>
          </a:p>
        </p:txBody>
      </p:sp>
      <p:sp>
        <p:nvSpPr>
          <p:cNvPr id="125" name="Rounded Rectangle 124"/>
          <p:cNvSpPr/>
          <p:nvPr/>
        </p:nvSpPr>
        <p:spPr>
          <a:xfrm>
            <a:off x="10701496" y="559155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6" name="Rounded Rectangle 125"/>
          <p:cNvSpPr/>
          <p:nvPr/>
        </p:nvSpPr>
        <p:spPr>
          <a:xfrm>
            <a:off x="10920952" y="559155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7" name="Rounded Rectangle 126"/>
          <p:cNvSpPr/>
          <p:nvPr/>
        </p:nvSpPr>
        <p:spPr>
          <a:xfrm>
            <a:off x="11140408" y="559155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8" name="Rounded Rectangle 127"/>
          <p:cNvSpPr/>
          <p:nvPr/>
        </p:nvSpPr>
        <p:spPr>
          <a:xfrm>
            <a:off x="11359864" y="5591556"/>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9" name="TextBox 128"/>
          <p:cNvSpPr txBox="1"/>
          <p:nvPr/>
        </p:nvSpPr>
        <p:spPr>
          <a:xfrm>
            <a:off x="6525752" y="5824728"/>
            <a:ext cx="4066016" cy="292608"/>
          </a:xfrm>
          <a:prstGeom prst="rect">
            <a:avLst/>
          </a:prstGeom>
          <a:noFill/>
        </p:spPr>
        <p:txBody>
          <a:bodyPr wrap="square" anchor="ctr" lIns="0" rIns="0" tIns="0" bIns="0">
            <a:spAutoFit/>
          </a:bodyPr>
          <a:lstStyle/>
          <a:p>
            <a:pPr algn="l">
              <a:lnSpc>
                <a:spcPct val="118000"/>
              </a:lnSpc>
              <a:spcAft>
                <a:spcPts val="500"/>
              </a:spcAft>
            </a:pPr>
            <a:r>
              <a:rPr sz="1250" b="0">
                <a:solidFill>
                  <a:srgbClr val="1B2438"/>
                </a:solidFill>
                <a:latin typeface="Arial"/>
              </a:rPr>
              <a:t>AI cho phát triển nghề nghiệp</a:t>
            </a:r>
          </a:p>
        </p:txBody>
      </p:sp>
      <p:sp>
        <p:nvSpPr>
          <p:cNvPr id="130" name="Rounded Rectangle 129"/>
          <p:cNvSpPr/>
          <p:nvPr/>
        </p:nvSpPr>
        <p:spPr>
          <a:xfrm>
            <a:off x="10701496" y="588416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1" name="Rounded Rectangle 130"/>
          <p:cNvSpPr/>
          <p:nvPr/>
        </p:nvSpPr>
        <p:spPr>
          <a:xfrm>
            <a:off x="10920952" y="588416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2" name="Rounded Rectangle 131"/>
          <p:cNvSpPr/>
          <p:nvPr/>
        </p:nvSpPr>
        <p:spPr>
          <a:xfrm>
            <a:off x="11140408" y="588416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3" name="Rounded Rectangle 132"/>
          <p:cNvSpPr/>
          <p:nvPr/>
        </p:nvSpPr>
        <p:spPr>
          <a:xfrm>
            <a:off x="11359864" y="5884164"/>
            <a:ext cx="173736" cy="173736"/>
          </a:xfrm>
          <a:prstGeom prst="roundRect">
            <a:avLst>
              <a:gd name="adj" fmla="val 18000"/>
            </a:avLst>
          </a:prstGeom>
          <a:solidFill>
            <a:srgbClr val="FFFFFF"/>
          </a:solidFill>
          <a:ln w="9525">
            <a:solidFill>
              <a:srgbClr val="9FB0CB"/>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34" name="Picture 13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35" name="TextBox 13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36" name="TextBox 13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 · Phụ lục A</a:t>
            </a:r>
          </a:p>
        </p:txBody>
      </p:sp>
      <p:sp>
        <p:nvSpPr>
          <p:cNvPr id="137" name="TextBox 13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500"/>
                                        <p:tgtEl>
                                          <p:spTgt spid="3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500"/>
                                        <p:tgtEl>
                                          <p:spTgt spid="3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500"/>
                                        <p:tgtEl>
                                          <p:spTgt spid="34"/>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fade">
                                      <p:cBhvr>
                                        <p:cTn id="78" dur="500"/>
                                        <p:tgtEl>
                                          <p:spTgt spid="35"/>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fade">
                                      <p:cBhvr>
                                        <p:cTn id="81" dur="500"/>
                                        <p:tgtEl>
                                          <p:spTgt spid="36"/>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7"/>
                                        </p:tgtEl>
                                        <p:attrNameLst>
                                          <p:attrName>style.visibility</p:attrName>
                                        </p:attrNameLst>
                                      </p:cBhvr>
                                      <p:to>
                                        <p:strVal val="visible"/>
                                      </p:to>
                                    </p:set>
                                    <p:animEffect transition="in" filter="fade">
                                      <p:cBhvr>
                                        <p:cTn id="84" dur="500"/>
                                        <p:tgtEl>
                                          <p:spTgt spid="37"/>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fade">
                                      <p:cBhvr>
                                        <p:cTn id="87" dur="500"/>
                                        <p:tgtEl>
                                          <p:spTgt spid="38"/>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fade">
                                      <p:cBhvr>
                                        <p:cTn id="90" dur="500"/>
                                        <p:tgtEl>
                                          <p:spTgt spid="39"/>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fade">
                                      <p:cBhvr>
                                        <p:cTn id="93" dur="500"/>
                                        <p:tgtEl>
                                          <p:spTgt spid="4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42"/>
                                        </p:tgtEl>
                                        <p:attrNameLst>
                                          <p:attrName>style.visibility</p:attrName>
                                        </p:attrNameLst>
                                      </p:cBhvr>
                                      <p:to>
                                        <p:strVal val="visible"/>
                                      </p:to>
                                    </p:set>
                                    <p:animEffect transition="in" filter="fade">
                                      <p:cBhvr>
                                        <p:cTn id="99" dur="500"/>
                                        <p:tgtEl>
                                          <p:spTgt spid="42"/>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43"/>
                                        </p:tgtEl>
                                        <p:attrNameLst>
                                          <p:attrName>style.visibility</p:attrName>
                                        </p:attrNameLst>
                                      </p:cBhvr>
                                      <p:to>
                                        <p:strVal val="visible"/>
                                      </p:to>
                                    </p:set>
                                    <p:animEffect transition="in" filter="fade">
                                      <p:cBhvr>
                                        <p:cTn id="102" dur="500"/>
                                        <p:tgtEl>
                                          <p:spTgt spid="43"/>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4"/>
                                        </p:tgtEl>
                                        <p:attrNameLst>
                                          <p:attrName>style.visibility</p:attrName>
                                        </p:attrNameLst>
                                      </p:cBhvr>
                                      <p:to>
                                        <p:strVal val="visible"/>
                                      </p:to>
                                    </p:set>
                                    <p:animEffect transition="in" filter="fade">
                                      <p:cBhvr>
                                        <p:cTn id="105" dur="500"/>
                                        <p:tgtEl>
                                          <p:spTgt spid="44"/>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5"/>
                                        </p:tgtEl>
                                        <p:attrNameLst>
                                          <p:attrName>style.visibility</p:attrName>
                                        </p:attrNameLst>
                                      </p:cBhvr>
                                      <p:to>
                                        <p:strVal val="visible"/>
                                      </p:to>
                                    </p:set>
                                    <p:animEffect transition="in" filter="fade">
                                      <p:cBhvr>
                                        <p:cTn id="108" dur="500"/>
                                        <p:tgtEl>
                                          <p:spTgt spid="45"/>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fade">
                                      <p:cBhvr>
                                        <p:cTn id="111" dur="500"/>
                                        <p:tgtEl>
                                          <p:spTgt spid="46"/>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7"/>
                                        </p:tgtEl>
                                        <p:attrNameLst>
                                          <p:attrName>style.visibility</p:attrName>
                                        </p:attrNameLst>
                                      </p:cBhvr>
                                      <p:to>
                                        <p:strVal val="visible"/>
                                      </p:to>
                                    </p:set>
                                    <p:animEffect transition="in" filter="fade">
                                      <p:cBhvr>
                                        <p:cTn id="114" dur="500"/>
                                        <p:tgtEl>
                                          <p:spTgt spid="47"/>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8"/>
                                        </p:tgtEl>
                                        <p:attrNameLst>
                                          <p:attrName>style.visibility</p:attrName>
                                        </p:attrNameLst>
                                      </p:cBhvr>
                                      <p:to>
                                        <p:strVal val="visible"/>
                                      </p:to>
                                    </p:set>
                                    <p:animEffect transition="in" filter="fade">
                                      <p:cBhvr>
                                        <p:cTn id="117" dur="500"/>
                                        <p:tgtEl>
                                          <p:spTgt spid="48"/>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49"/>
                                        </p:tgtEl>
                                        <p:attrNameLst>
                                          <p:attrName>style.visibility</p:attrName>
                                        </p:attrNameLst>
                                      </p:cBhvr>
                                      <p:to>
                                        <p:strVal val="visible"/>
                                      </p:to>
                                    </p:set>
                                    <p:animEffect transition="in" filter="fade">
                                      <p:cBhvr>
                                        <p:cTn id="120" dur="500"/>
                                        <p:tgtEl>
                                          <p:spTgt spid="49"/>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50"/>
                                        </p:tgtEl>
                                        <p:attrNameLst>
                                          <p:attrName>style.visibility</p:attrName>
                                        </p:attrNameLst>
                                      </p:cBhvr>
                                      <p:to>
                                        <p:strVal val="visible"/>
                                      </p:to>
                                    </p:set>
                                    <p:animEffect transition="in" filter="fade">
                                      <p:cBhvr>
                                        <p:cTn id="123" dur="500"/>
                                        <p:tgtEl>
                                          <p:spTgt spid="50"/>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51"/>
                                        </p:tgtEl>
                                        <p:attrNameLst>
                                          <p:attrName>style.visibility</p:attrName>
                                        </p:attrNameLst>
                                      </p:cBhvr>
                                      <p:to>
                                        <p:strVal val="visible"/>
                                      </p:to>
                                    </p:set>
                                    <p:animEffect transition="in" filter="fade">
                                      <p:cBhvr>
                                        <p:cTn id="126" dur="500"/>
                                        <p:tgtEl>
                                          <p:spTgt spid="51"/>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52"/>
                                        </p:tgtEl>
                                        <p:attrNameLst>
                                          <p:attrName>style.visibility</p:attrName>
                                        </p:attrNameLst>
                                      </p:cBhvr>
                                      <p:to>
                                        <p:strVal val="visible"/>
                                      </p:to>
                                    </p:set>
                                    <p:animEffect transition="in" filter="fade">
                                      <p:cBhvr>
                                        <p:cTn id="129" dur="500"/>
                                        <p:tgtEl>
                                          <p:spTgt spid="52"/>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53"/>
                                        </p:tgtEl>
                                        <p:attrNameLst>
                                          <p:attrName>style.visibility</p:attrName>
                                        </p:attrNameLst>
                                      </p:cBhvr>
                                      <p:to>
                                        <p:strVal val="visible"/>
                                      </p:to>
                                    </p:set>
                                    <p:animEffect transition="in" filter="fade">
                                      <p:cBhvr>
                                        <p:cTn id="134" dur="500"/>
                                        <p:tgtEl>
                                          <p:spTgt spid="53"/>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54"/>
                                        </p:tgtEl>
                                        <p:attrNameLst>
                                          <p:attrName>style.visibility</p:attrName>
                                        </p:attrNameLst>
                                      </p:cBhvr>
                                      <p:to>
                                        <p:strVal val="visible"/>
                                      </p:to>
                                    </p:set>
                                    <p:animEffect transition="in" filter="fade">
                                      <p:cBhvr>
                                        <p:cTn id="137" dur="500"/>
                                        <p:tgtEl>
                                          <p:spTgt spid="54"/>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55"/>
                                        </p:tgtEl>
                                        <p:attrNameLst>
                                          <p:attrName>style.visibility</p:attrName>
                                        </p:attrNameLst>
                                      </p:cBhvr>
                                      <p:to>
                                        <p:strVal val="visible"/>
                                      </p:to>
                                    </p:set>
                                    <p:animEffect transition="in" filter="fade">
                                      <p:cBhvr>
                                        <p:cTn id="140" dur="500"/>
                                        <p:tgtEl>
                                          <p:spTgt spid="55"/>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56"/>
                                        </p:tgtEl>
                                        <p:attrNameLst>
                                          <p:attrName>style.visibility</p:attrName>
                                        </p:attrNameLst>
                                      </p:cBhvr>
                                      <p:to>
                                        <p:strVal val="visible"/>
                                      </p:to>
                                    </p:set>
                                    <p:animEffect transition="in" filter="fade">
                                      <p:cBhvr>
                                        <p:cTn id="143" dur="500"/>
                                        <p:tgtEl>
                                          <p:spTgt spid="56"/>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57"/>
                                        </p:tgtEl>
                                        <p:attrNameLst>
                                          <p:attrName>style.visibility</p:attrName>
                                        </p:attrNameLst>
                                      </p:cBhvr>
                                      <p:to>
                                        <p:strVal val="visible"/>
                                      </p:to>
                                    </p:set>
                                    <p:animEffect transition="in" filter="fade">
                                      <p:cBhvr>
                                        <p:cTn id="146" dur="500"/>
                                        <p:tgtEl>
                                          <p:spTgt spid="57"/>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58"/>
                                        </p:tgtEl>
                                        <p:attrNameLst>
                                          <p:attrName>style.visibility</p:attrName>
                                        </p:attrNameLst>
                                      </p:cBhvr>
                                      <p:to>
                                        <p:strVal val="visible"/>
                                      </p:to>
                                    </p:set>
                                    <p:animEffect transition="in" filter="fade">
                                      <p:cBhvr>
                                        <p:cTn id="149" dur="500"/>
                                        <p:tgtEl>
                                          <p:spTgt spid="58"/>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59"/>
                                        </p:tgtEl>
                                        <p:attrNameLst>
                                          <p:attrName>style.visibility</p:attrName>
                                        </p:attrNameLst>
                                      </p:cBhvr>
                                      <p:to>
                                        <p:strVal val="visible"/>
                                      </p:to>
                                    </p:set>
                                    <p:animEffect transition="in" filter="fade">
                                      <p:cBhvr>
                                        <p:cTn id="152" dur="500"/>
                                        <p:tgtEl>
                                          <p:spTgt spid="59"/>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60"/>
                                        </p:tgtEl>
                                        <p:attrNameLst>
                                          <p:attrName>style.visibility</p:attrName>
                                        </p:attrNameLst>
                                      </p:cBhvr>
                                      <p:to>
                                        <p:strVal val="visible"/>
                                      </p:to>
                                    </p:set>
                                    <p:animEffect transition="in" filter="fade">
                                      <p:cBhvr>
                                        <p:cTn id="155" dur="500"/>
                                        <p:tgtEl>
                                          <p:spTgt spid="60"/>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61"/>
                                        </p:tgtEl>
                                        <p:attrNameLst>
                                          <p:attrName>style.visibility</p:attrName>
                                        </p:attrNameLst>
                                      </p:cBhvr>
                                      <p:to>
                                        <p:strVal val="visible"/>
                                      </p:to>
                                    </p:set>
                                    <p:animEffect transition="in" filter="fade">
                                      <p:cBhvr>
                                        <p:cTn id="158" dur="500"/>
                                        <p:tgtEl>
                                          <p:spTgt spid="61"/>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62"/>
                                        </p:tgtEl>
                                        <p:attrNameLst>
                                          <p:attrName>style.visibility</p:attrName>
                                        </p:attrNameLst>
                                      </p:cBhvr>
                                      <p:to>
                                        <p:strVal val="visible"/>
                                      </p:to>
                                    </p:set>
                                    <p:animEffect transition="in" filter="fade">
                                      <p:cBhvr>
                                        <p:cTn id="161" dur="500"/>
                                        <p:tgtEl>
                                          <p:spTgt spid="62"/>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63"/>
                                        </p:tgtEl>
                                        <p:attrNameLst>
                                          <p:attrName>style.visibility</p:attrName>
                                        </p:attrNameLst>
                                      </p:cBhvr>
                                      <p:to>
                                        <p:strVal val="visible"/>
                                      </p:to>
                                    </p:set>
                                    <p:animEffect transition="in" filter="fade">
                                      <p:cBhvr>
                                        <p:cTn id="164" dur="500"/>
                                        <p:tgtEl>
                                          <p:spTgt spid="63"/>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64"/>
                                        </p:tgtEl>
                                        <p:attrNameLst>
                                          <p:attrName>style.visibility</p:attrName>
                                        </p:attrNameLst>
                                      </p:cBhvr>
                                      <p:to>
                                        <p:strVal val="visible"/>
                                      </p:to>
                                    </p:set>
                                    <p:animEffect transition="in" filter="fade">
                                      <p:cBhvr>
                                        <p:cTn id="167" dur="500"/>
                                        <p:tgtEl>
                                          <p:spTgt spid="64"/>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65"/>
                                        </p:tgtEl>
                                        <p:attrNameLst>
                                          <p:attrName>style.visibility</p:attrName>
                                        </p:attrNameLst>
                                      </p:cBhvr>
                                      <p:to>
                                        <p:strVal val="visible"/>
                                      </p:to>
                                    </p:set>
                                    <p:animEffect transition="in" filter="fade">
                                      <p:cBhvr>
                                        <p:cTn id="170" dur="500"/>
                                        <p:tgtEl>
                                          <p:spTgt spid="65"/>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66"/>
                                        </p:tgtEl>
                                        <p:attrNameLst>
                                          <p:attrName>style.visibility</p:attrName>
                                        </p:attrNameLst>
                                      </p:cBhvr>
                                      <p:to>
                                        <p:strVal val="visible"/>
                                      </p:to>
                                    </p:set>
                                    <p:animEffect transition="in" filter="fade">
                                      <p:cBhvr>
                                        <p:cTn id="173" dur="500"/>
                                        <p:tgtEl>
                                          <p:spTgt spid="66"/>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67"/>
                                        </p:tgtEl>
                                        <p:attrNameLst>
                                          <p:attrName>style.visibility</p:attrName>
                                        </p:attrNameLst>
                                      </p:cBhvr>
                                      <p:to>
                                        <p:strVal val="visible"/>
                                      </p:to>
                                    </p:set>
                                    <p:animEffect transition="in" filter="fade">
                                      <p:cBhvr>
                                        <p:cTn id="176" dur="500"/>
                                        <p:tgtEl>
                                          <p:spTgt spid="67"/>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68"/>
                                        </p:tgtEl>
                                        <p:attrNameLst>
                                          <p:attrName>style.visibility</p:attrName>
                                        </p:attrNameLst>
                                      </p:cBhvr>
                                      <p:to>
                                        <p:strVal val="visible"/>
                                      </p:to>
                                    </p:set>
                                    <p:animEffect transition="in" filter="fade">
                                      <p:cBhvr>
                                        <p:cTn id="179" dur="500"/>
                                        <p:tgtEl>
                                          <p:spTgt spid="68"/>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69"/>
                                        </p:tgtEl>
                                        <p:attrNameLst>
                                          <p:attrName>style.visibility</p:attrName>
                                        </p:attrNameLst>
                                      </p:cBhvr>
                                      <p:to>
                                        <p:strVal val="visible"/>
                                      </p:to>
                                    </p:set>
                                    <p:animEffect transition="in" filter="fade">
                                      <p:cBhvr>
                                        <p:cTn id="182" dur="500"/>
                                        <p:tgtEl>
                                          <p:spTgt spid="69"/>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70"/>
                                        </p:tgtEl>
                                        <p:attrNameLst>
                                          <p:attrName>style.visibility</p:attrName>
                                        </p:attrNameLst>
                                      </p:cBhvr>
                                      <p:to>
                                        <p:strVal val="visible"/>
                                      </p:to>
                                    </p:set>
                                    <p:animEffect transition="in" filter="fade">
                                      <p:cBhvr>
                                        <p:cTn id="185" dur="500"/>
                                        <p:tgtEl>
                                          <p:spTgt spid="70"/>
                                        </p:tgtEl>
                                      </p:cBhvr>
                                    </p:animEffect>
                                  </p:childTnLst>
                                </p:cTn>
                              </p:par>
                            </p:childTnLst>
                          </p:cTn>
                        </p:par>
                      </p:childTnLst>
                    </p:cTn>
                  </p:par>
                  <p:par>
                    <p:cTn id="186" fill="hold">
                      <p:stCondLst>
                        <p:cond delay="indefinite"/>
                      </p:stCondLst>
                      <p:childTnLst>
                        <p:par>
                          <p:cTn id="187" fill="hold">
                            <p:stCondLst>
                              <p:cond delay="0"/>
                            </p:stCondLst>
                            <p:childTnLst>
                              <p:par>
                                <p:cTn id="188" presetID="10" presetClass="entr" presetSubtype="0" fill="hold" grpId="0" nodeType="clickEffect">
                                  <p:stCondLst>
                                    <p:cond delay="0"/>
                                  </p:stCondLst>
                                  <p:childTnLst>
                                    <p:set>
                                      <p:cBhvr>
                                        <p:cTn id="189" dur="1" fill="hold">
                                          <p:stCondLst>
                                            <p:cond delay="0"/>
                                          </p:stCondLst>
                                        </p:cTn>
                                        <p:tgtEl>
                                          <p:spTgt spid="75"/>
                                        </p:tgtEl>
                                        <p:attrNameLst>
                                          <p:attrName>style.visibility</p:attrName>
                                        </p:attrNameLst>
                                      </p:cBhvr>
                                      <p:to>
                                        <p:strVal val="visible"/>
                                      </p:to>
                                    </p:set>
                                    <p:animEffect transition="in" filter="fade">
                                      <p:cBhvr>
                                        <p:cTn id="190" dur="500"/>
                                        <p:tgtEl>
                                          <p:spTgt spid="75"/>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76"/>
                                        </p:tgtEl>
                                        <p:attrNameLst>
                                          <p:attrName>style.visibility</p:attrName>
                                        </p:attrNameLst>
                                      </p:cBhvr>
                                      <p:to>
                                        <p:strVal val="visible"/>
                                      </p:to>
                                    </p:set>
                                    <p:animEffect transition="in" filter="fade">
                                      <p:cBhvr>
                                        <p:cTn id="193" dur="500"/>
                                        <p:tgtEl>
                                          <p:spTgt spid="76"/>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77"/>
                                        </p:tgtEl>
                                        <p:attrNameLst>
                                          <p:attrName>style.visibility</p:attrName>
                                        </p:attrNameLst>
                                      </p:cBhvr>
                                      <p:to>
                                        <p:strVal val="visible"/>
                                      </p:to>
                                    </p:set>
                                    <p:animEffect transition="in" filter="fade">
                                      <p:cBhvr>
                                        <p:cTn id="196" dur="500"/>
                                        <p:tgtEl>
                                          <p:spTgt spid="77"/>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78"/>
                                        </p:tgtEl>
                                        <p:attrNameLst>
                                          <p:attrName>style.visibility</p:attrName>
                                        </p:attrNameLst>
                                      </p:cBhvr>
                                      <p:to>
                                        <p:strVal val="visible"/>
                                      </p:to>
                                    </p:set>
                                    <p:animEffect transition="in" filter="fade">
                                      <p:cBhvr>
                                        <p:cTn id="199" dur="500"/>
                                        <p:tgtEl>
                                          <p:spTgt spid="78"/>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79"/>
                                        </p:tgtEl>
                                        <p:attrNameLst>
                                          <p:attrName>style.visibility</p:attrName>
                                        </p:attrNameLst>
                                      </p:cBhvr>
                                      <p:to>
                                        <p:strVal val="visible"/>
                                      </p:to>
                                    </p:set>
                                    <p:animEffect transition="in" filter="fade">
                                      <p:cBhvr>
                                        <p:cTn id="202" dur="500"/>
                                        <p:tgtEl>
                                          <p:spTgt spid="79"/>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80"/>
                                        </p:tgtEl>
                                        <p:attrNameLst>
                                          <p:attrName>style.visibility</p:attrName>
                                        </p:attrNameLst>
                                      </p:cBhvr>
                                      <p:to>
                                        <p:strVal val="visible"/>
                                      </p:to>
                                    </p:set>
                                    <p:animEffect transition="in" filter="fade">
                                      <p:cBhvr>
                                        <p:cTn id="205" dur="500"/>
                                        <p:tgtEl>
                                          <p:spTgt spid="80"/>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81"/>
                                        </p:tgtEl>
                                        <p:attrNameLst>
                                          <p:attrName>style.visibility</p:attrName>
                                        </p:attrNameLst>
                                      </p:cBhvr>
                                      <p:to>
                                        <p:strVal val="visible"/>
                                      </p:to>
                                    </p:set>
                                    <p:animEffect transition="in" filter="fade">
                                      <p:cBhvr>
                                        <p:cTn id="208" dur="500"/>
                                        <p:tgtEl>
                                          <p:spTgt spid="81"/>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82"/>
                                        </p:tgtEl>
                                        <p:attrNameLst>
                                          <p:attrName>style.visibility</p:attrName>
                                        </p:attrNameLst>
                                      </p:cBhvr>
                                      <p:to>
                                        <p:strVal val="visible"/>
                                      </p:to>
                                    </p:set>
                                    <p:animEffect transition="in" filter="fade">
                                      <p:cBhvr>
                                        <p:cTn id="211" dur="500"/>
                                        <p:tgtEl>
                                          <p:spTgt spid="82"/>
                                        </p:tgtEl>
                                      </p:cBhvr>
                                    </p:animEffect>
                                  </p:childTnLst>
                                </p:cTn>
                              </p:par>
                              <p:par>
                                <p:cTn id="212" presetID="10" presetClass="entr" presetSubtype="0" fill="hold" grpId="0" nodeType="withEffect">
                                  <p:stCondLst>
                                    <p:cond delay="0"/>
                                  </p:stCondLst>
                                  <p:childTnLst>
                                    <p:set>
                                      <p:cBhvr>
                                        <p:cTn id="213" dur="1" fill="hold">
                                          <p:stCondLst>
                                            <p:cond delay="0"/>
                                          </p:stCondLst>
                                        </p:cTn>
                                        <p:tgtEl>
                                          <p:spTgt spid="83"/>
                                        </p:tgtEl>
                                        <p:attrNameLst>
                                          <p:attrName>style.visibility</p:attrName>
                                        </p:attrNameLst>
                                      </p:cBhvr>
                                      <p:to>
                                        <p:strVal val="visible"/>
                                      </p:to>
                                    </p:set>
                                    <p:animEffect transition="in" filter="fade">
                                      <p:cBhvr>
                                        <p:cTn id="214" dur="500"/>
                                        <p:tgtEl>
                                          <p:spTgt spid="83"/>
                                        </p:tgtEl>
                                      </p:cBhvr>
                                    </p:animEffect>
                                  </p:childTnLst>
                                </p:cTn>
                              </p:par>
                              <p:par>
                                <p:cTn id="215" presetID="10" presetClass="entr" presetSubtype="0" fill="hold" grpId="0" nodeType="withEffect">
                                  <p:stCondLst>
                                    <p:cond delay="0"/>
                                  </p:stCondLst>
                                  <p:childTnLst>
                                    <p:set>
                                      <p:cBhvr>
                                        <p:cTn id="216" dur="1" fill="hold">
                                          <p:stCondLst>
                                            <p:cond delay="0"/>
                                          </p:stCondLst>
                                        </p:cTn>
                                        <p:tgtEl>
                                          <p:spTgt spid="84"/>
                                        </p:tgtEl>
                                        <p:attrNameLst>
                                          <p:attrName>style.visibility</p:attrName>
                                        </p:attrNameLst>
                                      </p:cBhvr>
                                      <p:to>
                                        <p:strVal val="visible"/>
                                      </p:to>
                                    </p:set>
                                    <p:animEffect transition="in" filter="fade">
                                      <p:cBhvr>
                                        <p:cTn id="217" dur="500"/>
                                        <p:tgtEl>
                                          <p:spTgt spid="84"/>
                                        </p:tgtEl>
                                      </p:cBhvr>
                                    </p:animEffect>
                                  </p:childTnLst>
                                </p:cTn>
                              </p:par>
                              <p:par>
                                <p:cTn id="218" presetID="10" presetClass="entr" presetSubtype="0" fill="hold" grpId="0" nodeType="withEffect">
                                  <p:stCondLst>
                                    <p:cond delay="0"/>
                                  </p:stCondLst>
                                  <p:childTnLst>
                                    <p:set>
                                      <p:cBhvr>
                                        <p:cTn id="219" dur="1" fill="hold">
                                          <p:stCondLst>
                                            <p:cond delay="0"/>
                                          </p:stCondLst>
                                        </p:cTn>
                                        <p:tgtEl>
                                          <p:spTgt spid="85"/>
                                        </p:tgtEl>
                                        <p:attrNameLst>
                                          <p:attrName>style.visibility</p:attrName>
                                        </p:attrNameLst>
                                      </p:cBhvr>
                                      <p:to>
                                        <p:strVal val="visible"/>
                                      </p:to>
                                    </p:set>
                                    <p:animEffect transition="in" filter="fade">
                                      <p:cBhvr>
                                        <p:cTn id="220" dur="500"/>
                                        <p:tgtEl>
                                          <p:spTgt spid="85"/>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86"/>
                                        </p:tgtEl>
                                        <p:attrNameLst>
                                          <p:attrName>style.visibility</p:attrName>
                                        </p:attrNameLst>
                                      </p:cBhvr>
                                      <p:to>
                                        <p:strVal val="visible"/>
                                      </p:to>
                                    </p:set>
                                    <p:animEffect transition="in" filter="fade">
                                      <p:cBhvr>
                                        <p:cTn id="223" dur="500"/>
                                        <p:tgtEl>
                                          <p:spTgt spid="86"/>
                                        </p:tgtEl>
                                      </p:cBhvr>
                                    </p:animEffect>
                                  </p:childTnLst>
                                </p:cTn>
                              </p:par>
                              <p:par>
                                <p:cTn id="224" presetID="10" presetClass="entr" presetSubtype="0" fill="hold" grpId="0" nodeType="withEffect">
                                  <p:stCondLst>
                                    <p:cond delay="0"/>
                                  </p:stCondLst>
                                  <p:childTnLst>
                                    <p:set>
                                      <p:cBhvr>
                                        <p:cTn id="225" dur="1" fill="hold">
                                          <p:stCondLst>
                                            <p:cond delay="0"/>
                                          </p:stCondLst>
                                        </p:cTn>
                                        <p:tgtEl>
                                          <p:spTgt spid="87"/>
                                        </p:tgtEl>
                                        <p:attrNameLst>
                                          <p:attrName>style.visibility</p:attrName>
                                        </p:attrNameLst>
                                      </p:cBhvr>
                                      <p:to>
                                        <p:strVal val="visible"/>
                                      </p:to>
                                    </p:set>
                                    <p:animEffect transition="in" filter="fade">
                                      <p:cBhvr>
                                        <p:cTn id="226" dur="500"/>
                                        <p:tgtEl>
                                          <p:spTgt spid="87"/>
                                        </p:tgtEl>
                                      </p:cBhvr>
                                    </p:animEffect>
                                  </p:childTnLst>
                                </p:cTn>
                              </p:par>
                              <p:par>
                                <p:cTn id="227" presetID="10" presetClass="entr" presetSubtype="0" fill="hold" grpId="0" nodeType="withEffect">
                                  <p:stCondLst>
                                    <p:cond delay="0"/>
                                  </p:stCondLst>
                                  <p:childTnLst>
                                    <p:set>
                                      <p:cBhvr>
                                        <p:cTn id="228" dur="1" fill="hold">
                                          <p:stCondLst>
                                            <p:cond delay="0"/>
                                          </p:stCondLst>
                                        </p:cTn>
                                        <p:tgtEl>
                                          <p:spTgt spid="88"/>
                                        </p:tgtEl>
                                        <p:attrNameLst>
                                          <p:attrName>style.visibility</p:attrName>
                                        </p:attrNameLst>
                                      </p:cBhvr>
                                      <p:to>
                                        <p:strVal val="visible"/>
                                      </p:to>
                                    </p:set>
                                    <p:animEffect transition="in" filter="fade">
                                      <p:cBhvr>
                                        <p:cTn id="229" dur="500"/>
                                        <p:tgtEl>
                                          <p:spTgt spid="88"/>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89"/>
                                        </p:tgtEl>
                                        <p:attrNameLst>
                                          <p:attrName>style.visibility</p:attrName>
                                        </p:attrNameLst>
                                      </p:cBhvr>
                                      <p:to>
                                        <p:strVal val="visible"/>
                                      </p:to>
                                    </p:set>
                                    <p:animEffect transition="in" filter="fade">
                                      <p:cBhvr>
                                        <p:cTn id="232" dur="500"/>
                                        <p:tgtEl>
                                          <p:spTgt spid="89"/>
                                        </p:tgtEl>
                                      </p:cBhvr>
                                    </p:animEffect>
                                  </p:childTnLst>
                                </p:cTn>
                              </p:par>
                              <p:par>
                                <p:cTn id="233" presetID="10" presetClass="entr" presetSubtype="0" fill="hold" grpId="0" nodeType="withEffect">
                                  <p:stCondLst>
                                    <p:cond delay="0"/>
                                  </p:stCondLst>
                                  <p:childTnLst>
                                    <p:set>
                                      <p:cBhvr>
                                        <p:cTn id="234" dur="1" fill="hold">
                                          <p:stCondLst>
                                            <p:cond delay="0"/>
                                          </p:stCondLst>
                                        </p:cTn>
                                        <p:tgtEl>
                                          <p:spTgt spid="90"/>
                                        </p:tgtEl>
                                        <p:attrNameLst>
                                          <p:attrName>style.visibility</p:attrName>
                                        </p:attrNameLst>
                                      </p:cBhvr>
                                      <p:to>
                                        <p:strVal val="visible"/>
                                      </p:to>
                                    </p:set>
                                    <p:animEffect transition="in" filter="fade">
                                      <p:cBhvr>
                                        <p:cTn id="235" dur="500"/>
                                        <p:tgtEl>
                                          <p:spTgt spid="90"/>
                                        </p:tgtEl>
                                      </p:cBhvr>
                                    </p:animEffect>
                                  </p:childTnLst>
                                </p:cTn>
                              </p:par>
                              <p:par>
                                <p:cTn id="236" presetID="10" presetClass="entr" presetSubtype="0" fill="hold" grpId="0" nodeType="withEffect">
                                  <p:stCondLst>
                                    <p:cond delay="0"/>
                                  </p:stCondLst>
                                  <p:childTnLst>
                                    <p:set>
                                      <p:cBhvr>
                                        <p:cTn id="237" dur="1" fill="hold">
                                          <p:stCondLst>
                                            <p:cond delay="0"/>
                                          </p:stCondLst>
                                        </p:cTn>
                                        <p:tgtEl>
                                          <p:spTgt spid="91"/>
                                        </p:tgtEl>
                                        <p:attrNameLst>
                                          <p:attrName>style.visibility</p:attrName>
                                        </p:attrNameLst>
                                      </p:cBhvr>
                                      <p:to>
                                        <p:strVal val="visible"/>
                                      </p:to>
                                    </p:set>
                                    <p:animEffect transition="in" filter="fade">
                                      <p:cBhvr>
                                        <p:cTn id="238" dur="500"/>
                                        <p:tgtEl>
                                          <p:spTgt spid="91"/>
                                        </p:tgtEl>
                                      </p:cBhvr>
                                    </p:animEffect>
                                  </p:childTnLst>
                                </p:cTn>
                              </p:par>
                              <p:par>
                                <p:cTn id="239" presetID="10" presetClass="entr" presetSubtype="0" fill="hold" grpId="0" nodeType="withEffect">
                                  <p:stCondLst>
                                    <p:cond delay="0"/>
                                  </p:stCondLst>
                                  <p:childTnLst>
                                    <p:set>
                                      <p:cBhvr>
                                        <p:cTn id="240" dur="1" fill="hold">
                                          <p:stCondLst>
                                            <p:cond delay="0"/>
                                          </p:stCondLst>
                                        </p:cTn>
                                        <p:tgtEl>
                                          <p:spTgt spid="92"/>
                                        </p:tgtEl>
                                        <p:attrNameLst>
                                          <p:attrName>style.visibility</p:attrName>
                                        </p:attrNameLst>
                                      </p:cBhvr>
                                      <p:to>
                                        <p:strVal val="visible"/>
                                      </p:to>
                                    </p:set>
                                    <p:animEffect transition="in" filter="fade">
                                      <p:cBhvr>
                                        <p:cTn id="241" dur="500"/>
                                        <p:tgtEl>
                                          <p:spTgt spid="92"/>
                                        </p:tgtEl>
                                      </p:cBhvr>
                                    </p:animEffect>
                                  </p:childTnLst>
                                </p:cTn>
                              </p:par>
                            </p:childTnLst>
                          </p:cTn>
                        </p:par>
                      </p:childTnLst>
                    </p:cTn>
                  </p:par>
                  <p:par>
                    <p:cTn id="242" fill="hold">
                      <p:stCondLst>
                        <p:cond delay="indefinite"/>
                      </p:stCondLst>
                      <p:childTnLst>
                        <p:par>
                          <p:cTn id="243" fill="hold">
                            <p:stCondLst>
                              <p:cond delay="0"/>
                            </p:stCondLst>
                            <p:childTnLst>
                              <p:par>
                                <p:cTn id="244" presetID="10" presetClass="entr" presetSubtype="0" fill="hold" grpId="0" nodeType="clickEffect">
                                  <p:stCondLst>
                                    <p:cond delay="0"/>
                                  </p:stCondLst>
                                  <p:childTnLst>
                                    <p:set>
                                      <p:cBhvr>
                                        <p:cTn id="245" dur="1" fill="hold">
                                          <p:stCondLst>
                                            <p:cond delay="0"/>
                                          </p:stCondLst>
                                        </p:cTn>
                                        <p:tgtEl>
                                          <p:spTgt spid="93"/>
                                        </p:tgtEl>
                                        <p:attrNameLst>
                                          <p:attrName>style.visibility</p:attrName>
                                        </p:attrNameLst>
                                      </p:cBhvr>
                                      <p:to>
                                        <p:strVal val="visible"/>
                                      </p:to>
                                    </p:set>
                                    <p:animEffect transition="in" filter="fade">
                                      <p:cBhvr>
                                        <p:cTn id="246" dur="500"/>
                                        <p:tgtEl>
                                          <p:spTgt spid="93"/>
                                        </p:tgtEl>
                                      </p:cBhvr>
                                    </p:animEffect>
                                  </p:childTnLst>
                                </p:cTn>
                              </p:par>
                              <p:par>
                                <p:cTn id="247" presetID="10" presetClass="entr" presetSubtype="0" fill="hold" grpId="0" nodeType="withEffect">
                                  <p:stCondLst>
                                    <p:cond delay="0"/>
                                  </p:stCondLst>
                                  <p:childTnLst>
                                    <p:set>
                                      <p:cBhvr>
                                        <p:cTn id="248" dur="1" fill="hold">
                                          <p:stCondLst>
                                            <p:cond delay="0"/>
                                          </p:stCondLst>
                                        </p:cTn>
                                        <p:tgtEl>
                                          <p:spTgt spid="94"/>
                                        </p:tgtEl>
                                        <p:attrNameLst>
                                          <p:attrName>style.visibility</p:attrName>
                                        </p:attrNameLst>
                                      </p:cBhvr>
                                      <p:to>
                                        <p:strVal val="visible"/>
                                      </p:to>
                                    </p:set>
                                    <p:animEffect transition="in" filter="fade">
                                      <p:cBhvr>
                                        <p:cTn id="249" dur="500"/>
                                        <p:tgtEl>
                                          <p:spTgt spid="94"/>
                                        </p:tgtEl>
                                      </p:cBhvr>
                                    </p:animEffect>
                                  </p:childTnLst>
                                </p:cTn>
                              </p:par>
                              <p:par>
                                <p:cTn id="250" presetID="10" presetClass="entr" presetSubtype="0" fill="hold" grpId="0" nodeType="withEffect">
                                  <p:stCondLst>
                                    <p:cond delay="0"/>
                                  </p:stCondLst>
                                  <p:childTnLst>
                                    <p:set>
                                      <p:cBhvr>
                                        <p:cTn id="251" dur="1" fill="hold">
                                          <p:stCondLst>
                                            <p:cond delay="0"/>
                                          </p:stCondLst>
                                        </p:cTn>
                                        <p:tgtEl>
                                          <p:spTgt spid="95"/>
                                        </p:tgtEl>
                                        <p:attrNameLst>
                                          <p:attrName>style.visibility</p:attrName>
                                        </p:attrNameLst>
                                      </p:cBhvr>
                                      <p:to>
                                        <p:strVal val="visible"/>
                                      </p:to>
                                    </p:set>
                                    <p:animEffect transition="in" filter="fade">
                                      <p:cBhvr>
                                        <p:cTn id="252" dur="500"/>
                                        <p:tgtEl>
                                          <p:spTgt spid="95"/>
                                        </p:tgtEl>
                                      </p:cBhvr>
                                    </p:animEffect>
                                  </p:childTnLst>
                                </p:cTn>
                              </p:par>
                              <p:par>
                                <p:cTn id="253" presetID="10" presetClass="entr" presetSubtype="0" fill="hold" grpId="0" nodeType="withEffect">
                                  <p:stCondLst>
                                    <p:cond delay="0"/>
                                  </p:stCondLst>
                                  <p:childTnLst>
                                    <p:set>
                                      <p:cBhvr>
                                        <p:cTn id="254" dur="1" fill="hold">
                                          <p:stCondLst>
                                            <p:cond delay="0"/>
                                          </p:stCondLst>
                                        </p:cTn>
                                        <p:tgtEl>
                                          <p:spTgt spid="96"/>
                                        </p:tgtEl>
                                        <p:attrNameLst>
                                          <p:attrName>style.visibility</p:attrName>
                                        </p:attrNameLst>
                                      </p:cBhvr>
                                      <p:to>
                                        <p:strVal val="visible"/>
                                      </p:to>
                                    </p:set>
                                    <p:animEffect transition="in" filter="fade">
                                      <p:cBhvr>
                                        <p:cTn id="255" dur="500"/>
                                        <p:tgtEl>
                                          <p:spTgt spid="96"/>
                                        </p:tgtEl>
                                      </p:cBhvr>
                                    </p:animEffect>
                                  </p:childTnLst>
                                </p:cTn>
                              </p:par>
                              <p:par>
                                <p:cTn id="256" presetID="10" presetClass="entr" presetSubtype="0" fill="hold" grpId="0" nodeType="withEffect">
                                  <p:stCondLst>
                                    <p:cond delay="0"/>
                                  </p:stCondLst>
                                  <p:childTnLst>
                                    <p:set>
                                      <p:cBhvr>
                                        <p:cTn id="257" dur="1" fill="hold">
                                          <p:stCondLst>
                                            <p:cond delay="0"/>
                                          </p:stCondLst>
                                        </p:cTn>
                                        <p:tgtEl>
                                          <p:spTgt spid="97"/>
                                        </p:tgtEl>
                                        <p:attrNameLst>
                                          <p:attrName>style.visibility</p:attrName>
                                        </p:attrNameLst>
                                      </p:cBhvr>
                                      <p:to>
                                        <p:strVal val="visible"/>
                                      </p:to>
                                    </p:set>
                                    <p:animEffect transition="in" filter="fade">
                                      <p:cBhvr>
                                        <p:cTn id="258" dur="500"/>
                                        <p:tgtEl>
                                          <p:spTgt spid="97"/>
                                        </p:tgtEl>
                                      </p:cBhvr>
                                    </p:animEffect>
                                  </p:childTnLst>
                                </p:cTn>
                              </p:par>
                              <p:par>
                                <p:cTn id="259" presetID="10" presetClass="entr" presetSubtype="0" fill="hold" grpId="0" nodeType="withEffect">
                                  <p:stCondLst>
                                    <p:cond delay="0"/>
                                  </p:stCondLst>
                                  <p:childTnLst>
                                    <p:set>
                                      <p:cBhvr>
                                        <p:cTn id="260" dur="1" fill="hold">
                                          <p:stCondLst>
                                            <p:cond delay="0"/>
                                          </p:stCondLst>
                                        </p:cTn>
                                        <p:tgtEl>
                                          <p:spTgt spid="98"/>
                                        </p:tgtEl>
                                        <p:attrNameLst>
                                          <p:attrName>style.visibility</p:attrName>
                                        </p:attrNameLst>
                                      </p:cBhvr>
                                      <p:to>
                                        <p:strVal val="visible"/>
                                      </p:to>
                                    </p:set>
                                    <p:animEffect transition="in" filter="fade">
                                      <p:cBhvr>
                                        <p:cTn id="261" dur="500"/>
                                        <p:tgtEl>
                                          <p:spTgt spid="98"/>
                                        </p:tgtEl>
                                      </p:cBhvr>
                                    </p:animEffect>
                                  </p:childTnLst>
                                </p:cTn>
                              </p:par>
                              <p:par>
                                <p:cTn id="262" presetID="10" presetClass="entr" presetSubtype="0" fill="hold" grpId="0" nodeType="withEffect">
                                  <p:stCondLst>
                                    <p:cond delay="0"/>
                                  </p:stCondLst>
                                  <p:childTnLst>
                                    <p:set>
                                      <p:cBhvr>
                                        <p:cTn id="263" dur="1" fill="hold">
                                          <p:stCondLst>
                                            <p:cond delay="0"/>
                                          </p:stCondLst>
                                        </p:cTn>
                                        <p:tgtEl>
                                          <p:spTgt spid="99"/>
                                        </p:tgtEl>
                                        <p:attrNameLst>
                                          <p:attrName>style.visibility</p:attrName>
                                        </p:attrNameLst>
                                      </p:cBhvr>
                                      <p:to>
                                        <p:strVal val="visible"/>
                                      </p:to>
                                    </p:set>
                                    <p:animEffect transition="in" filter="fade">
                                      <p:cBhvr>
                                        <p:cTn id="264" dur="500"/>
                                        <p:tgtEl>
                                          <p:spTgt spid="99"/>
                                        </p:tgtEl>
                                      </p:cBhvr>
                                    </p:animEffect>
                                  </p:childTnLst>
                                </p:cTn>
                              </p:par>
                              <p:par>
                                <p:cTn id="265" presetID="10" presetClass="entr" presetSubtype="0" fill="hold" grpId="0" nodeType="withEffect">
                                  <p:stCondLst>
                                    <p:cond delay="0"/>
                                  </p:stCondLst>
                                  <p:childTnLst>
                                    <p:set>
                                      <p:cBhvr>
                                        <p:cTn id="266" dur="1" fill="hold">
                                          <p:stCondLst>
                                            <p:cond delay="0"/>
                                          </p:stCondLst>
                                        </p:cTn>
                                        <p:tgtEl>
                                          <p:spTgt spid="100"/>
                                        </p:tgtEl>
                                        <p:attrNameLst>
                                          <p:attrName>style.visibility</p:attrName>
                                        </p:attrNameLst>
                                      </p:cBhvr>
                                      <p:to>
                                        <p:strVal val="visible"/>
                                      </p:to>
                                    </p:set>
                                    <p:animEffect transition="in" filter="fade">
                                      <p:cBhvr>
                                        <p:cTn id="267" dur="500"/>
                                        <p:tgtEl>
                                          <p:spTgt spid="100"/>
                                        </p:tgtEl>
                                      </p:cBhvr>
                                    </p:animEffect>
                                  </p:childTnLst>
                                </p:cTn>
                              </p:par>
                              <p:par>
                                <p:cTn id="268" presetID="10" presetClass="entr" presetSubtype="0" fill="hold" grpId="0" nodeType="withEffect">
                                  <p:stCondLst>
                                    <p:cond delay="0"/>
                                  </p:stCondLst>
                                  <p:childTnLst>
                                    <p:set>
                                      <p:cBhvr>
                                        <p:cTn id="269" dur="1" fill="hold">
                                          <p:stCondLst>
                                            <p:cond delay="0"/>
                                          </p:stCondLst>
                                        </p:cTn>
                                        <p:tgtEl>
                                          <p:spTgt spid="101"/>
                                        </p:tgtEl>
                                        <p:attrNameLst>
                                          <p:attrName>style.visibility</p:attrName>
                                        </p:attrNameLst>
                                      </p:cBhvr>
                                      <p:to>
                                        <p:strVal val="visible"/>
                                      </p:to>
                                    </p:set>
                                    <p:animEffect transition="in" filter="fade">
                                      <p:cBhvr>
                                        <p:cTn id="270" dur="500"/>
                                        <p:tgtEl>
                                          <p:spTgt spid="101"/>
                                        </p:tgtEl>
                                      </p:cBhvr>
                                    </p:animEffect>
                                  </p:childTnLst>
                                </p:cTn>
                              </p:par>
                              <p:par>
                                <p:cTn id="271" presetID="10" presetClass="entr" presetSubtype="0" fill="hold" grpId="0" nodeType="withEffect">
                                  <p:stCondLst>
                                    <p:cond delay="0"/>
                                  </p:stCondLst>
                                  <p:childTnLst>
                                    <p:set>
                                      <p:cBhvr>
                                        <p:cTn id="272" dur="1" fill="hold">
                                          <p:stCondLst>
                                            <p:cond delay="0"/>
                                          </p:stCondLst>
                                        </p:cTn>
                                        <p:tgtEl>
                                          <p:spTgt spid="102"/>
                                        </p:tgtEl>
                                        <p:attrNameLst>
                                          <p:attrName>style.visibility</p:attrName>
                                        </p:attrNameLst>
                                      </p:cBhvr>
                                      <p:to>
                                        <p:strVal val="visible"/>
                                      </p:to>
                                    </p:set>
                                    <p:animEffect transition="in" filter="fade">
                                      <p:cBhvr>
                                        <p:cTn id="273" dur="500"/>
                                        <p:tgtEl>
                                          <p:spTgt spid="102"/>
                                        </p:tgtEl>
                                      </p:cBhvr>
                                    </p:animEffect>
                                  </p:childTnLst>
                                </p:cTn>
                              </p:par>
                              <p:par>
                                <p:cTn id="274" presetID="10" presetClass="entr" presetSubtype="0" fill="hold" grpId="0" nodeType="withEffect">
                                  <p:stCondLst>
                                    <p:cond delay="0"/>
                                  </p:stCondLst>
                                  <p:childTnLst>
                                    <p:set>
                                      <p:cBhvr>
                                        <p:cTn id="275" dur="1" fill="hold">
                                          <p:stCondLst>
                                            <p:cond delay="0"/>
                                          </p:stCondLst>
                                        </p:cTn>
                                        <p:tgtEl>
                                          <p:spTgt spid="103"/>
                                        </p:tgtEl>
                                        <p:attrNameLst>
                                          <p:attrName>style.visibility</p:attrName>
                                        </p:attrNameLst>
                                      </p:cBhvr>
                                      <p:to>
                                        <p:strVal val="visible"/>
                                      </p:to>
                                    </p:set>
                                    <p:animEffect transition="in" filter="fade">
                                      <p:cBhvr>
                                        <p:cTn id="276" dur="500"/>
                                        <p:tgtEl>
                                          <p:spTgt spid="103"/>
                                        </p:tgtEl>
                                      </p:cBhvr>
                                    </p:animEffect>
                                  </p:childTnLst>
                                </p:cTn>
                              </p:par>
                              <p:par>
                                <p:cTn id="277" presetID="10" presetClass="entr" presetSubtype="0" fill="hold" grpId="0" nodeType="withEffect">
                                  <p:stCondLst>
                                    <p:cond delay="0"/>
                                  </p:stCondLst>
                                  <p:childTnLst>
                                    <p:set>
                                      <p:cBhvr>
                                        <p:cTn id="278" dur="1" fill="hold">
                                          <p:stCondLst>
                                            <p:cond delay="0"/>
                                          </p:stCondLst>
                                        </p:cTn>
                                        <p:tgtEl>
                                          <p:spTgt spid="104"/>
                                        </p:tgtEl>
                                        <p:attrNameLst>
                                          <p:attrName>style.visibility</p:attrName>
                                        </p:attrNameLst>
                                      </p:cBhvr>
                                      <p:to>
                                        <p:strVal val="visible"/>
                                      </p:to>
                                    </p:set>
                                    <p:animEffect transition="in" filter="fade">
                                      <p:cBhvr>
                                        <p:cTn id="279" dur="500"/>
                                        <p:tgtEl>
                                          <p:spTgt spid="104"/>
                                        </p:tgtEl>
                                      </p:cBhvr>
                                    </p:animEffect>
                                  </p:childTnLst>
                                </p:cTn>
                              </p:par>
                              <p:par>
                                <p:cTn id="280" presetID="10" presetClass="entr" presetSubtype="0" fill="hold" grpId="0" nodeType="withEffect">
                                  <p:stCondLst>
                                    <p:cond delay="0"/>
                                  </p:stCondLst>
                                  <p:childTnLst>
                                    <p:set>
                                      <p:cBhvr>
                                        <p:cTn id="281" dur="1" fill="hold">
                                          <p:stCondLst>
                                            <p:cond delay="0"/>
                                          </p:stCondLst>
                                        </p:cTn>
                                        <p:tgtEl>
                                          <p:spTgt spid="105"/>
                                        </p:tgtEl>
                                        <p:attrNameLst>
                                          <p:attrName>style.visibility</p:attrName>
                                        </p:attrNameLst>
                                      </p:cBhvr>
                                      <p:to>
                                        <p:strVal val="visible"/>
                                      </p:to>
                                    </p:set>
                                    <p:animEffect transition="in" filter="fade">
                                      <p:cBhvr>
                                        <p:cTn id="282" dur="500"/>
                                        <p:tgtEl>
                                          <p:spTgt spid="105"/>
                                        </p:tgtEl>
                                      </p:cBhvr>
                                    </p:animEffect>
                                  </p:childTnLst>
                                </p:cTn>
                              </p:par>
                              <p:par>
                                <p:cTn id="283" presetID="10" presetClass="entr" presetSubtype="0" fill="hold" grpId="0" nodeType="withEffect">
                                  <p:stCondLst>
                                    <p:cond delay="0"/>
                                  </p:stCondLst>
                                  <p:childTnLst>
                                    <p:set>
                                      <p:cBhvr>
                                        <p:cTn id="284" dur="1" fill="hold">
                                          <p:stCondLst>
                                            <p:cond delay="0"/>
                                          </p:stCondLst>
                                        </p:cTn>
                                        <p:tgtEl>
                                          <p:spTgt spid="106"/>
                                        </p:tgtEl>
                                        <p:attrNameLst>
                                          <p:attrName>style.visibility</p:attrName>
                                        </p:attrNameLst>
                                      </p:cBhvr>
                                      <p:to>
                                        <p:strVal val="visible"/>
                                      </p:to>
                                    </p:set>
                                    <p:animEffect transition="in" filter="fade">
                                      <p:cBhvr>
                                        <p:cTn id="285" dur="500"/>
                                        <p:tgtEl>
                                          <p:spTgt spid="106"/>
                                        </p:tgtEl>
                                      </p:cBhvr>
                                    </p:animEffect>
                                  </p:childTnLst>
                                </p:cTn>
                              </p:par>
                              <p:par>
                                <p:cTn id="286" presetID="10" presetClass="entr" presetSubtype="0" fill="hold" grpId="0" nodeType="withEffect">
                                  <p:stCondLst>
                                    <p:cond delay="0"/>
                                  </p:stCondLst>
                                  <p:childTnLst>
                                    <p:set>
                                      <p:cBhvr>
                                        <p:cTn id="287" dur="1" fill="hold">
                                          <p:stCondLst>
                                            <p:cond delay="0"/>
                                          </p:stCondLst>
                                        </p:cTn>
                                        <p:tgtEl>
                                          <p:spTgt spid="107"/>
                                        </p:tgtEl>
                                        <p:attrNameLst>
                                          <p:attrName>style.visibility</p:attrName>
                                        </p:attrNameLst>
                                      </p:cBhvr>
                                      <p:to>
                                        <p:strVal val="visible"/>
                                      </p:to>
                                    </p:set>
                                    <p:animEffect transition="in" filter="fade">
                                      <p:cBhvr>
                                        <p:cTn id="288" dur="500"/>
                                        <p:tgtEl>
                                          <p:spTgt spid="107"/>
                                        </p:tgtEl>
                                      </p:cBhvr>
                                    </p:animEffect>
                                  </p:childTnLst>
                                </p:cTn>
                              </p:par>
                              <p:par>
                                <p:cTn id="289" presetID="10" presetClass="entr" presetSubtype="0" fill="hold" grpId="0" nodeType="withEffect">
                                  <p:stCondLst>
                                    <p:cond delay="0"/>
                                  </p:stCondLst>
                                  <p:childTnLst>
                                    <p:set>
                                      <p:cBhvr>
                                        <p:cTn id="290" dur="1" fill="hold">
                                          <p:stCondLst>
                                            <p:cond delay="0"/>
                                          </p:stCondLst>
                                        </p:cTn>
                                        <p:tgtEl>
                                          <p:spTgt spid="108"/>
                                        </p:tgtEl>
                                        <p:attrNameLst>
                                          <p:attrName>style.visibility</p:attrName>
                                        </p:attrNameLst>
                                      </p:cBhvr>
                                      <p:to>
                                        <p:strVal val="visible"/>
                                      </p:to>
                                    </p:set>
                                    <p:animEffect transition="in" filter="fade">
                                      <p:cBhvr>
                                        <p:cTn id="291" dur="500"/>
                                        <p:tgtEl>
                                          <p:spTgt spid="108"/>
                                        </p:tgtEl>
                                      </p:cBhvr>
                                    </p:animEffect>
                                  </p:childTnLst>
                                </p:cTn>
                              </p:par>
                              <p:par>
                                <p:cTn id="292" presetID="10" presetClass="entr" presetSubtype="0" fill="hold" grpId="0" nodeType="withEffect">
                                  <p:stCondLst>
                                    <p:cond delay="0"/>
                                  </p:stCondLst>
                                  <p:childTnLst>
                                    <p:set>
                                      <p:cBhvr>
                                        <p:cTn id="293" dur="1" fill="hold">
                                          <p:stCondLst>
                                            <p:cond delay="0"/>
                                          </p:stCondLst>
                                        </p:cTn>
                                        <p:tgtEl>
                                          <p:spTgt spid="109"/>
                                        </p:tgtEl>
                                        <p:attrNameLst>
                                          <p:attrName>style.visibility</p:attrName>
                                        </p:attrNameLst>
                                      </p:cBhvr>
                                      <p:to>
                                        <p:strVal val="visible"/>
                                      </p:to>
                                    </p:set>
                                    <p:animEffect transition="in" filter="fade">
                                      <p:cBhvr>
                                        <p:cTn id="294" dur="500"/>
                                        <p:tgtEl>
                                          <p:spTgt spid="109"/>
                                        </p:tgtEl>
                                      </p:cBhvr>
                                    </p:animEffect>
                                  </p:childTnLst>
                                </p:cTn>
                              </p:par>
                              <p:par>
                                <p:cTn id="295" presetID="10" presetClass="entr" presetSubtype="0" fill="hold" grpId="0" nodeType="withEffect">
                                  <p:stCondLst>
                                    <p:cond delay="0"/>
                                  </p:stCondLst>
                                  <p:childTnLst>
                                    <p:set>
                                      <p:cBhvr>
                                        <p:cTn id="296" dur="1" fill="hold">
                                          <p:stCondLst>
                                            <p:cond delay="0"/>
                                          </p:stCondLst>
                                        </p:cTn>
                                        <p:tgtEl>
                                          <p:spTgt spid="110"/>
                                        </p:tgtEl>
                                        <p:attrNameLst>
                                          <p:attrName>style.visibility</p:attrName>
                                        </p:attrNameLst>
                                      </p:cBhvr>
                                      <p:to>
                                        <p:strVal val="visible"/>
                                      </p:to>
                                    </p:set>
                                    <p:animEffect transition="in" filter="fade">
                                      <p:cBhvr>
                                        <p:cTn id="297" dur="500"/>
                                        <p:tgtEl>
                                          <p:spTgt spid="110"/>
                                        </p:tgtEl>
                                      </p:cBhvr>
                                    </p:animEffect>
                                  </p:childTnLst>
                                </p:cTn>
                              </p:par>
                            </p:childTnLst>
                          </p:cTn>
                        </p:par>
                      </p:childTnLst>
                    </p:cTn>
                  </p:par>
                  <p:par>
                    <p:cTn id="298" fill="hold">
                      <p:stCondLst>
                        <p:cond delay="indefinite"/>
                      </p:stCondLst>
                      <p:childTnLst>
                        <p:par>
                          <p:cTn id="299" fill="hold">
                            <p:stCondLst>
                              <p:cond delay="0"/>
                            </p:stCondLst>
                            <p:childTnLst>
                              <p:par>
                                <p:cTn id="300" presetID="10" presetClass="entr" presetSubtype="0" fill="hold" grpId="0" nodeType="clickEffect">
                                  <p:stCondLst>
                                    <p:cond delay="0"/>
                                  </p:stCondLst>
                                  <p:childTnLst>
                                    <p:set>
                                      <p:cBhvr>
                                        <p:cTn id="301" dur="1" fill="hold">
                                          <p:stCondLst>
                                            <p:cond delay="0"/>
                                          </p:stCondLst>
                                        </p:cTn>
                                        <p:tgtEl>
                                          <p:spTgt spid="111"/>
                                        </p:tgtEl>
                                        <p:attrNameLst>
                                          <p:attrName>style.visibility</p:attrName>
                                        </p:attrNameLst>
                                      </p:cBhvr>
                                      <p:to>
                                        <p:strVal val="visible"/>
                                      </p:to>
                                    </p:set>
                                    <p:animEffect transition="in" filter="fade">
                                      <p:cBhvr>
                                        <p:cTn id="302" dur="500"/>
                                        <p:tgtEl>
                                          <p:spTgt spid="111"/>
                                        </p:tgtEl>
                                      </p:cBhvr>
                                    </p:animEffect>
                                  </p:childTnLst>
                                </p:cTn>
                              </p:par>
                              <p:par>
                                <p:cTn id="303" presetID="10" presetClass="entr" presetSubtype="0" fill="hold" grpId="0" nodeType="withEffect">
                                  <p:stCondLst>
                                    <p:cond delay="0"/>
                                  </p:stCondLst>
                                  <p:childTnLst>
                                    <p:set>
                                      <p:cBhvr>
                                        <p:cTn id="304" dur="1" fill="hold">
                                          <p:stCondLst>
                                            <p:cond delay="0"/>
                                          </p:stCondLst>
                                        </p:cTn>
                                        <p:tgtEl>
                                          <p:spTgt spid="112"/>
                                        </p:tgtEl>
                                        <p:attrNameLst>
                                          <p:attrName>style.visibility</p:attrName>
                                        </p:attrNameLst>
                                      </p:cBhvr>
                                      <p:to>
                                        <p:strVal val="visible"/>
                                      </p:to>
                                    </p:set>
                                    <p:animEffect transition="in" filter="fade">
                                      <p:cBhvr>
                                        <p:cTn id="305" dur="500"/>
                                        <p:tgtEl>
                                          <p:spTgt spid="112"/>
                                        </p:tgtEl>
                                      </p:cBhvr>
                                    </p:animEffect>
                                  </p:childTnLst>
                                </p:cTn>
                              </p:par>
                              <p:par>
                                <p:cTn id="306" presetID="10" presetClass="entr" presetSubtype="0" fill="hold" grpId="0" nodeType="withEffect">
                                  <p:stCondLst>
                                    <p:cond delay="0"/>
                                  </p:stCondLst>
                                  <p:childTnLst>
                                    <p:set>
                                      <p:cBhvr>
                                        <p:cTn id="307" dur="1" fill="hold">
                                          <p:stCondLst>
                                            <p:cond delay="0"/>
                                          </p:stCondLst>
                                        </p:cTn>
                                        <p:tgtEl>
                                          <p:spTgt spid="113"/>
                                        </p:tgtEl>
                                        <p:attrNameLst>
                                          <p:attrName>style.visibility</p:attrName>
                                        </p:attrNameLst>
                                      </p:cBhvr>
                                      <p:to>
                                        <p:strVal val="visible"/>
                                      </p:to>
                                    </p:set>
                                    <p:animEffect transition="in" filter="fade">
                                      <p:cBhvr>
                                        <p:cTn id="308" dur="500"/>
                                        <p:tgtEl>
                                          <p:spTgt spid="113"/>
                                        </p:tgtEl>
                                      </p:cBhvr>
                                    </p:animEffect>
                                  </p:childTnLst>
                                </p:cTn>
                              </p:par>
                              <p:par>
                                <p:cTn id="309" presetID="10" presetClass="entr" presetSubtype="0" fill="hold" grpId="0" nodeType="withEffect">
                                  <p:stCondLst>
                                    <p:cond delay="0"/>
                                  </p:stCondLst>
                                  <p:childTnLst>
                                    <p:set>
                                      <p:cBhvr>
                                        <p:cTn id="310" dur="1" fill="hold">
                                          <p:stCondLst>
                                            <p:cond delay="0"/>
                                          </p:stCondLst>
                                        </p:cTn>
                                        <p:tgtEl>
                                          <p:spTgt spid="114"/>
                                        </p:tgtEl>
                                        <p:attrNameLst>
                                          <p:attrName>style.visibility</p:attrName>
                                        </p:attrNameLst>
                                      </p:cBhvr>
                                      <p:to>
                                        <p:strVal val="visible"/>
                                      </p:to>
                                    </p:set>
                                    <p:animEffect transition="in" filter="fade">
                                      <p:cBhvr>
                                        <p:cTn id="311" dur="500"/>
                                        <p:tgtEl>
                                          <p:spTgt spid="114"/>
                                        </p:tgtEl>
                                      </p:cBhvr>
                                    </p:animEffect>
                                  </p:childTnLst>
                                </p:cTn>
                              </p:par>
                              <p:par>
                                <p:cTn id="312" presetID="10" presetClass="entr" presetSubtype="0" fill="hold" grpId="0" nodeType="withEffect">
                                  <p:stCondLst>
                                    <p:cond delay="0"/>
                                  </p:stCondLst>
                                  <p:childTnLst>
                                    <p:set>
                                      <p:cBhvr>
                                        <p:cTn id="313" dur="1" fill="hold">
                                          <p:stCondLst>
                                            <p:cond delay="0"/>
                                          </p:stCondLst>
                                        </p:cTn>
                                        <p:tgtEl>
                                          <p:spTgt spid="115"/>
                                        </p:tgtEl>
                                        <p:attrNameLst>
                                          <p:attrName>style.visibility</p:attrName>
                                        </p:attrNameLst>
                                      </p:cBhvr>
                                      <p:to>
                                        <p:strVal val="visible"/>
                                      </p:to>
                                    </p:set>
                                    <p:animEffect transition="in" filter="fade">
                                      <p:cBhvr>
                                        <p:cTn id="314" dur="500"/>
                                        <p:tgtEl>
                                          <p:spTgt spid="115"/>
                                        </p:tgtEl>
                                      </p:cBhvr>
                                    </p:animEffect>
                                  </p:childTnLst>
                                </p:cTn>
                              </p:par>
                              <p:par>
                                <p:cTn id="315" presetID="10" presetClass="entr" presetSubtype="0" fill="hold" grpId="0" nodeType="withEffect">
                                  <p:stCondLst>
                                    <p:cond delay="0"/>
                                  </p:stCondLst>
                                  <p:childTnLst>
                                    <p:set>
                                      <p:cBhvr>
                                        <p:cTn id="316" dur="1" fill="hold">
                                          <p:stCondLst>
                                            <p:cond delay="0"/>
                                          </p:stCondLst>
                                        </p:cTn>
                                        <p:tgtEl>
                                          <p:spTgt spid="116"/>
                                        </p:tgtEl>
                                        <p:attrNameLst>
                                          <p:attrName>style.visibility</p:attrName>
                                        </p:attrNameLst>
                                      </p:cBhvr>
                                      <p:to>
                                        <p:strVal val="visible"/>
                                      </p:to>
                                    </p:set>
                                    <p:animEffect transition="in" filter="fade">
                                      <p:cBhvr>
                                        <p:cTn id="317" dur="500"/>
                                        <p:tgtEl>
                                          <p:spTgt spid="116"/>
                                        </p:tgtEl>
                                      </p:cBhvr>
                                    </p:animEffect>
                                  </p:childTnLst>
                                </p:cTn>
                              </p:par>
                              <p:par>
                                <p:cTn id="318" presetID="10" presetClass="entr" presetSubtype="0" fill="hold" grpId="0" nodeType="withEffect">
                                  <p:stCondLst>
                                    <p:cond delay="0"/>
                                  </p:stCondLst>
                                  <p:childTnLst>
                                    <p:set>
                                      <p:cBhvr>
                                        <p:cTn id="319" dur="1" fill="hold">
                                          <p:stCondLst>
                                            <p:cond delay="0"/>
                                          </p:stCondLst>
                                        </p:cTn>
                                        <p:tgtEl>
                                          <p:spTgt spid="117"/>
                                        </p:tgtEl>
                                        <p:attrNameLst>
                                          <p:attrName>style.visibility</p:attrName>
                                        </p:attrNameLst>
                                      </p:cBhvr>
                                      <p:to>
                                        <p:strVal val="visible"/>
                                      </p:to>
                                    </p:set>
                                    <p:animEffect transition="in" filter="fade">
                                      <p:cBhvr>
                                        <p:cTn id="320" dur="500"/>
                                        <p:tgtEl>
                                          <p:spTgt spid="117"/>
                                        </p:tgtEl>
                                      </p:cBhvr>
                                    </p:animEffect>
                                  </p:childTnLst>
                                </p:cTn>
                              </p:par>
                              <p:par>
                                <p:cTn id="321" presetID="10" presetClass="entr" presetSubtype="0" fill="hold" grpId="0" nodeType="withEffect">
                                  <p:stCondLst>
                                    <p:cond delay="0"/>
                                  </p:stCondLst>
                                  <p:childTnLst>
                                    <p:set>
                                      <p:cBhvr>
                                        <p:cTn id="322" dur="1" fill="hold">
                                          <p:stCondLst>
                                            <p:cond delay="0"/>
                                          </p:stCondLst>
                                        </p:cTn>
                                        <p:tgtEl>
                                          <p:spTgt spid="118"/>
                                        </p:tgtEl>
                                        <p:attrNameLst>
                                          <p:attrName>style.visibility</p:attrName>
                                        </p:attrNameLst>
                                      </p:cBhvr>
                                      <p:to>
                                        <p:strVal val="visible"/>
                                      </p:to>
                                    </p:set>
                                    <p:animEffect transition="in" filter="fade">
                                      <p:cBhvr>
                                        <p:cTn id="323" dur="500"/>
                                        <p:tgtEl>
                                          <p:spTgt spid="118"/>
                                        </p:tgtEl>
                                      </p:cBhvr>
                                    </p:animEffect>
                                  </p:childTnLst>
                                </p:cTn>
                              </p:par>
                              <p:par>
                                <p:cTn id="324" presetID="10" presetClass="entr" presetSubtype="0" fill="hold" grpId="0" nodeType="withEffect">
                                  <p:stCondLst>
                                    <p:cond delay="0"/>
                                  </p:stCondLst>
                                  <p:childTnLst>
                                    <p:set>
                                      <p:cBhvr>
                                        <p:cTn id="325" dur="1" fill="hold">
                                          <p:stCondLst>
                                            <p:cond delay="0"/>
                                          </p:stCondLst>
                                        </p:cTn>
                                        <p:tgtEl>
                                          <p:spTgt spid="119"/>
                                        </p:tgtEl>
                                        <p:attrNameLst>
                                          <p:attrName>style.visibility</p:attrName>
                                        </p:attrNameLst>
                                      </p:cBhvr>
                                      <p:to>
                                        <p:strVal val="visible"/>
                                      </p:to>
                                    </p:set>
                                    <p:animEffect transition="in" filter="fade">
                                      <p:cBhvr>
                                        <p:cTn id="326" dur="500"/>
                                        <p:tgtEl>
                                          <p:spTgt spid="119"/>
                                        </p:tgtEl>
                                      </p:cBhvr>
                                    </p:animEffect>
                                  </p:childTnLst>
                                </p:cTn>
                              </p:par>
                              <p:par>
                                <p:cTn id="327" presetID="10" presetClass="entr" presetSubtype="0" fill="hold" grpId="0" nodeType="withEffect">
                                  <p:stCondLst>
                                    <p:cond delay="0"/>
                                  </p:stCondLst>
                                  <p:childTnLst>
                                    <p:set>
                                      <p:cBhvr>
                                        <p:cTn id="328" dur="1" fill="hold">
                                          <p:stCondLst>
                                            <p:cond delay="0"/>
                                          </p:stCondLst>
                                        </p:cTn>
                                        <p:tgtEl>
                                          <p:spTgt spid="120"/>
                                        </p:tgtEl>
                                        <p:attrNameLst>
                                          <p:attrName>style.visibility</p:attrName>
                                        </p:attrNameLst>
                                      </p:cBhvr>
                                      <p:to>
                                        <p:strVal val="visible"/>
                                      </p:to>
                                    </p:set>
                                    <p:animEffect transition="in" filter="fade">
                                      <p:cBhvr>
                                        <p:cTn id="329" dur="500"/>
                                        <p:tgtEl>
                                          <p:spTgt spid="120"/>
                                        </p:tgtEl>
                                      </p:cBhvr>
                                    </p:animEffect>
                                  </p:childTnLst>
                                </p:cTn>
                              </p:par>
                              <p:par>
                                <p:cTn id="330" presetID="10" presetClass="entr" presetSubtype="0" fill="hold" grpId="0" nodeType="withEffect">
                                  <p:stCondLst>
                                    <p:cond delay="0"/>
                                  </p:stCondLst>
                                  <p:childTnLst>
                                    <p:set>
                                      <p:cBhvr>
                                        <p:cTn id="331" dur="1" fill="hold">
                                          <p:stCondLst>
                                            <p:cond delay="0"/>
                                          </p:stCondLst>
                                        </p:cTn>
                                        <p:tgtEl>
                                          <p:spTgt spid="121"/>
                                        </p:tgtEl>
                                        <p:attrNameLst>
                                          <p:attrName>style.visibility</p:attrName>
                                        </p:attrNameLst>
                                      </p:cBhvr>
                                      <p:to>
                                        <p:strVal val="visible"/>
                                      </p:to>
                                    </p:set>
                                    <p:animEffect transition="in" filter="fade">
                                      <p:cBhvr>
                                        <p:cTn id="332" dur="500"/>
                                        <p:tgtEl>
                                          <p:spTgt spid="121"/>
                                        </p:tgtEl>
                                      </p:cBhvr>
                                    </p:animEffect>
                                  </p:childTnLst>
                                </p:cTn>
                              </p:par>
                              <p:par>
                                <p:cTn id="333" presetID="10" presetClass="entr" presetSubtype="0" fill="hold" grpId="0" nodeType="withEffect">
                                  <p:stCondLst>
                                    <p:cond delay="0"/>
                                  </p:stCondLst>
                                  <p:childTnLst>
                                    <p:set>
                                      <p:cBhvr>
                                        <p:cTn id="334" dur="1" fill="hold">
                                          <p:stCondLst>
                                            <p:cond delay="0"/>
                                          </p:stCondLst>
                                        </p:cTn>
                                        <p:tgtEl>
                                          <p:spTgt spid="122"/>
                                        </p:tgtEl>
                                        <p:attrNameLst>
                                          <p:attrName>style.visibility</p:attrName>
                                        </p:attrNameLst>
                                      </p:cBhvr>
                                      <p:to>
                                        <p:strVal val="visible"/>
                                      </p:to>
                                    </p:set>
                                    <p:animEffect transition="in" filter="fade">
                                      <p:cBhvr>
                                        <p:cTn id="335" dur="500"/>
                                        <p:tgtEl>
                                          <p:spTgt spid="122"/>
                                        </p:tgtEl>
                                      </p:cBhvr>
                                    </p:animEffect>
                                  </p:childTnLst>
                                </p:cTn>
                              </p:par>
                              <p:par>
                                <p:cTn id="336" presetID="10" presetClass="entr" presetSubtype="0" fill="hold" grpId="0" nodeType="withEffect">
                                  <p:stCondLst>
                                    <p:cond delay="0"/>
                                  </p:stCondLst>
                                  <p:childTnLst>
                                    <p:set>
                                      <p:cBhvr>
                                        <p:cTn id="337" dur="1" fill="hold">
                                          <p:stCondLst>
                                            <p:cond delay="0"/>
                                          </p:stCondLst>
                                        </p:cTn>
                                        <p:tgtEl>
                                          <p:spTgt spid="123"/>
                                        </p:tgtEl>
                                        <p:attrNameLst>
                                          <p:attrName>style.visibility</p:attrName>
                                        </p:attrNameLst>
                                      </p:cBhvr>
                                      <p:to>
                                        <p:strVal val="visible"/>
                                      </p:to>
                                    </p:set>
                                    <p:animEffect transition="in" filter="fade">
                                      <p:cBhvr>
                                        <p:cTn id="338" dur="500"/>
                                        <p:tgtEl>
                                          <p:spTgt spid="123"/>
                                        </p:tgtEl>
                                      </p:cBhvr>
                                    </p:animEffect>
                                  </p:childTnLst>
                                </p:cTn>
                              </p:par>
                              <p:par>
                                <p:cTn id="339" presetID="10" presetClass="entr" presetSubtype="0" fill="hold" grpId="0" nodeType="withEffect">
                                  <p:stCondLst>
                                    <p:cond delay="0"/>
                                  </p:stCondLst>
                                  <p:childTnLst>
                                    <p:set>
                                      <p:cBhvr>
                                        <p:cTn id="340" dur="1" fill="hold">
                                          <p:stCondLst>
                                            <p:cond delay="0"/>
                                          </p:stCondLst>
                                        </p:cTn>
                                        <p:tgtEl>
                                          <p:spTgt spid="124"/>
                                        </p:tgtEl>
                                        <p:attrNameLst>
                                          <p:attrName>style.visibility</p:attrName>
                                        </p:attrNameLst>
                                      </p:cBhvr>
                                      <p:to>
                                        <p:strVal val="visible"/>
                                      </p:to>
                                    </p:set>
                                    <p:animEffect transition="in" filter="fade">
                                      <p:cBhvr>
                                        <p:cTn id="341" dur="500"/>
                                        <p:tgtEl>
                                          <p:spTgt spid="124"/>
                                        </p:tgtEl>
                                      </p:cBhvr>
                                    </p:animEffect>
                                  </p:childTnLst>
                                </p:cTn>
                              </p:par>
                              <p:par>
                                <p:cTn id="342" presetID="10" presetClass="entr" presetSubtype="0" fill="hold" grpId="0" nodeType="withEffect">
                                  <p:stCondLst>
                                    <p:cond delay="0"/>
                                  </p:stCondLst>
                                  <p:childTnLst>
                                    <p:set>
                                      <p:cBhvr>
                                        <p:cTn id="343" dur="1" fill="hold">
                                          <p:stCondLst>
                                            <p:cond delay="0"/>
                                          </p:stCondLst>
                                        </p:cTn>
                                        <p:tgtEl>
                                          <p:spTgt spid="125"/>
                                        </p:tgtEl>
                                        <p:attrNameLst>
                                          <p:attrName>style.visibility</p:attrName>
                                        </p:attrNameLst>
                                      </p:cBhvr>
                                      <p:to>
                                        <p:strVal val="visible"/>
                                      </p:to>
                                    </p:set>
                                    <p:animEffect transition="in" filter="fade">
                                      <p:cBhvr>
                                        <p:cTn id="344" dur="500"/>
                                        <p:tgtEl>
                                          <p:spTgt spid="125"/>
                                        </p:tgtEl>
                                      </p:cBhvr>
                                    </p:animEffect>
                                  </p:childTnLst>
                                </p:cTn>
                              </p:par>
                              <p:par>
                                <p:cTn id="345" presetID="10" presetClass="entr" presetSubtype="0" fill="hold" grpId="0" nodeType="withEffect">
                                  <p:stCondLst>
                                    <p:cond delay="0"/>
                                  </p:stCondLst>
                                  <p:childTnLst>
                                    <p:set>
                                      <p:cBhvr>
                                        <p:cTn id="346" dur="1" fill="hold">
                                          <p:stCondLst>
                                            <p:cond delay="0"/>
                                          </p:stCondLst>
                                        </p:cTn>
                                        <p:tgtEl>
                                          <p:spTgt spid="126"/>
                                        </p:tgtEl>
                                        <p:attrNameLst>
                                          <p:attrName>style.visibility</p:attrName>
                                        </p:attrNameLst>
                                      </p:cBhvr>
                                      <p:to>
                                        <p:strVal val="visible"/>
                                      </p:to>
                                    </p:set>
                                    <p:animEffect transition="in" filter="fade">
                                      <p:cBhvr>
                                        <p:cTn id="347" dur="500"/>
                                        <p:tgtEl>
                                          <p:spTgt spid="126"/>
                                        </p:tgtEl>
                                      </p:cBhvr>
                                    </p:animEffect>
                                  </p:childTnLst>
                                </p:cTn>
                              </p:par>
                              <p:par>
                                <p:cTn id="348" presetID="10" presetClass="entr" presetSubtype="0" fill="hold" grpId="0" nodeType="withEffect">
                                  <p:stCondLst>
                                    <p:cond delay="0"/>
                                  </p:stCondLst>
                                  <p:childTnLst>
                                    <p:set>
                                      <p:cBhvr>
                                        <p:cTn id="349" dur="1" fill="hold">
                                          <p:stCondLst>
                                            <p:cond delay="0"/>
                                          </p:stCondLst>
                                        </p:cTn>
                                        <p:tgtEl>
                                          <p:spTgt spid="127"/>
                                        </p:tgtEl>
                                        <p:attrNameLst>
                                          <p:attrName>style.visibility</p:attrName>
                                        </p:attrNameLst>
                                      </p:cBhvr>
                                      <p:to>
                                        <p:strVal val="visible"/>
                                      </p:to>
                                    </p:set>
                                    <p:animEffect transition="in" filter="fade">
                                      <p:cBhvr>
                                        <p:cTn id="350" dur="500"/>
                                        <p:tgtEl>
                                          <p:spTgt spid="127"/>
                                        </p:tgtEl>
                                      </p:cBhvr>
                                    </p:animEffect>
                                  </p:childTnLst>
                                </p:cTn>
                              </p:par>
                              <p:par>
                                <p:cTn id="351" presetID="10" presetClass="entr" presetSubtype="0" fill="hold" grpId="0" nodeType="withEffect">
                                  <p:stCondLst>
                                    <p:cond delay="0"/>
                                  </p:stCondLst>
                                  <p:childTnLst>
                                    <p:set>
                                      <p:cBhvr>
                                        <p:cTn id="352" dur="1" fill="hold">
                                          <p:stCondLst>
                                            <p:cond delay="0"/>
                                          </p:stCondLst>
                                        </p:cTn>
                                        <p:tgtEl>
                                          <p:spTgt spid="128"/>
                                        </p:tgtEl>
                                        <p:attrNameLst>
                                          <p:attrName>style.visibility</p:attrName>
                                        </p:attrNameLst>
                                      </p:cBhvr>
                                      <p:to>
                                        <p:strVal val="visible"/>
                                      </p:to>
                                    </p:set>
                                    <p:animEffect transition="in" filter="fade">
                                      <p:cBhvr>
                                        <p:cTn id="353" dur="500"/>
                                        <p:tgtEl>
                                          <p:spTgt spid="128"/>
                                        </p:tgtEl>
                                      </p:cBhvr>
                                    </p:animEffect>
                                  </p:childTnLst>
                                </p:cTn>
                              </p:par>
                              <p:par>
                                <p:cTn id="354" presetID="10" presetClass="entr" presetSubtype="0" fill="hold" grpId="0" nodeType="withEffect">
                                  <p:stCondLst>
                                    <p:cond delay="0"/>
                                  </p:stCondLst>
                                  <p:childTnLst>
                                    <p:set>
                                      <p:cBhvr>
                                        <p:cTn id="355" dur="1" fill="hold">
                                          <p:stCondLst>
                                            <p:cond delay="0"/>
                                          </p:stCondLst>
                                        </p:cTn>
                                        <p:tgtEl>
                                          <p:spTgt spid="129"/>
                                        </p:tgtEl>
                                        <p:attrNameLst>
                                          <p:attrName>style.visibility</p:attrName>
                                        </p:attrNameLst>
                                      </p:cBhvr>
                                      <p:to>
                                        <p:strVal val="visible"/>
                                      </p:to>
                                    </p:set>
                                    <p:animEffect transition="in" filter="fade">
                                      <p:cBhvr>
                                        <p:cTn id="356" dur="500"/>
                                        <p:tgtEl>
                                          <p:spTgt spid="129"/>
                                        </p:tgtEl>
                                      </p:cBhvr>
                                    </p:animEffect>
                                  </p:childTnLst>
                                </p:cTn>
                              </p:par>
                              <p:par>
                                <p:cTn id="357" presetID="10" presetClass="entr" presetSubtype="0" fill="hold" grpId="0" nodeType="withEffect">
                                  <p:stCondLst>
                                    <p:cond delay="0"/>
                                  </p:stCondLst>
                                  <p:childTnLst>
                                    <p:set>
                                      <p:cBhvr>
                                        <p:cTn id="358" dur="1" fill="hold">
                                          <p:stCondLst>
                                            <p:cond delay="0"/>
                                          </p:stCondLst>
                                        </p:cTn>
                                        <p:tgtEl>
                                          <p:spTgt spid="130"/>
                                        </p:tgtEl>
                                        <p:attrNameLst>
                                          <p:attrName>style.visibility</p:attrName>
                                        </p:attrNameLst>
                                      </p:cBhvr>
                                      <p:to>
                                        <p:strVal val="visible"/>
                                      </p:to>
                                    </p:set>
                                    <p:animEffect transition="in" filter="fade">
                                      <p:cBhvr>
                                        <p:cTn id="359" dur="500"/>
                                        <p:tgtEl>
                                          <p:spTgt spid="130"/>
                                        </p:tgtEl>
                                      </p:cBhvr>
                                    </p:animEffect>
                                  </p:childTnLst>
                                </p:cTn>
                              </p:par>
                              <p:par>
                                <p:cTn id="360" presetID="10" presetClass="entr" presetSubtype="0" fill="hold" grpId="0" nodeType="withEffect">
                                  <p:stCondLst>
                                    <p:cond delay="0"/>
                                  </p:stCondLst>
                                  <p:childTnLst>
                                    <p:set>
                                      <p:cBhvr>
                                        <p:cTn id="361" dur="1" fill="hold">
                                          <p:stCondLst>
                                            <p:cond delay="0"/>
                                          </p:stCondLst>
                                        </p:cTn>
                                        <p:tgtEl>
                                          <p:spTgt spid="131"/>
                                        </p:tgtEl>
                                        <p:attrNameLst>
                                          <p:attrName>style.visibility</p:attrName>
                                        </p:attrNameLst>
                                      </p:cBhvr>
                                      <p:to>
                                        <p:strVal val="visible"/>
                                      </p:to>
                                    </p:set>
                                    <p:animEffect transition="in" filter="fade">
                                      <p:cBhvr>
                                        <p:cTn id="362" dur="500"/>
                                        <p:tgtEl>
                                          <p:spTgt spid="131"/>
                                        </p:tgtEl>
                                      </p:cBhvr>
                                    </p:animEffect>
                                  </p:childTnLst>
                                </p:cTn>
                              </p:par>
                              <p:par>
                                <p:cTn id="363" presetID="10" presetClass="entr" presetSubtype="0" fill="hold" grpId="0" nodeType="withEffect">
                                  <p:stCondLst>
                                    <p:cond delay="0"/>
                                  </p:stCondLst>
                                  <p:childTnLst>
                                    <p:set>
                                      <p:cBhvr>
                                        <p:cTn id="364" dur="1" fill="hold">
                                          <p:stCondLst>
                                            <p:cond delay="0"/>
                                          </p:stCondLst>
                                        </p:cTn>
                                        <p:tgtEl>
                                          <p:spTgt spid="132"/>
                                        </p:tgtEl>
                                        <p:attrNameLst>
                                          <p:attrName>style.visibility</p:attrName>
                                        </p:attrNameLst>
                                      </p:cBhvr>
                                      <p:to>
                                        <p:strVal val="visible"/>
                                      </p:to>
                                    </p:set>
                                    <p:animEffect transition="in" filter="fade">
                                      <p:cBhvr>
                                        <p:cTn id="365" dur="500"/>
                                        <p:tgtEl>
                                          <p:spTgt spid="132"/>
                                        </p:tgtEl>
                                      </p:cBhvr>
                                    </p:animEffect>
                                  </p:childTnLst>
                                </p:cTn>
                              </p:par>
                              <p:par>
                                <p:cTn id="366" presetID="10" presetClass="entr" presetSubtype="0" fill="hold" grpId="0" nodeType="withEffect">
                                  <p:stCondLst>
                                    <p:cond delay="0"/>
                                  </p:stCondLst>
                                  <p:childTnLst>
                                    <p:set>
                                      <p:cBhvr>
                                        <p:cTn id="367" dur="1" fill="hold">
                                          <p:stCondLst>
                                            <p:cond delay="0"/>
                                          </p:stCondLst>
                                        </p:cTn>
                                        <p:tgtEl>
                                          <p:spTgt spid="133"/>
                                        </p:tgtEl>
                                        <p:attrNameLst>
                                          <p:attrName>style.visibility</p:attrName>
                                        </p:attrNameLst>
                                      </p:cBhvr>
                                      <p:to>
                                        <p:strVal val="visible"/>
                                      </p:to>
                                    </p:set>
                                    <p:animEffect transition="in" filter="fade">
                                      <p:cBhvr>
                                        <p:cTn id="368"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11</a:t>
            </a:r>
          </a:p>
        </p:txBody>
      </p:sp>
      <p:sp>
        <p:nvSpPr>
          <p:cNvPr id="6" name="Rounded Rectangle 5"/>
          <p:cNvSpPr/>
          <p:nvPr/>
        </p:nvSpPr>
        <p:spPr>
          <a:xfrm>
            <a:off x="566928" y="2761488"/>
            <a:ext cx="1611862"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11</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Ứng dụng thực tế theo nhiệm vụ của giáo viên</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Mười việc thật của một năm học — sắp theo việc thầy cô phải làm, không sắp theo công cụ</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D9821E"/>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Mười tình huống thật của một năm học, có bấm giờ</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Giải mẫu ba tình huống: dự giờ · công văn 30 trang · 45 nhận xét</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Chọn tình huống theo đối tượng học viên của tổ</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35 phút: giải một tình huống thật của chính mình</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180</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Mười tình huống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Mỗi tình huống giải trọn từ đầu đến cuối, có bấm giờ</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6413705"/>
                <a:gridCol w="2211622"/>
                <a:gridCol w="2432784"/>
              </a:tblGrid>
              <a:tr h="661416">
                <a:tc>
                  <a:txBody>
                    <a:bodyPr/>
                    <a:lstStyle/>
                    <a:p>
                      <a:pPr>
                        <a:lnSpc>
                          <a:spcPct val="110000"/>
                        </a:lnSpc>
                      </a:pPr>
                      <a:r>
                        <a:rPr sz="1600" b="1">
                          <a:solidFill>
                            <a:srgbClr val="FFFFFF"/>
                          </a:solidFill>
                          <a:latin typeface="Arial"/>
                        </a:rPr>
                        <a:t>Tình huống</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Sức ép</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Giải trong</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1. Thứ Năm dự giờ, thứ Hai chưa có gì</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3 ngày</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75 phút</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2. Tổ yêu cầu nộp đề giữa kỳ</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2 ngày</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55 phút</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3. Lớp vừa kiểm tra, điểm thấp bất thường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1 tối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30 phút</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4. Học sinh nghỉ ốm, cần tài liệu tự học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1 tối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35 phút</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5. Công văn Sở 30 trang, không rõ ảnh hưởng gì</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1 giờ</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15 phút</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Mười tình huống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Mỗi tình huống giải trọn từ đầu đến cuối, có bấm giờ</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6413705"/>
                <a:gridCol w="2211622"/>
                <a:gridCol w="2432784"/>
              </a:tblGrid>
              <a:tr h="661416">
                <a:tc>
                  <a:txBody>
                    <a:bodyPr/>
                    <a:lstStyle/>
                    <a:p>
                      <a:pPr>
                        <a:lnSpc>
                          <a:spcPct val="110000"/>
                        </a:lnSpc>
                      </a:pPr>
                      <a:r>
                        <a:rPr sz="1600" b="1">
                          <a:solidFill>
                            <a:srgbClr val="FFFFFF"/>
                          </a:solidFill>
                          <a:latin typeface="Arial"/>
                        </a:rPr>
                        <a:t>Tình huống</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Sức ép</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Giải trong</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6. Chủ nhiệm: 45 nhận xét trong ba ngày</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3 ngày</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90 phút</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7. Tiết cuối buổi, lớp mất tập trung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1 tối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25 phút</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8. Báo cáo chuyên đề tổ</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1 tuần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70 phút</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9. Bài nộp nghi dùng AI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Ngay lúc đó</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20 phút</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10. Video tổng kết ngoại khóa</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1 tối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45 phút</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Tình huống 1 — Thứ Năm dự giờ</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Sáng thứ Hai được phân công. Còn hai buổi tối.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1106424" y="2322576"/>
            <a:ext cx="36576" cy="3419856"/>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41248" y="2253081"/>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1</a:t>
            </a:r>
          </a:p>
        </p:txBody>
      </p:sp>
      <p:sp>
        <p:nvSpPr>
          <p:cNvPr id="10" name="Rounded Rectangle 9"/>
          <p:cNvSpPr/>
          <p:nvPr/>
        </p:nvSpPr>
        <p:spPr>
          <a:xfrm>
            <a:off x="1755648" y="2185416"/>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1755648" y="2185416"/>
            <a:ext cx="68580" cy="647395"/>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2048256" y="2185416"/>
            <a:ext cx="4206240" cy="647395"/>
          </a:xfrm>
          <a:prstGeom prst="rect">
            <a:avLst/>
          </a:prstGeom>
          <a:noFill/>
        </p:spPr>
        <p:txBody>
          <a:bodyPr wrap="square" anchor="ctr" lIns="0" rIns="0" tIns="0" bIns="0">
            <a:spAutoFit/>
          </a:bodyPr>
          <a:lstStyle/>
          <a:p>
            <a:pPr algn="l">
              <a:lnSpc>
                <a:spcPct val="110000"/>
              </a:lnSpc>
              <a:spcAft>
                <a:spcPts val="500"/>
              </a:spcAft>
            </a:pPr>
            <a:r>
              <a:rPr sz="2250" b="1">
                <a:solidFill>
                  <a:srgbClr val="053596"/>
                </a:solidFill>
                <a:latin typeface="Arial"/>
              </a:rPr>
              <a:t>Nạp SGK + kế hoạch bài dạy</a:t>
            </a:r>
          </a:p>
        </p:txBody>
      </p:sp>
      <p:sp>
        <p:nvSpPr>
          <p:cNvPr id="13" name="TextBox 12"/>
          <p:cNvSpPr txBox="1"/>
          <p:nvPr/>
        </p:nvSpPr>
        <p:spPr>
          <a:xfrm>
            <a:off x="6437376" y="2185416"/>
            <a:ext cx="4754880" cy="647395"/>
          </a:xfrm>
          <a:prstGeom prst="rect">
            <a:avLst/>
          </a:prstGeom>
          <a:noFill/>
        </p:spPr>
        <p:txBody>
          <a:bodyPr wrap="square" anchor="ctr" lIns="0" rIns="0" tIns="0" bIns="0">
            <a:spAutoFit/>
          </a:bodyPr>
          <a:lstStyle/>
          <a:p>
            <a:pPr algn="l">
              <a:lnSpc>
                <a:spcPct val="118000"/>
              </a:lnSpc>
              <a:spcAft>
                <a:spcPts val="500"/>
              </a:spcAft>
            </a:pPr>
            <a:r>
              <a:rPr sz="2100" b="0">
                <a:solidFill>
                  <a:srgbClr val="5B6472"/>
                </a:solidFill>
                <a:latin typeface="Arial"/>
              </a:rPr>
              <a:t>Gemini Notebook, 15 phút</a:t>
            </a:r>
          </a:p>
        </p:txBody>
      </p:sp>
      <p:sp>
        <p:nvSpPr>
          <p:cNvPr id="14" name="Oval 13"/>
          <p:cNvSpPr/>
          <p:nvPr/>
        </p:nvSpPr>
        <p:spPr>
          <a:xfrm>
            <a:off x="841248" y="3046780"/>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2</a:t>
            </a:r>
          </a:p>
        </p:txBody>
      </p:sp>
      <p:sp>
        <p:nvSpPr>
          <p:cNvPr id="15" name="Rounded Rectangle 14"/>
          <p:cNvSpPr/>
          <p:nvPr/>
        </p:nvSpPr>
        <p:spPr>
          <a:xfrm>
            <a:off x="1755648" y="2979115"/>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1755648" y="2979115"/>
            <a:ext cx="68580" cy="647395"/>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2048256" y="2979115"/>
            <a:ext cx="4206240" cy="647395"/>
          </a:xfrm>
          <a:prstGeom prst="rect">
            <a:avLst/>
          </a:prstGeom>
          <a:noFill/>
        </p:spPr>
        <p:txBody>
          <a:bodyPr wrap="square" anchor="ctr" lIns="0" rIns="0" tIns="0" bIns="0">
            <a:spAutoFit/>
          </a:bodyPr>
          <a:lstStyle/>
          <a:p>
            <a:pPr algn="l">
              <a:lnSpc>
                <a:spcPct val="110000"/>
              </a:lnSpc>
              <a:spcAft>
                <a:spcPts val="500"/>
              </a:spcAft>
            </a:pPr>
            <a:r>
              <a:rPr sz="2350" b="1">
                <a:solidFill>
                  <a:srgbClr val="053596"/>
                </a:solidFill>
                <a:latin typeface="Arial"/>
              </a:rPr>
              <a:t>Studio sinh bộ slide 9 slide</a:t>
            </a:r>
          </a:p>
        </p:txBody>
      </p:sp>
      <p:sp>
        <p:nvSpPr>
          <p:cNvPr id="18" name="TextBox 17"/>
          <p:cNvSpPr txBox="1"/>
          <p:nvPr/>
        </p:nvSpPr>
        <p:spPr>
          <a:xfrm>
            <a:off x="6437376" y="2979115"/>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Nêu rõ cấu trúc từng slide và phong cách, 10 phút</a:t>
            </a:r>
          </a:p>
        </p:txBody>
      </p:sp>
      <p:sp>
        <p:nvSpPr>
          <p:cNvPr id="19" name="Oval 18"/>
          <p:cNvSpPr/>
          <p:nvPr/>
        </p:nvSpPr>
        <p:spPr>
          <a:xfrm>
            <a:off x="841248" y="3840479"/>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3</a:t>
            </a:r>
          </a:p>
        </p:txBody>
      </p:sp>
      <p:sp>
        <p:nvSpPr>
          <p:cNvPr id="20" name="Rounded Rectangle 19"/>
          <p:cNvSpPr/>
          <p:nvPr/>
        </p:nvSpPr>
        <p:spPr>
          <a:xfrm>
            <a:off x="1755648" y="3772814"/>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1755648" y="3772814"/>
            <a:ext cx="68580" cy="647395"/>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2048256" y="3772814"/>
            <a:ext cx="4206240" cy="647395"/>
          </a:xfrm>
          <a:prstGeom prst="rect">
            <a:avLst/>
          </a:prstGeom>
          <a:noFill/>
        </p:spPr>
        <p:txBody>
          <a:bodyPr wrap="square" anchor="ctr" lIns="0" rIns="0" tIns="0" bIns="0">
            <a:spAutoFit/>
          </a:bodyPr>
          <a:lstStyle/>
          <a:p>
            <a:pPr algn="l">
              <a:lnSpc>
                <a:spcPct val="110000"/>
              </a:lnSpc>
              <a:spcAft>
                <a:spcPts val="500"/>
              </a:spcAft>
            </a:pPr>
            <a:r>
              <a:rPr sz="2400" b="1">
                <a:solidFill>
                  <a:srgbClr val="053596"/>
                </a:solidFill>
                <a:latin typeface="Arial"/>
              </a:rPr>
              <a:t>Đọc lại và sửa theo ý mình</a:t>
            </a:r>
          </a:p>
        </p:txBody>
      </p:sp>
      <p:sp>
        <p:nvSpPr>
          <p:cNvPr id="23" name="TextBox 22"/>
          <p:cNvSpPr txBox="1"/>
          <p:nvPr/>
        </p:nvSpPr>
        <p:spPr>
          <a:xfrm>
            <a:off x="6437376" y="3772814"/>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Phần này thầy cô làm — kinh nghiệm đứng lớp nằm ở đây</a:t>
            </a:r>
          </a:p>
        </p:txBody>
      </p:sp>
      <p:sp>
        <p:nvSpPr>
          <p:cNvPr id="24" name="Oval 23"/>
          <p:cNvSpPr/>
          <p:nvPr/>
        </p:nvSpPr>
        <p:spPr>
          <a:xfrm>
            <a:off x="841248" y="4634178"/>
            <a:ext cx="566928" cy="56692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4</a:t>
            </a:r>
          </a:p>
        </p:txBody>
      </p:sp>
      <p:sp>
        <p:nvSpPr>
          <p:cNvPr id="25" name="Rounded Rectangle 24"/>
          <p:cNvSpPr/>
          <p:nvPr/>
        </p:nvSpPr>
        <p:spPr>
          <a:xfrm>
            <a:off x="1755648" y="4566513"/>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1755648" y="4566513"/>
            <a:ext cx="68580" cy="647395"/>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2048256" y="4566513"/>
            <a:ext cx="4206240" cy="647395"/>
          </a:xfrm>
          <a:prstGeom prst="rect">
            <a:avLst/>
          </a:prstGeom>
          <a:noFill/>
        </p:spPr>
        <p:txBody>
          <a:bodyPr wrap="square" anchor="ctr" lIns="0" rIns="0" tIns="0" bIns="0">
            <a:spAutoFit/>
          </a:bodyPr>
          <a:lstStyle/>
          <a:p>
            <a:pPr algn="l">
              <a:lnSpc>
                <a:spcPct val="110000"/>
              </a:lnSpc>
              <a:spcAft>
                <a:spcPts val="500"/>
              </a:spcAft>
            </a:pPr>
            <a:r>
              <a:rPr sz="2050" b="1">
                <a:solidFill>
                  <a:srgbClr val="053596"/>
                </a:solidFill>
                <a:latin typeface="Arial"/>
              </a:rPr>
              <a:t>Xuất PPTX, áp mẫu của trường</a:t>
            </a:r>
          </a:p>
        </p:txBody>
      </p:sp>
      <p:sp>
        <p:nvSpPr>
          <p:cNvPr id="28" name="TextBox 27"/>
          <p:cNvSpPr txBox="1"/>
          <p:nvPr/>
        </p:nvSpPr>
        <p:spPr>
          <a:xfrm>
            <a:off x="6437376" y="4566513"/>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PowerPoint → Thiết kế → Duyệt tìm chủ đề, 5 phút</a:t>
            </a:r>
          </a:p>
        </p:txBody>
      </p:sp>
      <p:sp>
        <p:nvSpPr>
          <p:cNvPr id="29" name="Oval 28"/>
          <p:cNvSpPr/>
          <p:nvPr/>
        </p:nvSpPr>
        <p:spPr>
          <a:xfrm>
            <a:off x="841248" y="5427877"/>
            <a:ext cx="566928" cy="566928"/>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5</a:t>
            </a:r>
          </a:p>
        </p:txBody>
      </p:sp>
      <p:sp>
        <p:nvSpPr>
          <p:cNvPr id="30" name="Rounded Rectangle 29"/>
          <p:cNvSpPr/>
          <p:nvPr/>
        </p:nvSpPr>
        <p:spPr>
          <a:xfrm>
            <a:off x="1755648" y="5360212"/>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1755648" y="5360212"/>
            <a:ext cx="68580" cy="647395"/>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2048256" y="5360212"/>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Sinh phiếu học tập nhóm</a:t>
            </a:r>
          </a:p>
        </p:txBody>
      </p:sp>
      <p:sp>
        <p:nvSpPr>
          <p:cNvPr id="33" name="TextBox 32"/>
          <p:cNvSpPr txBox="1"/>
          <p:nvPr/>
        </p:nvSpPr>
        <p:spPr>
          <a:xfrm>
            <a:off x="6437376" y="5360212"/>
            <a:ext cx="4754880" cy="647395"/>
          </a:xfrm>
          <a:prstGeom prst="rect">
            <a:avLst/>
          </a:prstGeom>
          <a:noFill/>
        </p:spPr>
        <p:txBody>
          <a:bodyPr wrap="square" anchor="ctr" lIns="0" rIns="0" tIns="0" bIns="0">
            <a:spAutoFit/>
          </a:bodyPr>
          <a:lstStyle/>
          <a:p>
            <a:pPr algn="l">
              <a:lnSpc>
                <a:spcPct val="118000"/>
              </a:lnSpc>
              <a:spcAft>
                <a:spcPts val="500"/>
              </a:spcAft>
            </a:pPr>
            <a:r>
              <a:rPr sz="2000" b="0">
                <a:solidFill>
                  <a:srgbClr val="5B6472"/>
                </a:solidFill>
                <a:latin typeface="Arial"/>
              </a:rPr>
              <a:t>Đưa qua Canva cho đẹp rồi in, 25 phút</a:t>
            </a:r>
          </a:p>
        </p:txBody>
      </p:sp>
      <p:pic>
        <p:nvPicPr>
          <p:cNvPr id="34" name="Picture 3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5" name="TextBox 3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6" name="TextBox 3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11 — Tình huống 1</a:t>
            </a:r>
          </a:p>
        </p:txBody>
      </p:sp>
      <p:sp>
        <p:nvSpPr>
          <p:cNvPr id="37" name="TextBox 3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183</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Tình huống 5 — Công văn 30 trang</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Việc điển hình nhất để dùng Claude</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1106424" y="2322576"/>
            <a:ext cx="36576" cy="3419856"/>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41248" y="2253081"/>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1</a:t>
            </a:r>
          </a:p>
        </p:txBody>
      </p:sp>
      <p:sp>
        <p:nvSpPr>
          <p:cNvPr id="10" name="Rounded Rectangle 9"/>
          <p:cNvSpPr/>
          <p:nvPr/>
        </p:nvSpPr>
        <p:spPr>
          <a:xfrm>
            <a:off x="1755648" y="2185416"/>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1755648" y="2185416"/>
            <a:ext cx="68580" cy="647395"/>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2048256" y="2185416"/>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Tải trọn công văn lên</a:t>
            </a:r>
          </a:p>
        </p:txBody>
      </p:sp>
      <p:sp>
        <p:nvSpPr>
          <p:cNvPr id="13" name="TextBox 12"/>
          <p:cNvSpPr txBox="1"/>
          <p:nvPr/>
        </p:nvSpPr>
        <p:spPr>
          <a:xfrm>
            <a:off x="6437376" y="2185416"/>
            <a:ext cx="4754880" cy="647395"/>
          </a:xfrm>
          <a:prstGeom prst="rect">
            <a:avLst/>
          </a:prstGeom>
          <a:noFill/>
        </p:spPr>
        <p:txBody>
          <a:bodyPr wrap="square" anchor="ctr" lIns="0" rIns="0" tIns="0" bIns="0">
            <a:spAutoFit/>
          </a:bodyPr>
          <a:lstStyle/>
          <a:p>
            <a:pPr algn="l">
              <a:lnSpc>
                <a:spcPct val="118000"/>
              </a:lnSpc>
              <a:spcAft>
                <a:spcPts val="500"/>
              </a:spcAft>
            </a:pPr>
            <a:r>
              <a:rPr sz="2050" b="0">
                <a:solidFill>
                  <a:srgbClr val="5B6472"/>
                </a:solidFill>
                <a:latin typeface="Arial"/>
              </a:rPr>
              <a:t>Không cắt nhỏ, không chép từng đoạn</a:t>
            </a:r>
          </a:p>
        </p:txBody>
      </p:sp>
      <p:sp>
        <p:nvSpPr>
          <p:cNvPr id="14" name="Oval 13"/>
          <p:cNvSpPr/>
          <p:nvPr/>
        </p:nvSpPr>
        <p:spPr>
          <a:xfrm>
            <a:off x="841248" y="3046780"/>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2</a:t>
            </a:r>
          </a:p>
        </p:txBody>
      </p:sp>
      <p:sp>
        <p:nvSpPr>
          <p:cNvPr id="15" name="Rounded Rectangle 14"/>
          <p:cNvSpPr/>
          <p:nvPr/>
        </p:nvSpPr>
        <p:spPr>
          <a:xfrm>
            <a:off x="1755648" y="2979115"/>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1755648" y="2979115"/>
            <a:ext cx="68580" cy="647395"/>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2048256" y="2979115"/>
            <a:ext cx="4206240" cy="647395"/>
          </a:xfrm>
          <a:prstGeom prst="rect">
            <a:avLst/>
          </a:prstGeom>
          <a:noFill/>
        </p:spPr>
        <p:txBody>
          <a:bodyPr wrap="square" anchor="ctr" lIns="0" rIns="0" tIns="0" bIns="0">
            <a:spAutoFit/>
          </a:bodyPr>
          <a:lstStyle/>
          <a:p>
            <a:pPr algn="l">
              <a:lnSpc>
                <a:spcPct val="110000"/>
              </a:lnSpc>
              <a:spcAft>
                <a:spcPts val="500"/>
              </a:spcAft>
            </a:pPr>
            <a:r>
              <a:rPr sz="2350" b="1">
                <a:solidFill>
                  <a:srgbClr val="053596"/>
                </a:solidFill>
                <a:latin typeface="Arial"/>
              </a:rPr>
              <a:t>Hỏi phần liên quan tới mình</a:t>
            </a:r>
          </a:p>
        </p:txBody>
      </p:sp>
      <p:sp>
        <p:nvSpPr>
          <p:cNvPr id="18" name="TextBox 17"/>
          <p:cNvSpPr txBox="1"/>
          <p:nvPr/>
        </p:nvSpPr>
        <p:spPr>
          <a:xfrm>
            <a:off x="6437376" y="2979115"/>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“Điều nào ảnh hưởng trực tiếp tới tổ chuyên môn của tôi?”</a:t>
            </a:r>
          </a:p>
        </p:txBody>
      </p:sp>
      <p:sp>
        <p:nvSpPr>
          <p:cNvPr id="19" name="Oval 18"/>
          <p:cNvSpPr/>
          <p:nvPr/>
        </p:nvSpPr>
        <p:spPr>
          <a:xfrm>
            <a:off x="841248" y="3840479"/>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3</a:t>
            </a:r>
          </a:p>
        </p:txBody>
      </p:sp>
      <p:sp>
        <p:nvSpPr>
          <p:cNvPr id="20" name="Rounded Rectangle 19"/>
          <p:cNvSpPr/>
          <p:nvPr/>
        </p:nvSpPr>
        <p:spPr>
          <a:xfrm>
            <a:off x="1755648" y="3772814"/>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1755648" y="3772814"/>
            <a:ext cx="68580" cy="647395"/>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2048256" y="3772814"/>
            <a:ext cx="4206240" cy="647395"/>
          </a:xfrm>
          <a:prstGeom prst="rect">
            <a:avLst/>
          </a:prstGeom>
          <a:noFill/>
        </p:spPr>
        <p:txBody>
          <a:bodyPr wrap="square" anchor="ctr" lIns="0" rIns="0" tIns="0" bIns="0">
            <a:spAutoFit/>
          </a:bodyPr>
          <a:lstStyle/>
          <a:p>
            <a:pPr algn="l">
              <a:lnSpc>
                <a:spcPct val="110000"/>
              </a:lnSpc>
              <a:spcAft>
                <a:spcPts val="500"/>
              </a:spcAft>
            </a:pPr>
            <a:r>
              <a:rPr sz="2150" b="1">
                <a:solidFill>
                  <a:srgbClr val="053596"/>
                </a:solidFill>
                <a:latin typeface="Arial"/>
              </a:rPr>
              <a:t>Yêu cầu ra bảng việc phải làm</a:t>
            </a:r>
          </a:p>
        </p:txBody>
      </p:sp>
      <p:sp>
        <p:nvSpPr>
          <p:cNvPr id="23" name="TextBox 22"/>
          <p:cNvSpPr txBox="1"/>
          <p:nvPr/>
        </p:nvSpPr>
        <p:spPr>
          <a:xfrm>
            <a:off x="6437376" y="3772814"/>
            <a:ext cx="4754880" cy="647395"/>
          </a:xfrm>
          <a:prstGeom prst="rect">
            <a:avLst/>
          </a:prstGeom>
          <a:noFill/>
        </p:spPr>
        <p:txBody>
          <a:bodyPr wrap="square" anchor="ctr" lIns="0" rIns="0" tIns="0" bIns="0">
            <a:spAutoFit/>
          </a:bodyPr>
          <a:lstStyle/>
          <a:p>
            <a:pPr algn="l">
              <a:lnSpc>
                <a:spcPct val="118000"/>
              </a:lnSpc>
              <a:spcAft>
                <a:spcPts val="500"/>
              </a:spcAft>
            </a:pPr>
            <a:r>
              <a:rPr sz="1700" b="0">
                <a:solidFill>
                  <a:srgbClr val="5B6472"/>
                </a:solidFill>
                <a:latin typeface="Arial"/>
              </a:rPr>
              <a:t>Điều khoản | Nội dung | Việc tổ phải làm | Hạn</a:t>
            </a:r>
          </a:p>
        </p:txBody>
      </p:sp>
      <p:sp>
        <p:nvSpPr>
          <p:cNvPr id="24" name="Oval 23"/>
          <p:cNvSpPr/>
          <p:nvPr/>
        </p:nvSpPr>
        <p:spPr>
          <a:xfrm>
            <a:off x="841248" y="4634178"/>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4</a:t>
            </a:r>
          </a:p>
        </p:txBody>
      </p:sp>
      <p:sp>
        <p:nvSpPr>
          <p:cNvPr id="25" name="Rounded Rectangle 24"/>
          <p:cNvSpPr/>
          <p:nvPr/>
        </p:nvSpPr>
        <p:spPr>
          <a:xfrm>
            <a:off x="1755648" y="4566513"/>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1755648" y="4566513"/>
            <a:ext cx="68580" cy="647395"/>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2048256" y="4566513"/>
            <a:ext cx="4206240" cy="647395"/>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Đối chiếu lại văn bản gốc</a:t>
            </a:r>
          </a:p>
        </p:txBody>
      </p:sp>
      <p:sp>
        <p:nvSpPr>
          <p:cNvPr id="28" name="TextBox 27"/>
          <p:cNvSpPr txBox="1"/>
          <p:nvPr/>
        </p:nvSpPr>
        <p:spPr>
          <a:xfrm>
            <a:off x="6437376" y="4566513"/>
            <a:ext cx="4754880" cy="647395"/>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Soát từng điều khoản trước khi báo cáo — bắt buộc</a:t>
            </a:r>
          </a:p>
        </p:txBody>
      </p:sp>
      <p:sp>
        <p:nvSpPr>
          <p:cNvPr id="29" name="Oval 28"/>
          <p:cNvSpPr/>
          <p:nvPr/>
        </p:nvSpPr>
        <p:spPr>
          <a:xfrm>
            <a:off x="841248" y="5427877"/>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5</a:t>
            </a:r>
          </a:p>
        </p:txBody>
      </p:sp>
      <p:sp>
        <p:nvSpPr>
          <p:cNvPr id="30" name="Rounded Rectangle 29"/>
          <p:cNvSpPr/>
          <p:nvPr/>
        </p:nvSpPr>
        <p:spPr>
          <a:xfrm>
            <a:off x="1755648" y="5360212"/>
            <a:ext cx="9869393" cy="647395"/>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1755648" y="5360212"/>
            <a:ext cx="68580" cy="647395"/>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2048256" y="5360212"/>
            <a:ext cx="4206240" cy="647395"/>
          </a:xfrm>
          <a:prstGeom prst="rect">
            <a:avLst/>
          </a:prstGeom>
          <a:noFill/>
        </p:spPr>
        <p:txBody>
          <a:bodyPr wrap="square" anchor="ctr" lIns="0" rIns="0" tIns="0" bIns="0">
            <a:spAutoFit/>
          </a:bodyPr>
          <a:lstStyle/>
          <a:p>
            <a:pPr algn="l">
              <a:lnSpc>
                <a:spcPct val="110000"/>
              </a:lnSpc>
              <a:spcAft>
                <a:spcPts val="500"/>
              </a:spcAft>
            </a:pPr>
            <a:r>
              <a:rPr sz="2100" b="1">
                <a:solidFill>
                  <a:srgbClr val="053596"/>
                </a:solidFill>
                <a:latin typeface="Arial"/>
              </a:rPr>
              <a:t>Đưa vào biên bản sinh hoạt tổ</a:t>
            </a:r>
          </a:p>
        </p:txBody>
      </p:sp>
      <p:sp>
        <p:nvSpPr>
          <p:cNvPr id="33" name="TextBox 32"/>
          <p:cNvSpPr txBox="1"/>
          <p:nvPr/>
        </p:nvSpPr>
        <p:spPr>
          <a:xfrm>
            <a:off x="6437376" y="5360212"/>
            <a:ext cx="4754880" cy="647395"/>
          </a:xfrm>
          <a:prstGeom prst="rect">
            <a:avLst/>
          </a:prstGeom>
          <a:noFill/>
        </p:spPr>
        <p:txBody>
          <a:bodyPr wrap="square" anchor="ctr" lIns="0" rIns="0" tIns="0" bIns="0">
            <a:spAutoFit/>
          </a:bodyPr>
          <a:lstStyle/>
          <a:p>
            <a:pPr algn="l">
              <a:lnSpc>
                <a:spcPct val="118000"/>
              </a:lnSpc>
              <a:spcAft>
                <a:spcPts val="500"/>
              </a:spcAft>
            </a:pPr>
            <a:r>
              <a:rPr sz="1900" b="0">
                <a:solidFill>
                  <a:srgbClr val="5B6472"/>
                </a:solidFill>
                <a:latin typeface="Arial"/>
              </a:rPr>
              <a:t>Bảng này dùng luôn làm phụ lục biên bản</a:t>
            </a:r>
          </a:p>
        </p:txBody>
      </p:sp>
      <p:pic>
        <p:nvPicPr>
          <p:cNvPr id="34" name="Picture 3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5" name="TextBox 3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6" name="TextBox 3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11 — Tình huống 5</a:t>
            </a:r>
          </a:p>
        </p:txBody>
      </p:sp>
      <p:sp>
        <p:nvSpPr>
          <p:cNvPr id="37" name="TextBox 3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184</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Tình huống 6 — 45 nhận xét trong ba ngày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Tình huống nhạy cảm nhất. Đọc kỹ quy tắc dữ liệu.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2476492" cy="3968496"/>
          </a:xfrm>
          <a:prstGeom prst="roundRect">
            <a:avLst>
              <a:gd name="adj" fmla="val 4500"/>
            </a:avLst>
          </a:prstGeom>
          <a:solidFill>
            <a:srgbClr val="FDF0E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2476492" cy="9144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877824" y="2523744"/>
            <a:ext cx="658368" cy="65836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2000" b="1">
                <a:solidFill>
                  <a:srgbClr val="FFFFFF"/>
                </a:solidFill>
                <a:latin typeface="Arial"/>
              </a:rPr>
              <a:t>1</a:t>
            </a:r>
          </a:p>
        </p:txBody>
      </p:sp>
      <p:sp>
        <p:nvSpPr>
          <p:cNvPr id="11" name="TextBox 10"/>
          <p:cNvSpPr txBox="1"/>
          <p:nvPr/>
        </p:nvSpPr>
        <p:spPr>
          <a:xfrm>
            <a:off x="877824" y="3383280"/>
            <a:ext cx="1854700" cy="1060704"/>
          </a:xfrm>
          <a:prstGeom prst="rect">
            <a:avLst/>
          </a:prstGeom>
          <a:noFill/>
        </p:spPr>
        <p:txBody>
          <a:bodyPr wrap="square" anchor="t" lIns="0" rIns="0" tIns="0" bIns="0">
            <a:spAutoFit/>
          </a:bodyPr>
          <a:lstStyle/>
          <a:p>
            <a:pPr algn="l">
              <a:lnSpc>
                <a:spcPct val="110000"/>
              </a:lnSpc>
              <a:spcAft>
                <a:spcPts val="500"/>
              </a:spcAft>
            </a:pPr>
            <a:r>
              <a:rPr sz="1900" b="1">
                <a:solidFill>
                  <a:srgbClr val="053596"/>
                </a:solidFill>
                <a:latin typeface="Arial"/>
              </a:rPr>
              <a:t>Mở sổ chủ nhiệm, ghi 3 dữ kiện mỗi em</a:t>
            </a:r>
          </a:p>
        </p:txBody>
      </p:sp>
      <p:sp>
        <p:nvSpPr>
          <p:cNvPr id="12" name="TextBox 11"/>
          <p:cNvSpPr txBox="1"/>
          <p:nvPr/>
        </p:nvSpPr>
        <p:spPr>
          <a:xfrm>
            <a:off x="877824" y="4535424"/>
            <a:ext cx="1854700" cy="1353312"/>
          </a:xfrm>
          <a:prstGeom prst="rect">
            <a:avLst/>
          </a:prstGeom>
          <a:noFill/>
        </p:spPr>
        <p:txBody>
          <a:bodyPr wrap="square" anchor="t" lIns="0" rIns="0" tIns="0" bIns="0">
            <a:spAutoFit/>
          </a:bodyPr>
          <a:lstStyle/>
          <a:p>
            <a:pPr algn="l">
              <a:lnSpc>
                <a:spcPct val="120000"/>
              </a:lnSpc>
              <a:spcAft>
                <a:spcPts val="500"/>
              </a:spcAft>
            </a:pPr>
            <a:r>
              <a:rPr sz="1750" b="0">
                <a:solidFill>
                  <a:srgbClr val="5B6472"/>
                </a:solidFill>
                <a:latin typeface="Arial"/>
              </a:rPr>
              <a:t>Một tiến bộ, một cần cải thiện, một chi tiết riêng — 20 phút</a:t>
            </a:r>
          </a:p>
        </p:txBody>
      </p:sp>
      <p:sp>
        <p:nvSpPr>
          <p:cNvPr id="13" name="Right Arrow 12"/>
          <p:cNvSpPr/>
          <p:nvPr/>
        </p:nvSpPr>
        <p:spPr>
          <a:xfrm>
            <a:off x="3098284" y="4005072"/>
            <a:ext cx="274320" cy="237744"/>
          </a:xfrm>
          <a:prstGeom prst="rightArrow">
            <a:avLst/>
          </a:prstGeom>
          <a:solidFill>
            <a:srgbClr val="B7C4D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ounded Rectangle 13"/>
          <p:cNvSpPr/>
          <p:nvPr/>
        </p:nvSpPr>
        <p:spPr>
          <a:xfrm>
            <a:off x="3427468" y="2139696"/>
            <a:ext cx="2476492" cy="3968496"/>
          </a:xfrm>
          <a:prstGeom prst="roundRect">
            <a:avLst>
              <a:gd name="adj" fmla="val 4500"/>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ectangle 14"/>
          <p:cNvSpPr/>
          <p:nvPr/>
        </p:nvSpPr>
        <p:spPr>
          <a:xfrm>
            <a:off x="3427468" y="2139696"/>
            <a:ext cx="2476492"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Oval 15"/>
          <p:cNvSpPr/>
          <p:nvPr/>
        </p:nvSpPr>
        <p:spPr>
          <a:xfrm>
            <a:off x="3738364" y="2523744"/>
            <a:ext cx="658368" cy="65836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2000" b="1">
                <a:solidFill>
                  <a:srgbClr val="FFFFFF"/>
                </a:solidFill>
                <a:latin typeface="Arial"/>
              </a:rPr>
              <a:t>2</a:t>
            </a:r>
          </a:p>
        </p:txBody>
      </p:sp>
      <p:sp>
        <p:nvSpPr>
          <p:cNvPr id="17" name="TextBox 16"/>
          <p:cNvSpPr txBox="1"/>
          <p:nvPr/>
        </p:nvSpPr>
        <p:spPr>
          <a:xfrm>
            <a:off x="3738364" y="3383280"/>
            <a:ext cx="1854700" cy="1060704"/>
          </a:xfrm>
          <a:prstGeom prst="rect">
            <a:avLst/>
          </a:prstGeom>
          <a:noFill/>
        </p:spPr>
        <p:txBody>
          <a:bodyPr wrap="square" anchor="t" lIns="0" rIns="0" tIns="0" bIns="0">
            <a:spAutoFit/>
          </a:bodyPr>
          <a:lstStyle/>
          <a:p>
            <a:pPr algn="l">
              <a:lnSpc>
                <a:spcPct val="110000"/>
              </a:lnSpc>
              <a:spcAft>
                <a:spcPts val="500"/>
              </a:spcAft>
            </a:pPr>
            <a:r>
              <a:rPr sz="2600" b="1">
                <a:solidFill>
                  <a:srgbClr val="053596"/>
                </a:solidFill>
                <a:latin typeface="Arial"/>
              </a:rPr>
              <a:t>Tạo trợ lý nhận xét</a:t>
            </a:r>
          </a:p>
        </p:txBody>
      </p:sp>
      <p:sp>
        <p:nvSpPr>
          <p:cNvPr id="18" name="TextBox 17"/>
          <p:cNvSpPr txBox="1"/>
          <p:nvPr/>
        </p:nvSpPr>
        <p:spPr>
          <a:xfrm>
            <a:off x="3738364" y="4535424"/>
            <a:ext cx="1854700" cy="1353312"/>
          </a:xfrm>
          <a:prstGeom prst="rect">
            <a:avLst/>
          </a:prstGeom>
          <a:noFill/>
        </p:spPr>
        <p:txBody>
          <a:bodyPr wrap="square" anchor="t" lIns="0" rIns="0" tIns="0" bIns="0">
            <a:spAutoFit/>
          </a:bodyPr>
          <a:lstStyle/>
          <a:p>
            <a:pPr algn="l">
              <a:lnSpc>
                <a:spcPct val="120000"/>
              </a:lnSpc>
              <a:spcAft>
                <a:spcPts val="500"/>
              </a:spcAft>
            </a:pPr>
            <a:r>
              <a:rPr sz="1700" b="0">
                <a:solidFill>
                  <a:srgbClr val="5B6472"/>
                </a:solidFill>
                <a:latin typeface="Arial"/>
              </a:rPr>
              <a:t>Gem, GPT tùy chỉnh hoặc Project — làm một lần, dùng cho cả lớp</a:t>
            </a:r>
          </a:p>
        </p:txBody>
      </p:sp>
      <p:sp>
        <p:nvSpPr>
          <p:cNvPr id="19" name="Right Arrow 18"/>
          <p:cNvSpPr/>
          <p:nvPr/>
        </p:nvSpPr>
        <p:spPr>
          <a:xfrm>
            <a:off x="5958824" y="4005072"/>
            <a:ext cx="274320" cy="237744"/>
          </a:xfrm>
          <a:prstGeom prst="rightArrow">
            <a:avLst/>
          </a:prstGeom>
          <a:solidFill>
            <a:srgbClr val="B7C4D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6288008" y="2139696"/>
            <a:ext cx="2476492" cy="3968496"/>
          </a:xfrm>
          <a:prstGeom prst="roundRect">
            <a:avLst>
              <a:gd name="adj" fmla="val 4500"/>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6288008" y="2139696"/>
            <a:ext cx="2476492" cy="9144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6598904" y="2523744"/>
            <a:ext cx="658368" cy="65836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2000" b="1">
                <a:solidFill>
                  <a:srgbClr val="FFFFFF"/>
                </a:solidFill>
                <a:latin typeface="Arial"/>
              </a:rPr>
              <a:t>3</a:t>
            </a:r>
          </a:p>
        </p:txBody>
      </p:sp>
      <p:sp>
        <p:nvSpPr>
          <p:cNvPr id="23" name="TextBox 22"/>
          <p:cNvSpPr txBox="1"/>
          <p:nvPr/>
        </p:nvSpPr>
        <p:spPr>
          <a:xfrm>
            <a:off x="6598904" y="3383280"/>
            <a:ext cx="1854700" cy="1060704"/>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Nhập dữ kiện ẩn danh từng em</a:t>
            </a:r>
          </a:p>
        </p:txBody>
      </p:sp>
      <p:sp>
        <p:nvSpPr>
          <p:cNvPr id="24" name="TextBox 23"/>
          <p:cNvSpPr txBox="1"/>
          <p:nvPr/>
        </p:nvSpPr>
        <p:spPr>
          <a:xfrm>
            <a:off x="6598904" y="4535424"/>
            <a:ext cx="1854700" cy="1353312"/>
          </a:xfrm>
          <a:prstGeom prst="rect">
            <a:avLst/>
          </a:prstGeom>
          <a:noFill/>
        </p:spPr>
        <p:txBody>
          <a:bodyPr wrap="square" anchor="t" lIns="0" rIns="0" tIns="0" bIns="0">
            <a:spAutoFit/>
          </a:bodyPr>
          <a:lstStyle/>
          <a:p>
            <a:pPr algn="l">
              <a:lnSpc>
                <a:spcPct val="120000"/>
              </a:lnSpc>
              <a:spcAft>
                <a:spcPts val="500"/>
              </a:spcAft>
            </a:pPr>
            <a:r>
              <a:rPr sz="2000" b="0">
                <a:solidFill>
                  <a:srgbClr val="5B6472"/>
                </a:solidFill>
                <a:latin typeface="Arial"/>
              </a:rPr>
              <a:t>Gọi là “học sinh A”. Khoảng 50 giây mỗi em</a:t>
            </a:r>
          </a:p>
        </p:txBody>
      </p:sp>
      <p:sp>
        <p:nvSpPr>
          <p:cNvPr id="25" name="Right Arrow 24"/>
          <p:cNvSpPr/>
          <p:nvPr/>
        </p:nvSpPr>
        <p:spPr>
          <a:xfrm>
            <a:off x="8819364" y="4005072"/>
            <a:ext cx="274320" cy="237744"/>
          </a:xfrm>
          <a:prstGeom prst="rightArrow">
            <a:avLst/>
          </a:prstGeom>
          <a:solidFill>
            <a:srgbClr val="B7C4D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ounded Rectangle 25"/>
          <p:cNvSpPr/>
          <p:nvPr/>
        </p:nvSpPr>
        <p:spPr>
          <a:xfrm>
            <a:off x="9148548" y="2139696"/>
            <a:ext cx="2476492" cy="3968496"/>
          </a:xfrm>
          <a:prstGeom prst="roundRect">
            <a:avLst>
              <a:gd name="adj" fmla="val 4500"/>
            </a:avLst>
          </a:prstGeom>
          <a:solidFill>
            <a:srgbClr val="FDF0E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9148548" y="2139696"/>
            <a:ext cx="2476492" cy="9144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8" name="Oval 27"/>
          <p:cNvSpPr/>
          <p:nvPr/>
        </p:nvSpPr>
        <p:spPr>
          <a:xfrm>
            <a:off x="9459444" y="2523744"/>
            <a:ext cx="658368" cy="65836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2000" b="1">
                <a:solidFill>
                  <a:srgbClr val="FFFFFF"/>
                </a:solidFill>
                <a:latin typeface="Arial"/>
              </a:rPr>
              <a:t>4</a:t>
            </a:r>
          </a:p>
        </p:txBody>
      </p:sp>
      <p:sp>
        <p:nvSpPr>
          <p:cNvPr id="29" name="TextBox 28"/>
          <p:cNvSpPr txBox="1"/>
          <p:nvPr/>
        </p:nvSpPr>
        <p:spPr>
          <a:xfrm>
            <a:off x="9459444" y="3383280"/>
            <a:ext cx="1854700" cy="1060704"/>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Đọc lại cả 45 bản một lượt liền</a:t>
            </a:r>
          </a:p>
        </p:txBody>
      </p:sp>
      <p:sp>
        <p:nvSpPr>
          <p:cNvPr id="30" name="TextBox 29"/>
          <p:cNvSpPr txBox="1"/>
          <p:nvPr/>
        </p:nvSpPr>
        <p:spPr>
          <a:xfrm>
            <a:off x="9459444" y="4535424"/>
            <a:ext cx="1854700" cy="1353312"/>
          </a:xfrm>
          <a:prstGeom prst="rect">
            <a:avLst/>
          </a:prstGeom>
          <a:noFill/>
        </p:spPr>
        <p:txBody>
          <a:bodyPr wrap="square" anchor="t" lIns="0" rIns="0" tIns="0" bIns="0">
            <a:spAutoFit/>
          </a:bodyPr>
          <a:lstStyle/>
          <a:p>
            <a:pPr algn="l">
              <a:lnSpc>
                <a:spcPct val="120000"/>
              </a:lnSpc>
              <a:spcAft>
                <a:spcPts val="500"/>
              </a:spcAft>
            </a:pPr>
            <a:r>
              <a:rPr sz="1850" b="0">
                <a:solidFill>
                  <a:srgbClr val="5B6472"/>
                </a:solidFill>
                <a:latin typeface="Arial"/>
              </a:rPr>
              <a:t>Tìm chỗ trùng cách diễn đạt mà sửa — 15 phút</a:t>
            </a:r>
          </a:p>
        </p:txBody>
      </p:sp>
      <p:pic>
        <p:nvPicPr>
          <p:cNvPr id="31" name="Picture 30"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2" name="TextBox 3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3" name="TextBox 32"/>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11 — Tình huống 6</a:t>
            </a:r>
          </a:p>
        </p:txBody>
      </p:sp>
      <p:sp>
        <p:nvSpPr>
          <p:cNvPr id="34" name="TextBox 33"/>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185</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0E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ounded Rectangle 4"/>
          <p:cNvSpPr/>
          <p:nvPr/>
        </p:nvSpPr>
        <p:spPr>
          <a:xfrm>
            <a:off x="566928" y="475488"/>
            <a:ext cx="1402461"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  CẦN NHỚ</a:t>
            </a:r>
          </a:p>
        </p:txBody>
      </p:sp>
      <p:sp>
        <p:nvSpPr>
          <p:cNvPr id="6" name="TextBox 5"/>
          <p:cNvSpPr txBox="1"/>
          <p:nvPr/>
        </p:nvSpPr>
        <p:spPr>
          <a:xfrm>
            <a:off x="2487168" y="475488"/>
            <a:ext cx="8595360" cy="402336"/>
          </a:xfrm>
          <a:prstGeom prst="rect">
            <a:avLst/>
          </a:prstGeom>
          <a:noFill/>
        </p:spPr>
        <p:txBody>
          <a:bodyPr wrap="square" anchor="ctr" lIns="0" rIns="0" tIns="0" bIns="0">
            <a:spAutoFit/>
          </a:bodyPr>
          <a:lstStyle/>
          <a:p>
            <a:pPr algn="l">
              <a:lnSpc>
                <a:spcPct val="118000"/>
              </a:lnSpc>
              <a:spcAft>
                <a:spcPts val="500"/>
              </a:spcAft>
            </a:pPr>
            <a:r>
              <a:rPr sz="1400" b="1">
                <a:solidFill>
                  <a:srgbClr val="D42821"/>
                </a:solidFill>
                <a:latin typeface="Arial"/>
              </a:rPr>
              <a:t>CHẤT LƯỢNG ĐẦU RA BẰNG ĐÚNG CHẤT LƯỢNG ĐẦU VÀO</a:t>
            </a:r>
          </a:p>
        </p:txBody>
      </p:sp>
      <p:sp>
        <p:nvSpPr>
          <p:cNvPr id="7" name="TextBox 6"/>
          <p:cNvSpPr txBox="1"/>
          <p:nvPr/>
        </p:nvSpPr>
        <p:spPr>
          <a:xfrm>
            <a:off x="566928" y="1188720"/>
            <a:ext cx="11058113" cy="1792224"/>
          </a:xfrm>
          <a:prstGeom prst="rect">
            <a:avLst/>
          </a:prstGeom>
          <a:noFill/>
        </p:spPr>
        <p:txBody>
          <a:bodyPr wrap="square" anchor="ctr" lIns="0" rIns="0" tIns="0" bIns="0">
            <a:spAutoFit/>
          </a:bodyPr>
          <a:lstStyle/>
          <a:p>
            <a:pPr algn="l">
              <a:lnSpc>
                <a:spcPct val="116000"/>
              </a:lnSpc>
              <a:spcAft>
                <a:spcPts val="500"/>
              </a:spcAft>
            </a:pPr>
            <a:r>
              <a:rPr sz="3300" b="1">
                <a:solidFill>
                  <a:srgbClr val="053596"/>
                </a:solidFill>
                <a:latin typeface="Arial"/>
              </a:rPr>
              <a:t>Nhập “học sinh khá, ngoan”
thì nhận lại đúng thứ sáo rỗng đang muốn tránh.</a:t>
            </a:r>
          </a:p>
        </p:txBody>
      </p:sp>
      <p:sp>
        <p:nvSpPr>
          <p:cNvPr id="8" name="Rectangle 7"/>
          <p:cNvSpPr/>
          <p:nvPr/>
        </p:nvSpPr>
        <p:spPr>
          <a:xfrm>
            <a:off x="566928" y="3108960"/>
            <a:ext cx="155448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ounded Rectangle 8"/>
          <p:cNvSpPr/>
          <p:nvPr/>
        </p:nvSpPr>
        <p:spPr>
          <a:xfrm>
            <a:off x="566928" y="3419856"/>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ectangle 9"/>
          <p:cNvSpPr/>
          <p:nvPr/>
        </p:nvSpPr>
        <p:spPr>
          <a:xfrm>
            <a:off x="566928" y="3419856"/>
            <a:ext cx="68580" cy="810768"/>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950976" y="3419856"/>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12" name="TextBox 11"/>
          <p:cNvSpPr txBox="1"/>
          <p:nvPr/>
        </p:nvSpPr>
        <p:spPr>
          <a:xfrm>
            <a:off x="1536192" y="3419856"/>
            <a:ext cx="9686513" cy="810768"/>
          </a:xfrm>
          <a:prstGeom prst="rect">
            <a:avLst/>
          </a:prstGeom>
          <a:noFill/>
        </p:spPr>
        <p:txBody>
          <a:bodyPr wrap="square" anchor="ctr" lIns="0" rIns="0" tIns="0" bIns="0">
            <a:spAutoFit/>
          </a:bodyPr>
          <a:lstStyle/>
          <a:p>
            <a:pPr algn="l">
              <a:lnSpc>
                <a:spcPct val="118000"/>
              </a:lnSpc>
              <a:spcAft>
                <a:spcPts val="500"/>
              </a:spcAft>
            </a:pPr>
            <a:r>
              <a:rPr sz="1900" b="0">
                <a:solidFill>
                  <a:srgbClr val="1B2438"/>
                </a:solidFill>
                <a:latin typeface="Arial"/>
              </a:rPr>
              <a:t>AI không quan sát học sinh thay thầy cô được — nó chỉ giúp diễn đạt điều thầy cô đã thấy</a:t>
            </a:r>
          </a:p>
        </p:txBody>
      </p:sp>
      <p:sp>
        <p:nvSpPr>
          <p:cNvPr id="13" name="Rounded Rectangle 12"/>
          <p:cNvSpPr/>
          <p:nvPr/>
        </p:nvSpPr>
        <p:spPr>
          <a:xfrm>
            <a:off x="566928" y="4358640"/>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66928" y="4358640"/>
            <a:ext cx="68580" cy="810768"/>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950976" y="4358640"/>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16" name="TextBox 15"/>
          <p:cNvSpPr txBox="1"/>
          <p:nvPr/>
        </p:nvSpPr>
        <p:spPr>
          <a:xfrm>
            <a:off x="1536192" y="4358640"/>
            <a:ext cx="9686513" cy="810768"/>
          </a:xfrm>
          <a:prstGeom prst="rect">
            <a:avLst/>
          </a:prstGeom>
          <a:noFill/>
        </p:spPr>
        <p:txBody>
          <a:bodyPr wrap="square" anchor="ctr" lIns="0" rIns="0" tIns="0" bIns="0">
            <a:spAutoFit/>
          </a:bodyPr>
          <a:lstStyle/>
          <a:p>
            <a:pPr algn="l">
              <a:lnSpc>
                <a:spcPct val="118000"/>
              </a:lnSpc>
              <a:spcAft>
                <a:spcPts val="500"/>
              </a:spcAft>
            </a:pPr>
            <a:r>
              <a:rPr sz="1900" b="0">
                <a:solidFill>
                  <a:srgbClr val="1B2438"/>
                </a:solidFill>
                <a:latin typeface="Arial"/>
              </a:rPr>
              <a:t>Tuyệt đối không nhập họ tên, hoàn cảnh gia đình, tình trạng sức khỏe</a:t>
            </a:r>
          </a:p>
        </p:txBody>
      </p:sp>
      <p:sp>
        <p:nvSpPr>
          <p:cNvPr id="17" name="Rounded Rectangle 16"/>
          <p:cNvSpPr/>
          <p:nvPr/>
        </p:nvSpPr>
        <p:spPr>
          <a:xfrm>
            <a:off x="566928" y="5297424"/>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566928" y="5297424"/>
            <a:ext cx="68580" cy="810768"/>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950976" y="5297424"/>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20" name="TextBox 19"/>
          <p:cNvSpPr txBox="1"/>
          <p:nvPr/>
        </p:nvSpPr>
        <p:spPr>
          <a:xfrm>
            <a:off x="1536192" y="5297424"/>
            <a:ext cx="9686513" cy="810768"/>
          </a:xfrm>
          <a:prstGeom prst="rect">
            <a:avLst/>
          </a:prstGeom>
          <a:noFill/>
        </p:spPr>
        <p:txBody>
          <a:bodyPr wrap="square" anchor="ctr" lIns="0" rIns="0" tIns="0" bIns="0">
            <a:spAutoFit/>
          </a:bodyPr>
          <a:lstStyle/>
          <a:p>
            <a:pPr algn="l">
              <a:lnSpc>
                <a:spcPct val="118000"/>
              </a:lnSpc>
              <a:spcAft>
                <a:spcPts val="500"/>
              </a:spcAft>
            </a:pPr>
            <a:r>
              <a:rPr sz="1900" b="0">
                <a:solidFill>
                  <a:srgbClr val="1B2438"/>
                </a:solidFill>
                <a:latin typeface="Arial"/>
              </a:rPr>
              <a:t>Bước ghi ba dữ kiện quan sát là bước quyết định toàn bộ chất lượng</a:t>
            </a:r>
          </a:p>
        </p:txBody>
      </p:sp>
      <p:pic>
        <p:nvPicPr>
          <p:cNvPr id="21" name="Picture 20"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2" name="TextBox 2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Chọn tình huống theo đối tượng</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Ba tình huống nên làm chung tại lớp: 2, 3, 9</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5529056"/>
                <a:gridCol w="5529056"/>
              </a:tblGrid>
              <a:tr h="661416">
                <a:tc>
                  <a:txBody>
                    <a:bodyPr/>
                    <a:lstStyle/>
                    <a:p>
                      <a:pPr>
                        <a:lnSpc>
                          <a:spcPct val="110000"/>
                        </a:lnSpc>
                      </a:pPr>
                      <a:r>
                        <a:rPr sz="1600" b="1">
                          <a:solidFill>
                            <a:srgbClr val="FFFFFF"/>
                          </a:solidFill>
                          <a:latin typeface="Arial"/>
                        </a:rPr>
                        <a:t>Nhóm học viên</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Tình huống nên thực hành</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Giáo viên bộ môn, mới bắt đầu</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1 · 2 · 5</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Giáo viên đã quen công nghệ</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3 · 7 · 8</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Giáo viên chủ nhiệm</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4 · 6 · 9</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Tổ trưởng chuyên môn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2 · 5 · 8</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Phụ trách truyền thông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10</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a:t>
            </a:r>
          </a:p>
        </p:txBody>
      </p:sp>
      <p:sp>
        <p:nvSpPr>
          <p:cNvPr id="6" name="Rounded Rectangle 5"/>
          <p:cNvSpPr/>
          <p:nvPr/>
        </p:nvSpPr>
        <p:spPr>
          <a:xfrm>
            <a:off x="566928" y="2761488"/>
            <a:ext cx="217398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VIỆC NGOÀI TIẾT DẠY</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Bốn ví dụ cho hồ sơ chuyên môn</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Kế hoạch bài dạy  ·  Nhận xét cuối kỳ  ·  Báo cáo chuyên đề tổ  ·  Kế hoạch chủ nhiệm</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12776A"/>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Kế hoạch bài dạy — AI dựng khung, thầy cô viết ruột</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Nhận xét cuối kỳ — ẩn danh tuyệt đối, ~50 giây mỗi em</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Báo cáo chuyên đề tổ — chỉ dùng dữ liệu thật đã nạp</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Kế hoạch chủ nhiệm tháng — giải pháp để học sinh tự làm với nhau</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188</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Kế hoạch bài dạy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Mọi môn · dựng khung trước, nội dung sau · công cụ: ChatGPT hoặc Claude</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12776A"/>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Dùng cho</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Mọi môn, mọi khối</a:t>
            </a:r>
          </a:p>
        </p:txBody>
      </p:sp>
      <p:sp>
        <p:nvSpPr>
          <p:cNvPr id="13" name="TextBox 12"/>
          <p:cNvSpPr txBox="1"/>
          <p:nvPr/>
        </p:nvSpPr>
        <p:spPr>
          <a:xfrm>
            <a:off x="896112" y="2980944"/>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Sản phẩm</a:t>
            </a:r>
          </a:p>
        </p:txBody>
      </p:sp>
      <p:sp>
        <p:nvSpPr>
          <p:cNvPr id="14" name="TextBox 13"/>
          <p:cNvSpPr txBox="1"/>
          <p:nvPr/>
        </p:nvSpPr>
        <p:spPr>
          <a:xfrm>
            <a:off x="2011680" y="2980944"/>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Kế hoạch bài dạy 1 tiết</a:t>
            </a:r>
          </a:p>
        </p:txBody>
      </p:sp>
      <p:sp>
        <p:nvSpPr>
          <p:cNvPr id="15" name="TextBox 14"/>
          <p:cNvSpPr txBox="1"/>
          <p:nvPr/>
        </p:nvSpPr>
        <p:spPr>
          <a:xfrm>
            <a:off x="896112" y="3291840"/>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Khung</a:t>
            </a:r>
          </a:p>
        </p:txBody>
      </p:sp>
      <p:sp>
        <p:nvSpPr>
          <p:cNvPr id="16" name="TextBox 15"/>
          <p:cNvSpPr txBox="1"/>
          <p:nvPr/>
        </p:nvSpPr>
        <p:spPr>
          <a:xfrm>
            <a:off x="2011680" y="3291840"/>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4 hoạt động, đủ a) b) c) d)</a:t>
            </a:r>
          </a:p>
        </p:txBody>
      </p:sp>
      <p:sp>
        <p:nvSpPr>
          <p:cNvPr id="17" name="TextBox 16"/>
          <p:cNvSpPr txBox="1"/>
          <p:nvPr/>
        </p:nvSpPr>
        <p:spPr>
          <a:xfrm>
            <a:off x="896112" y="3602736"/>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Thời gian</a:t>
            </a:r>
          </a:p>
        </p:txBody>
      </p:sp>
      <p:sp>
        <p:nvSpPr>
          <p:cNvPr id="18" name="TextBox 17"/>
          <p:cNvSpPr txBox="1"/>
          <p:nvPr/>
        </p:nvSpPr>
        <p:spPr>
          <a:xfrm>
            <a:off x="2011680" y="3602736"/>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15 phút dựng khung</a:t>
            </a:r>
          </a:p>
        </p:txBody>
      </p:sp>
      <p:sp>
        <p:nvSpPr>
          <p:cNvPr id="19" name="TextBox 18"/>
          <p:cNvSpPr txBox="1"/>
          <p:nvPr/>
        </p:nvSpPr>
        <p:spPr>
          <a:xfrm>
            <a:off x="896112" y="3913632"/>
            <a:ext cx="1060704" cy="491032"/>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Lưu ý</a:t>
            </a:r>
          </a:p>
        </p:txBody>
      </p:sp>
      <p:sp>
        <p:nvSpPr>
          <p:cNvPr id="20" name="TextBox 19"/>
          <p:cNvSpPr txBox="1"/>
          <p:nvPr/>
        </p:nvSpPr>
        <p:spPr>
          <a:xfrm>
            <a:off x="2011680" y="3913632"/>
            <a:ext cx="2212848" cy="491032"/>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AI dựng khung, thầy cô viết ruột</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Khung kế hoạch bài dạy đủ 4 hoạt động — phần chuyên môn thầy cô tự viết vào.</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000" b="0">
                <a:solidFill>
                  <a:srgbClr val="1B2438"/>
                </a:solidFill>
                <a:latin typeface="Arial"/>
              </a:rPr>
              <a:t>Mục tiêu có bám yêu cầu cần đạt của chương trình môn học không. Tổng 4 hoạt động có đủ 45 phút không.</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200" b="0">
                <a:solidFill>
                  <a:srgbClr val="1B2438"/>
                </a:solidFill>
                <a:latin typeface="Consolas"/>
              </a:rPr>
              <a:t>Đóng vai tổ trưởng chuyên môn có kinh nghiệm duyệt kế hoạch</a:t>
            </a:r>
          </a:p>
          <a:p>
            <a:pPr algn="l">
              <a:lnSpc>
                <a:spcPct val="102000"/>
              </a:lnSpc>
              <a:spcAft>
                <a:spcPts val="0"/>
              </a:spcAft>
            </a:pPr>
            <a:r>
              <a:rPr sz="1200" b="0">
                <a:solidFill>
                  <a:srgbClr val="1B2438"/>
                </a:solidFill>
                <a:latin typeface="Consolas"/>
              </a:rPr>
              <a:t>bài dạy.</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Soạn kế hoạch bài dạy cho 1 tiết, đủ ba phần:</a:t>
            </a:r>
          </a:p>
          <a:p>
            <a:pPr algn="l">
              <a:lnSpc>
                <a:spcPct val="102000"/>
              </a:lnSpc>
              <a:spcAft>
                <a:spcPts val="0"/>
              </a:spcAft>
            </a:pPr>
            <a:r>
              <a:rPr sz="1200" b="0">
                <a:solidFill>
                  <a:srgbClr val="1B2438"/>
                </a:solidFill>
                <a:latin typeface="Consolas"/>
              </a:rPr>
              <a:t>I. Mục tiêu: năng lực chung, năng lực đặc thù, phẩm chất</a:t>
            </a:r>
          </a:p>
          <a:p>
            <a:pPr algn="l">
              <a:lnSpc>
                <a:spcPct val="102000"/>
              </a:lnSpc>
              <a:spcAft>
                <a:spcPts val="0"/>
              </a:spcAft>
            </a:pPr>
            <a:r>
              <a:rPr sz="1200" b="0">
                <a:solidFill>
                  <a:srgbClr val="1B2438"/>
                </a:solidFill>
                <a:latin typeface="Consolas"/>
              </a:rPr>
              <a:t>II. Thiết bị dạy học và học liệu</a:t>
            </a:r>
          </a:p>
          <a:p>
            <a:pPr algn="l">
              <a:lnSpc>
                <a:spcPct val="102000"/>
              </a:lnSpc>
              <a:spcAft>
                <a:spcPts val="0"/>
              </a:spcAft>
            </a:pPr>
            <a:r>
              <a:rPr sz="1200" b="0">
                <a:solidFill>
                  <a:srgbClr val="1B2438"/>
                </a:solidFill>
                <a:latin typeface="Consolas"/>
              </a:rPr>
              <a:t>III. Tiến trình dạy học, đủ 4 hoạt động, mỗi hoạt động ghi:</a:t>
            </a:r>
          </a:p>
          <a:p>
            <a:pPr algn="l">
              <a:lnSpc>
                <a:spcPct val="102000"/>
              </a:lnSpc>
              <a:spcAft>
                <a:spcPts val="0"/>
              </a:spcAft>
            </a:pPr>
            <a:r>
              <a:rPr sz="1200" b="0">
                <a:solidFill>
                  <a:srgbClr val="1B2438"/>
                </a:solidFill>
                <a:latin typeface="Consolas"/>
              </a:rPr>
              <a:t>    a) Mục tiêu  b) Nội dung  c) Sản phẩm  d) Tổ chức thực hiện</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Thông tin của tôi: môn ..., lớp ..., tên bài ..., 45 phút,</a:t>
            </a:r>
          </a:p>
          <a:p>
            <a:pPr algn="l">
              <a:lnSpc>
                <a:spcPct val="102000"/>
              </a:lnSpc>
              <a:spcAft>
                <a:spcPts val="0"/>
              </a:spcAft>
            </a:pPr>
            <a:r>
              <a:rPr sz="1200" b="0">
                <a:solidFill>
                  <a:srgbClr val="1B2438"/>
                </a:solidFill>
                <a:latin typeface="Consolas"/>
              </a:rPr>
              <a:t>lớp 40 học sinh học lực trung bình khá, có máy chiếu.</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Ràng buộc: mục tiêu viết bằng động từ ĐO ĐƯỢC, không dùng</a:t>
            </a:r>
          </a:p>
          <a:p>
            <a:pPr algn="l">
              <a:lnSpc>
                <a:spcPct val="102000"/>
              </a:lnSpc>
              <a:spcAft>
                <a:spcPts val="0"/>
              </a:spcAft>
            </a:pPr>
            <a:r>
              <a:rPr sz="1200" b="0">
                <a:solidFill>
                  <a:srgbClr val="1B2438"/>
                </a:solidFill>
                <a:latin typeface="Consolas"/>
              </a:rPr>
              <a:t>“hiểu được”, “nắm được”. Phần d) ghi rõ giáo viên làm gì,</a:t>
            </a:r>
          </a:p>
          <a:p>
            <a:pPr algn="l">
              <a:lnSpc>
                <a:spcPct val="102000"/>
              </a:lnSpc>
              <a:spcAft>
                <a:spcPts val="0"/>
              </a:spcAft>
            </a:pPr>
            <a:r>
              <a:rPr sz="1200" b="0">
                <a:solidFill>
                  <a:srgbClr val="1B2438"/>
                </a:solidFill>
                <a:latin typeface="Consolas"/>
              </a:rPr>
              <a:t>học sinh làm gì, hết bao nhiêu phút.</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Chưa cần hay. Đúng khung trước, tôi tự sửa nội dung sau.</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Việc ngoài tiết dạy · Chuyên đề 11</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189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01</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15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Tự định vị: tôi đang ở đâu trong khung?</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Xác định 3 năng lực ưu tiên bồi dưỡng của riêng thầy cô trong năm học này.</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Mở Phiếu tự đánh giá 20 năng lực thành phần — slide 18, bản in ở Phụ lục A.</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Chấm nhanh mỗi dòng: 0 chưa làm được · 1 Cơ bản · 2 Thành thạo · 3 Nâng cao.</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Khoanh 3 dòng điểm thấp nhất mà lại gắn chặt nhất với môn mình dạy.</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Quay sang người bên cạnh, nói to 3 năng lực đó và lý do chọn.</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Ghi 3 năng lực vào đầu sổ tay — cuối năm chấm lại để so sánh.</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2200" b="1">
                <a:solidFill>
                  <a:srgbClr val="053596"/>
                </a:solidFill>
                <a:latin typeface="Arial"/>
              </a:rPr>
              <a:t>Phiếu tự đánh giá đã điền, có ghi rõ 3 năng lực ưu tiên</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Nhận xét cuối kỳ</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Công tác chủ nhiệm · 45 học sinh · trợ lý dùng lại: Gem, GPT tùy chỉnh hoặc Project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D42821"/>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Dùng cho</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Giáo viên chủ nhiệm</a:t>
            </a:r>
          </a:p>
        </p:txBody>
      </p:sp>
      <p:sp>
        <p:nvSpPr>
          <p:cNvPr id="13" name="TextBox 12"/>
          <p:cNvSpPr txBox="1"/>
          <p:nvPr/>
        </p:nvSpPr>
        <p:spPr>
          <a:xfrm>
            <a:off x="896112" y="2980944"/>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Quy mô</a:t>
            </a:r>
          </a:p>
        </p:txBody>
      </p:sp>
      <p:sp>
        <p:nvSpPr>
          <p:cNvPr id="14" name="TextBox 13"/>
          <p:cNvSpPr txBox="1"/>
          <p:nvPr/>
        </p:nvSpPr>
        <p:spPr>
          <a:xfrm>
            <a:off x="2011680" y="2980944"/>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45 học sinh</a:t>
            </a:r>
          </a:p>
        </p:txBody>
      </p:sp>
      <p:sp>
        <p:nvSpPr>
          <p:cNvPr id="15" name="TextBox 14"/>
          <p:cNvSpPr txBox="1"/>
          <p:nvPr/>
        </p:nvSpPr>
        <p:spPr>
          <a:xfrm>
            <a:off x="896112" y="3291840"/>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Cách dùng</a:t>
            </a:r>
          </a:p>
        </p:txBody>
      </p:sp>
      <p:sp>
        <p:nvSpPr>
          <p:cNvPr id="16" name="TextBox 15"/>
          <p:cNvSpPr txBox="1"/>
          <p:nvPr/>
        </p:nvSpPr>
        <p:spPr>
          <a:xfrm>
            <a:off x="2011680" y="3291840"/>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Cài một lần, dùng cả lớp</a:t>
            </a:r>
          </a:p>
        </p:txBody>
      </p:sp>
      <p:sp>
        <p:nvSpPr>
          <p:cNvPr id="17" name="TextBox 16"/>
          <p:cNvSpPr txBox="1"/>
          <p:nvPr/>
        </p:nvSpPr>
        <p:spPr>
          <a:xfrm>
            <a:off x="896112" y="3602736"/>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Nhịp độ</a:t>
            </a:r>
          </a:p>
        </p:txBody>
      </p:sp>
      <p:sp>
        <p:nvSpPr>
          <p:cNvPr id="18" name="TextBox 17"/>
          <p:cNvSpPr txBox="1"/>
          <p:nvPr/>
        </p:nvSpPr>
        <p:spPr>
          <a:xfrm>
            <a:off x="2011680" y="3602736"/>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~50 giây mỗi em</a:t>
            </a:r>
          </a:p>
        </p:txBody>
      </p:sp>
      <p:sp>
        <p:nvSpPr>
          <p:cNvPr id="19" name="TextBox 18"/>
          <p:cNvSpPr txBox="1"/>
          <p:nvPr/>
        </p:nvSpPr>
        <p:spPr>
          <a:xfrm>
            <a:off x="896112" y="3913632"/>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 Bắt buộc</a:t>
            </a:r>
          </a:p>
        </p:txBody>
      </p:sp>
      <p:sp>
        <p:nvSpPr>
          <p:cNvPr id="20" name="TextBox 19"/>
          <p:cNvSpPr txBox="1"/>
          <p:nvPr/>
        </p:nvSpPr>
        <p:spPr>
          <a:xfrm>
            <a:off x="2011680" y="3913632"/>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Ẩn danh hoàn toàn</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Trợ lý soạn nhận xét dùng cho cả 45 em, giữ được giọng riêng của thầy cô.</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000" b="0">
                <a:solidFill>
                  <a:srgbClr val="1B2438"/>
                </a:solidFill>
                <a:latin typeface="Arial"/>
              </a:rPr>
              <a:t>TUYỆT ĐỐI không nhập họ tên, hoàn cảnh, sức khỏe. Đọc lại cả 45 bản một lượt để bắt chỗ trùng cách diễn đạt.</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075" b="0">
                <a:solidFill>
                  <a:srgbClr val="1B2438"/>
                </a:solidFill>
                <a:latin typeface="Consolas"/>
              </a:rPr>
              <a:t>VAI TRÒ: Giáo viên chủ nhiệm THPT giàu kinh nghiệm.</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NHIỆM VỤ: Mỗi lần tôi đưa 3 dữ kiện quan sát về một học sinh</a:t>
            </a:r>
          </a:p>
          <a:p>
            <a:pPr algn="l">
              <a:lnSpc>
                <a:spcPct val="102000"/>
              </a:lnSpc>
              <a:spcAft>
                <a:spcPts val="0"/>
              </a:spcAft>
            </a:pPr>
            <a:r>
              <a:rPr sz="1075" b="0">
                <a:solidFill>
                  <a:srgbClr val="1B2438"/>
                </a:solidFill>
                <a:latin typeface="Consolas"/>
              </a:rPr>
              <a:t>(gọi là “học sinh A”), soạn giúp một nhận xét cuối kỳ.</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QUY TRÌNH:</a:t>
            </a:r>
          </a:p>
          <a:p>
            <a:pPr algn="l">
              <a:lnSpc>
                <a:spcPct val="102000"/>
              </a:lnSpc>
              <a:spcAft>
                <a:spcPts val="0"/>
              </a:spcAft>
            </a:pPr>
            <a:r>
              <a:rPr sz="1075" b="0">
                <a:solidFill>
                  <a:srgbClr val="1B2438"/>
                </a:solidFill>
                <a:latin typeface="Consolas"/>
              </a:rPr>
              <a:t>1. Đọc 3 dữ kiện tôi cung cấp.</a:t>
            </a:r>
          </a:p>
          <a:p>
            <a:pPr algn="l">
              <a:lnSpc>
                <a:spcPct val="102000"/>
              </a:lnSpc>
              <a:spcAft>
                <a:spcPts val="0"/>
              </a:spcAft>
            </a:pPr>
            <a:r>
              <a:rPr sz="1075" b="0">
                <a:solidFill>
                  <a:srgbClr val="1B2438"/>
                </a:solidFill>
                <a:latin typeface="Consolas"/>
              </a:rPr>
              <a:t>2. Viết nhận xét 3 phần: điểm tiến bộ - điểm cần cải thiện -</a:t>
            </a:r>
          </a:p>
          <a:p>
            <a:pPr algn="l">
              <a:lnSpc>
                <a:spcPct val="102000"/>
              </a:lnSpc>
              <a:spcAft>
                <a:spcPts val="0"/>
              </a:spcAft>
            </a:pPr>
            <a:r>
              <a:rPr sz="1075" b="0">
                <a:solidFill>
                  <a:srgbClr val="1B2438"/>
                </a:solidFill>
                <a:latin typeface="Consolas"/>
              </a:rPr>
              <a:t>   lời khuyên cụ thể, làm được ngay.</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ĐẦU RA: 4 đến 6 câu, văn phong ấm áp, tôn trọng, cụ thể.</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KHÔNG ĐƯỢC LÀM:</a:t>
            </a:r>
          </a:p>
          <a:p>
            <a:pPr algn="l">
              <a:lnSpc>
                <a:spcPct val="102000"/>
              </a:lnSpc>
              <a:spcAft>
                <a:spcPts val="0"/>
              </a:spcAft>
            </a:pPr>
            <a:r>
              <a:rPr sz="1075" b="0">
                <a:solidFill>
                  <a:srgbClr val="1B2438"/>
                </a:solidFill>
                <a:latin typeface="Consolas"/>
              </a:rPr>
              <a:t>- Không phán xét nhân cách, không so sánh với bạn khác</a:t>
            </a:r>
          </a:p>
          <a:p>
            <a:pPr algn="l">
              <a:lnSpc>
                <a:spcPct val="102000"/>
              </a:lnSpc>
              <a:spcAft>
                <a:spcPts val="0"/>
              </a:spcAft>
            </a:pPr>
            <a:r>
              <a:rPr sz="1075" b="0">
                <a:solidFill>
                  <a:srgbClr val="1B2438"/>
                </a:solidFill>
                <a:latin typeface="Consolas"/>
              </a:rPr>
              <a:t>- Không nhắc hoàn cảnh gia đình</a:t>
            </a:r>
          </a:p>
          <a:p>
            <a:pPr algn="l">
              <a:lnSpc>
                <a:spcPct val="102000"/>
              </a:lnSpc>
              <a:spcAft>
                <a:spcPts val="0"/>
              </a:spcAft>
            </a:pPr>
            <a:r>
              <a:rPr sz="1075" b="0">
                <a:solidFill>
                  <a:srgbClr val="1B2438"/>
                </a:solidFill>
                <a:latin typeface="Consolas"/>
              </a:rPr>
              <a:t>- KHÔNG tự suy đoán thêm dữ kiện tôi không cung cấp</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VÍ DỤ ĐẦU VÀO: “Học sinh A: thuyết trình tiến bộ rõ từ tháng</a:t>
            </a:r>
          </a:p>
          <a:p>
            <a:pPr algn="l">
              <a:lnSpc>
                <a:spcPct val="102000"/>
              </a:lnSpc>
              <a:spcAft>
                <a:spcPts val="0"/>
              </a:spcAft>
            </a:pPr>
            <a:r>
              <a:rPr sz="1075" b="0">
                <a:solidFill>
                  <a:srgbClr val="1B2438"/>
                </a:solidFill>
                <a:latin typeface="Consolas"/>
              </a:rPr>
              <a:t>11; còn 3 lần nộp bài muộn trong tháng; hay giúp bạn môn Toán.”</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Việc ngoài tiết dạy · Chuyên đề 11</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Báo cáo chuyên đề tổ</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Tổ chuyên môn · nhiều nguồn cùng lúc · công cụ: Claude</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D9821E"/>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Dùng cho</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Tổ trưởng, thư ký tổ</a:t>
            </a:r>
          </a:p>
        </p:txBody>
      </p:sp>
      <p:sp>
        <p:nvSpPr>
          <p:cNvPr id="13" name="TextBox 12"/>
          <p:cNvSpPr txBox="1"/>
          <p:nvPr/>
        </p:nvSpPr>
        <p:spPr>
          <a:xfrm>
            <a:off x="896112" y="2980944"/>
            <a:ext cx="1060704" cy="491032"/>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Nguồn nạp</a:t>
            </a:r>
          </a:p>
        </p:txBody>
      </p:sp>
      <p:sp>
        <p:nvSpPr>
          <p:cNvPr id="14" name="TextBox 13"/>
          <p:cNvSpPr txBox="1"/>
          <p:nvPr/>
        </p:nvSpPr>
        <p:spPr>
          <a:xfrm>
            <a:off x="2011680" y="2980944"/>
            <a:ext cx="2212848" cy="491032"/>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Kế hoạch + 3 biên bản + số liệu</a:t>
            </a:r>
          </a:p>
        </p:txBody>
      </p:sp>
      <p:sp>
        <p:nvSpPr>
          <p:cNvPr id="15" name="TextBox 14"/>
          <p:cNvSpPr txBox="1"/>
          <p:nvPr/>
        </p:nvSpPr>
        <p:spPr>
          <a:xfrm>
            <a:off x="896112" y="3471976"/>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Sản phẩm</a:t>
            </a:r>
          </a:p>
        </p:txBody>
      </p:sp>
      <p:sp>
        <p:nvSpPr>
          <p:cNvPr id="16" name="TextBox 15"/>
          <p:cNvSpPr txBox="1"/>
          <p:nvPr/>
        </p:nvSpPr>
        <p:spPr>
          <a:xfrm>
            <a:off x="2011680" y="3471976"/>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Đề cương báo cáo</a:t>
            </a:r>
          </a:p>
        </p:txBody>
      </p:sp>
      <p:sp>
        <p:nvSpPr>
          <p:cNvPr id="17" name="TextBox 16"/>
          <p:cNvSpPr txBox="1"/>
          <p:nvPr/>
        </p:nvSpPr>
        <p:spPr>
          <a:xfrm>
            <a:off x="896112" y="3782872"/>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Thời gian</a:t>
            </a:r>
          </a:p>
        </p:txBody>
      </p:sp>
      <p:sp>
        <p:nvSpPr>
          <p:cNvPr id="18" name="TextBox 17"/>
          <p:cNvSpPr txBox="1"/>
          <p:nvPr/>
        </p:nvSpPr>
        <p:spPr>
          <a:xfrm>
            <a:off x="2011680" y="3782872"/>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20 phút thay vì một buổi</a:t>
            </a:r>
          </a:p>
        </p:txBody>
      </p:sp>
      <p:sp>
        <p:nvSpPr>
          <p:cNvPr id="19" name="TextBox 18"/>
          <p:cNvSpPr txBox="1"/>
          <p:nvPr/>
        </p:nvSpPr>
        <p:spPr>
          <a:xfrm>
            <a:off x="896112" y="409376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 Rủi ro</a:t>
            </a:r>
          </a:p>
        </p:txBody>
      </p:sp>
      <p:sp>
        <p:nvSpPr>
          <p:cNvPr id="20" name="TextBox 19"/>
          <p:cNvSpPr txBox="1"/>
          <p:nvPr/>
        </p:nvSpPr>
        <p:spPr>
          <a:xfrm>
            <a:off x="2011680" y="409376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AI bịa tài liệu tham khảo</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Đề cương báo cáo bám đúng dữ liệu thật của tổ, có chỉ rõ chỗ còn thiếu.</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150" b="0">
                <a:solidFill>
                  <a:srgbClr val="1B2438"/>
                </a:solidFill>
                <a:latin typeface="Arial"/>
              </a:rPr>
              <a:t>Đối chiếu mọi con số với bảng gốc. Không giữ lại bất kỳ tài liệu tham khảo nào mình chưa tự đọc.</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200" b="0">
                <a:solidFill>
                  <a:srgbClr val="1B2438"/>
                </a:solidFill>
                <a:latin typeface="Consolas"/>
              </a:rPr>
              <a:t>Tôi đã tải lên: kế hoạch chuyên đề của tổ, biên bản 3 buổi</a:t>
            </a:r>
          </a:p>
          <a:p>
            <a:pPr algn="l">
              <a:lnSpc>
                <a:spcPct val="102000"/>
              </a:lnSpc>
              <a:spcAft>
                <a:spcPts val="0"/>
              </a:spcAft>
            </a:pPr>
            <a:r>
              <a:rPr sz="1200" b="0">
                <a:solidFill>
                  <a:srgbClr val="1B2438"/>
                </a:solidFill>
                <a:latin typeface="Consolas"/>
              </a:rPr>
              <a:t>sinh hoạt chuyên môn, bảng tổng hợp kết quả 2 lớp thực nghiệm.</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Đóng vai thư ký tổ chuyên môn.</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Dựng đề cương báo cáo chuyên đề, gồm:</a:t>
            </a:r>
          </a:p>
          <a:p>
            <a:pPr algn="l">
              <a:lnSpc>
                <a:spcPct val="102000"/>
              </a:lnSpc>
              <a:spcAft>
                <a:spcPts val="0"/>
              </a:spcAft>
            </a:pPr>
            <a:r>
              <a:rPr sz="1200" b="0">
                <a:solidFill>
                  <a:srgbClr val="1B2438"/>
                </a:solidFill>
                <a:latin typeface="Consolas"/>
              </a:rPr>
              <a:t>1. Lý do chọn chuyên đề</a:t>
            </a:r>
          </a:p>
          <a:p>
            <a:pPr algn="l">
              <a:lnSpc>
                <a:spcPct val="102000"/>
              </a:lnSpc>
              <a:spcAft>
                <a:spcPts val="0"/>
              </a:spcAft>
            </a:pPr>
            <a:r>
              <a:rPr sz="1200" b="0">
                <a:solidFill>
                  <a:srgbClr val="1B2438"/>
                </a:solidFill>
                <a:latin typeface="Consolas"/>
              </a:rPr>
              <a:t>2. Cách làm — tóm tắt từ 3 biên bản, ghi rõ biên bản nào</a:t>
            </a:r>
          </a:p>
          <a:p>
            <a:pPr algn="l">
              <a:lnSpc>
                <a:spcPct val="102000"/>
              </a:lnSpc>
              <a:spcAft>
                <a:spcPts val="0"/>
              </a:spcAft>
            </a:pPr>
            <a:r>
              <a:rPr sz="1200" b="0">
                <a:solidFill>
                  <a:srgbClr val="1B2438"/>
                </a:solidFill>
                <a:latin typeface="Consolas"/>
              </a:rPr>
              <a:t>   nói gì</a:t>
            </a:r>
          </a:p>
          <a:p>
            <a:pPr algn="l">
              <a:lnSpc>
                <a:spcPct val="102000"/>
              </a:lnSpc>
              <a:spcAft>
                <a:spcPts val="0"/>
              </a:spcAft>
            </a:pPr>
            <a:r>
              <a:rPr sz="1200" b="0">
                <a:solidFill>
                  <a:srgbClr val="1B2438"/>
                </a:solidFill>
                <a:latin typeface="Consolas"/>
              </a:rPr>
              <a:t>3. Kết quả — đọc bảng số liệu, chỉ ra xu hướng</a:t>
            </a:r>
          </a:p>
          <a:p>
            <a:pPr algn="l">
              <a:lnSpc>
                <a:spcPct val="102000"/>
              </a:lnSpc>
              <a:spcAft>
                <a:spcPts val="0"/>
              </a:spcAft>
            </a:pPr>
            <a:r>
              <a:rPr sz="1200" b="0">
                <a:solidFill>
                  <a:srgbClr val="1B2438"/>
                </a:solidFill>
                <a:latin typeface="Consolas"/>
              </a:rPr>
              <a:t>4. Hạn chế và đề xuất</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RÀNG BUỘC QUAN TRỌNG: chỉ dùng dữ liệu trong các tệp tôi đã</a:t>
            </a:r>
          </a:p>
          <a:p>
            <a:pPr algn="l">
              <a:lnSpc>
                <a:spcPct val="102000"/>
              </a:lnSpc>
              <a:spcAft>
                <a:spcPts val="0"/>
              </a:spcAft>
            </a:pPr>
            <a:r>
              <a:rPr sz="1200" b="0">
                <a:solidFill>
                  <a:srgbClr val="1B2438"/>
                </a:solidFill>
                <a:latin typeface="Consolas"/>
              </a:rPr>
              <a:t>tải lên. Chỗ nào thiếu thì ghi rõ “cần bổ sung”, TUYỆT ĐỐI</a:t>
            </a:r>
          </a:p>
          <a:p>
            <a:pPr algn="l">
              <a:lnSpc>
                <a:spcPct val="102000"/>
              </a:lnSpc>
              <a:spcAft>
                <a:spcPts val="0"/>
              </a:spcAft>
            </a:pPr>
            <a:r>
              <a:rPr sz="1200" b="0">
                <a:solidFill>
                  <a:srgbClr val="1B2438"/>
                </a:solidFill>
                <a:latin typeface="Consolas"/>
              </a:rPr>
              <a:t>không tự điền số liệu.</a:t>
            </a:r>
          </a:p>
          <a:p>
            <a:pPr algn="l">
              <a:lnSpc>
                <a:spcPct val="102000"/>
              </a:lnSpc>
              <a:spcAft>
                <a:spcPts val="0"/>
              </a:spcAft>
            </a:pPr>
            <a:r>
              <a:rPr sz="1200" b="0">
                <a:solidFill>
                  <a:srgbClr val="1B2438"/>
                </a:solidFill>
                <a:latin typeface="Consolas"/>
              </a:rPr>
              <a:t> </a:t>
            </a:r>
          </a:p>
          <a:p>
            <a:pPr algn="l">
              <a:lnSpc>
                <a:spcPct val="102000"/>
              </a:lnSpc>
              <a:spcAft>
                <a:spcPts val="0"/>
              </a:spcAft>
            </a:pPr>
            <a:r>
              <a:rPr sz="1200" b="0">
                <a:solidFill>
                  <a:srgbClr val="1B2438"/>
                </a:solidFill>
                <a:latin typeface="Consolas"/>
              </a:rPr>
              <a:t>Không tự thêm danh mục tài liệu tham khảo. Tôi sẽ tự đưa.</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Việc ngoài tiết dạy · Chuyên đề 11</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Kế hoạch chủ nhiệm tháng</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Công tác chủ nhiệm · 4 tiết sinh hoạt lớp · công cụ: ChatGPT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1E4FB0"/>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Dùng cho</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Giáo viên chủ nhiệm</a:t>
            </a:r>
          </a:p>
        </p:txBody>
      </p:sp>
      <p:sp>
        <p:nvSpPr>
          <p:cNvPr id="13" name="TextBox 12"/>
          <p:cNvSpPr txBox="1"/>
          <p:nvPr/>
        </p:nvSpPr>
        <p:spPr>
          <a:xfrm>
            <a:off x="896112" y="2980944"/>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Sản phẩm</a:t>
            </a:r>
          </a:p>
        </p:txBody>
      </p:sp>
      <p:sp>
        <p:nvSpPr>
          <p:cNvPr id="14" name="TextBox 13"/>
          <p:cNvSpPr txBox="1"/>
          <p:nvPr/>
        </p:nvSpPr>
        <p:spPr>
          <a:xfrm>
            <a:off x="2011680" y="2980944"/>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Kế hoạch 4 tiết sinh hoạt</a:t>
            </a:r>
          </a:p>
        </p:txBody>
      </p:sp>
      <p:sp>
        <p:nvSpPr>
          <p:cNvPr id="15" name="TextBox 14"/>
          <p:cNvSpPr txBox="1"/>
          <p:nvPr/>
        </p:nvSpPr>
        <p:spPr>
          <a:xfrm>
            <a:off x="896112" y="3291840"/>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Bối cảnh</a:t>
            </a:r>
          </a:p>
        </p:txBody>
      </p:sp>
      <p:sp>
        <p:nvSpPr>
          <p:cNvPr id="16" name="TextBox 15"/>
          <p:cNvSpPr txBox="1"/>
          <p:nvPr/>
        </p:nvSpPr>
        <p:spPr>
          <a:xfrm>
            <a:off x="2011680" y="3291840"/>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Lớp 11, 42 học sinh</a:t>
            </a:r>
          </a:p>
        </p:txBody>
      </p:sp>
      <p:sp>
        <p:nvSpPr>
          <p:cNvPr id="17" name="TextBox 16"/>
          <p:cNvSpPr txBox="1"/>
          <p:nvPr/>
        </p:nvSpPr>
        <p:spPr>
          <a:xfrm>
            <a:off x="896112" y="3602736"/>
            <a:ext cx="1060704" cy="491032"/>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Vấn đề</a:t>
            </a:r>
          </a:p>
        </p:txBody>
      </p:sp>
      <p:sp>
        <p:nvSpPr>
          <p:cNvPr id="18" name="TextBox 17"/>
          <p:cNvSpPr txBox="1"/>
          <p:nvPr/>
        </p:nvSpPr>
        <p:spPr>
          <a:xfrm>
            <a:off x="2011680" y="3602736"/>
            <a:ext cx="2212848" cy="491032"/>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Nề nếp giờ tự quản còn yếu</a:t>
            </a:r>
          </a:p>
        </p:txBody>
      </p:sp>
      <p:sp>
        <p:nvSpPr>
          <p:cNvPr id="19" name="TextBox 18"/>
          <p:cNvSpPr txBox="1"/>
          <p:nvPr/>
        </p:nvSpPr>
        <p:spPr>
          <a:xfrm>
            <a:off x="896112" y="409376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Nguyên tắc</a:t>
            </a:r>
          </a:p>
        </p:txBody>
      </p:sp>
      <p:sp>
        <p:nvSpPr>
          <p:cNvPr id="20" name="TextBox 19"/>
          <p:cNvSpPr txBox="1"/>
          <p:nvPr/>
        </p:nvSpPr>
        <p:spPr>
          <a:xfrm>
            <a:off x="2011680" y="409376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Học sinh tự làm với nhau</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Kế hoạch 4 tiết sinh hoạt, giao được ngay cho ban cán sự lớp.</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250" b="0">
                <a:solidFill>
                  <a:srgbClr val="1B2438"/>
                </a:solidFill>
                <a:latin typeface="Arial"/>
              </a:rPr>
              <a:t>Biện pháp có tôn trọng học sinh không. Không nhập tên hay thông tin của 5 em đi học muộn.</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150" b="0">
                <a:solidFill>
                  <a:srgbClr val="1B2438"/>
                </a:solidFill>
                <a:latin typeface="Consolas"/>
              </a:rPr>
              <a:t>Đóng vai giáo viên chủ nhiệm lớp 11 có kinh nghiệm.</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Soạn kế hoạch chủ nhiệm tháng, gồm 4 tiết sinh hoạt lớp.</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Bối cảnh lớp: 42 học sinh, học lực khá, phong trào tốt nhưng</a:t>
            </a:r>
          </a:p>
          <a:p>
            <a:pPr algn="l">
              <a:lnSpc>
                <a:spcPct val="102000"/>
              </a:lnSpc>
              <a:spcAft>
                <a:spcPts val="0"/>
              </a:spcAft>
            </a:pPr>
            <a:r>
              <a:rPr sz="1150" b="0">
                <a:solidFill>
                  <a:srgbClr val="1B2438"/>
                </a:solidFill>
                <a:latin typeface="Consolas"/>
              </a:rPr>
              <a:t>nề nếp giờ tự quản còn yếu, có 5 em hay đi học muộn.</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Mỗi tiết sinh hoạt trình bày:</a:t>
            </a:r>
          </a:p>
          <a:p>
            <a:pPr algn="l">
              <a:lnSpc>
                <a:spcPct val="102000"/>
              </a:lnSpc>
              <a:spcAft>
                <a:spcPts val="0"/>
              </a:spcAft>
            </a:pPr>
            <a:r>
              <a:rPr sz="1150" b="0">
                <a:solidFill>
                  <a:srgbClr val="1B2438"/>
                </a:solidFill>
                <a:latin typeface="Consolas"/>
              </a:rPr>
              <a:t>- Chủ đề và mục tiêu</a:t>
            </a:r>
          </a:p>
          <a:p>
            <a:pPr algn="l">
              <a:lnSpc>
                <a:spcPct val="102000"/>
              </a:lnSpc>
              <a:spcAft>
                <a:spcPts val="0"/>
              </a:spcAft>
            </a:pPr>
            <a:r>
              <a:rPr sz="1150" b="0">
                <a:solidFill>
                  <a:srgbClr val="1B2438"/>
                </a:solidFill>
                <a:latin typeface="Consolas"/>
              </a:rPr>
              <a:t>- Hoạt động cụ thể: ai làm gì, bao nhiêu phút</a:t>
            </a:r>
          </a:p>
          <a:p>
            <a:pPr algn="l">
              <a:lnSpc>
                <a:spcPct val="102000"/>
              </a:lnSpc>
              <a:spcAft>
                <a:spcPts val="0"/>
              </a:spcAft>
            </a:pPr>
            <a:r>
              <a:rPr sz="1150" b="0">
                <a:solidFill>
                  <a:srgbClr val="1B2438"/>
                </a:solidFill>
                <a:latin typeface="Consolas"/>
              </a:rPr>
              <a:t>- Vai trò của ban cán sự lớp</a:t>
            </a:r>
          </a:p>
          <a:p>
            <a:pPr algn="l">
              <a:lnSpc>
                <a:spcPct val="102000"/>
              </a:lnSpc>
              <a:spcAft>
                <a:spcPts val="0"/>
              </a:spcAft>
            </a:pPr>
            <a:r>
              <a:rPr sz="1150" b="0">
                <a:solidFill>
                  <a:srgbClr val="1B2438"/>
                </a:solidFill>
                <a:latin typeface="Consolas"/>
              </a:rPr>
              <a:t>- Cách theo dõi kết quả sang tuần sau</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Ràng buộc: giải pháp cho nề nếp phải là việc học sinh tự làm</a:t>
            </a:r>
          </a:p>
          <a:p>
            <a:pPr algn="l">
              <a:lnSpc>
                <a:spcPct val="102000"/>
              </a:lnSpc>
              <a:spcAft>
                <a:spcPts val="0"/>
              </a:spcAft>
            </a:pPr>
            <a:r>
              <a:rPr sz="1150" b="0">
                <a:solidFill>
                  <a:srgbClr val="1B2438"/>
                </a:solidFill>
                <a:latin typeface="Consolas"/>
              </a:rPr>
              <a:t>với nhau, không phải thầy cô nhắc nhở thêm. KHÔNG dùng hình</a:t>
            </a:r>
          </a:p>
          <a:p>
            <a:pPr algn="l">
              <a:lnSpc>
                <a:spcPct val="102000"/>
              </a:lnSpc>
              <a:spcAft>
                <a:spcPts val="0"/>
              </a:spcAft>
            </a:pPr>
            <a:r>
              <a:rPr sz="1150" b="0">
                <a:solidFill>
                  <a:srgbClr val="1B2438"/>
                </a:solidFill>
                <a:latin typeface="Consolas"/>
              </a:rPr>
              <a:t>thức phê bình trước lớp.</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Cuối cùng đề xuất 1 tiêu chí thi đua đơn giản để lớp tự chấm.</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Việc ngoài tiết dạy · Chuyên đề 11</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Bốn ví dụ cho việc ngoài tiết dạy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Bốn việc chiếm nhiều thời gian nhất ngoài giờ lên lớp</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653947"/>
                <a:gridCol w="2211622"/>
                <a:gridCol w="4644407"/>
                <a:gridCol w="1548135"/>
              </a:tblGrid>
              <a:tr h="713232">
                <a:tc>
                  <a:txBody>
                    <a:bodyPr/>
                    <a:lstStyle/>
                    <a:p>
                      <a:pPr>
                        <a:lnSpc>
                          <a:spcPct val="110000"/>
                        </a:lnSpc>
                      </a:pPr>
                      <a:r>
                        <a:rPr sz="1700" b="1">
                          <a:solidFill>
                            <a:srgbClr val="FFFFFF"/>
                          </a:solidFill>
                          <a:latin typeface="Arial"/>
                        </a:rPr>
                        <a:t>Việc</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Công cụ</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Điểm phải cẩn thận nhất</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Slide</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Kế hoạch bài dạy</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ChatGPT / Claude</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Mục tiêu phải bám yêu cầu cần đạt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1">
                          <a:solidFill>
                            <a:srgbClr val="053596"/>
                          </a:solidFill>
                          <a:latin typeface="Arial"/>
                        </a:rPr>
                        <a:t>189</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Nhận xét cuối kỳ</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Trợ lý dùng lại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Ẩn danh tuyệt đối — không họ tên, không hoàn cảnh</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190</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Báo cáo chuyên đề tổ</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Claude</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AI bịa tài liệu tham khảo và bịa số liệu</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1">
                          <a:solidFill>
                            <a:srgbClr val="053596"/>
                          </a:solidFill>
                          <a:latin typeface="Arial"/>
                        </a:rPr>
                        <a:t>191</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Kế hoạch chủ nhiệm</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ChatGPT</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Biện pháp phải tôn trọng học sinh</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192</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Việc ngoài tiết dạy · Chuyên đề 11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15</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35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Giải một tình huống thật của chính mình</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Mỗi thầy cô chọn một việc đang treo trong tuần này và giải trọn tại lớp.</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Chọn một tình huống trong bảng — hoặc một việc thật đang phải làm tuần này.</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Chọn công cụ theo bảng tra sáu công cụ. Nói to lý do chọn cho người bên cạnh nghe.</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Giải trọn từ đầu đến cuối, có bấm giờ. Ghi lại thời gian thật đã mất.</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Chạy bảng kiểm 6 bước trước khi coi là xong.</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Ghi một dòng: chỗ nào AI làm tốt, chỗ nào bắt buộc thầy cô phải tự làm.</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00" b="1">
                <a:solidFill>
                  <a:srgbClr val="053596"/>
                </a:solidFill>
                <a:latin typeface="Arial"/>
              </a:rPr>
              <a:t>01 tình huống đã giải trọn + minh chứng kiểm chứng — sản phẩm bắt buộc số 4</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11</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005711"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ĐIỀU CẦN NHỚ</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Kết thúc buổi 3 — mang về được gì</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Ba buổi khép lại bằng sản phẩm, không bằng lời giảng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667512"/>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6675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950976" y="2139696"/>
            <a:ext cx="530352" cy="667512"/>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1" name="TextBox 10"/>
          <p:cNvSpPr txBox="1"/>
          <p:nvPr/>
        </p:nvSpPr>
        <p:spPr>
          <a:xfrm>
            <a:off x="1627632" y="2139696"/>
            <a:ext cx="9741377" cy="667512"/>
          </a:xfrm>
          <a:prstGeom prst="rect">
            <a:avLst/>
          </a:prstGeom>
          <a:noFill/>
        </p:spPr>
        <p:txBody>
          <a:bodyPr wrap="square" anchor="ctr" lIns="0" rIns="0" tIns="0" bIns="0">
            <a:spAutoFit/>
          </a:bodyPr>
          <a:lstStyle/>
          <a:p>
            <a:pPr algn="l">
              <a:lnSpc>
                <a:spcPct val="120000"/>
              </a:lnSpc>
              <a:spcAft>
                <a:spcPts val="500"/>
              </a:spcAft>
            </a:pPr>
            <a:r>
              <a:rPr sz="2100" b="0">
                <a:solidFill>
                  <a:srgbClr val="1B2438"/>
                </a:solidFill>
                <a:latin typeface="Arial"/>
              </a:rPr>
              <a:t>01 hoạt động Wayground đã chạy thật và 01 phiếu học tập có nhận diện trường</a:t>
            </a:r>
          </a:p>
        </p:txBody>
      </p:sp>
      <p:sp>
        <p:nvSpPr>
          <p:cNvPr id="12" name="Rounded Rectangle 11"/>
          <p:cNvSpPr/>
          <p:nvPr/>
        </p:nvSpPr>
        <p:spPr>
          <a:xfrm>
            <a:off x="566928" y="2953512"/>
            <a:ext cx="11058113" cy="667512"/>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2953512"/>
            <a:ext cx="77724" cy="6675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950976" y="2953512"/>
            <a:ext cx="530352" cy="667512"/>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5" name="TextBox 14"/>
          <p:cNvSpPr txBox="1"/>
          <p:nvPr/>
        </p:nvSpPr>
        <p:spPr>
          <a:xfrm>
            <a:off x="1627632" y="2953512"/>
            <a:ext cx="9741377" cy="667512"/>
          </a:xfrm>
          <a:prstGeom prst="rect">
            <a:avLst/>
          </a:prstGeom>
          <a:noFill/>
        </p:spPr>
        <p:txBody>
          <a:bodyPr wrap="square" anchor="ctr" lIns="0" rIns="0" tIns="0" bIns="0">
            <a:spAutoFit/>
          </a:bodyPr>
          <a:lstStyle/>
          <a:p>
            <a:pPr algn="l">
              <a:lnSpc>
                <a:spcPct val="120000"/>
              </a:lnSpc>
              <a:spcAft>
                <a:spcPts val="500"/>
              </a:spcAft>
            </a:pPr>
            <a:r>
              <a:rPr sz="2100" b="0">
                <a:solidFill>
                  <a:srgbClr val="1B2438"/>
                </a:solidFill>
                <a:latin typeface="Arial"/>
              </a:rPr>
              <a:t>Mẫu phân tích dữ liệu học tập đã điền, có phương án phân hóa cho tuần sau</a:t>
            </a:r>
          </a:p>
        </p:txBody>
      </p:sp>
      <p:sp>
        <p:nvSpPr>
          <p:cNvPr id="16" name="Rounded Rectangle 15"/>
          <p:cNvSpPr/>
          <p:nvPr/>
        </p:nvSpPr>
        <p:spPr>
          <a:xfrm>
            <a:off x="566928" y="3767328"/>
            <a:ext cx="11058113" cy="667512"/>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3767328"/>
            <a:ext cx="77724" cy="6675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950976" y="3767328"/>
            <a:ext cx="530352" cy="667512"/>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9" name="TextBox 18"/>
          <p:cNvSpPr txBox="1"/>
          <p:nvPr/>
        </p:nvSpPr>
        <p:spPr>
          <a:xfrm>
            <a:off x="1627632" y="3767328"/>
            <a:ext cx="9741377" cy="667512"/>
          </a:xfrm>
          <a:prstGeom prst="rect">
            <a:avLst/>
          </a:prstGeom>
          <a:noFill/>
        </p:spPr>
        <p:txBody>
          <a:bodyPr wrap="square" anchor="ctr" lIns="0" rIns="0" tIns="0" bIns="0">
            <a:spAutoFit/>
          </a:bodyPr>
          <a:lstStyle/>
          <a:p>
            <a:pPr algn="l">
              <a:lnSpc>
                <a:spcPct val="120000"/>
              </a:lnSpc>
              <a:spcAft>
                <a:spcPts val="500"/>
              </a:spcAft>
            </a:pPr>
            <a:r>
              <a:rPr sz="2100" b="0">
                <a:solidFill>
                  <a:srgbClr val="1B2438"/>
                </a:solidFill>
                <a:latin typeface="Arial"/>
              </a:rPr>
              <a:t>Dự thảo Quy ước sử dụng AI của tổ, trình thông qua trong tháng 9/2026</a:t>
            </a:r>
          </a:p>
        </p:txBody>
      </p:sp>
      <p:sp>
        <p:nvSpPr>
          <p:cNvPr id="20" name="Rounded Rectangle 19"/>
          <p:cNvSpPr/>
          <p:nvPr/>
        </p:nvSpPr>
        <p:spPr>
          <a:xfrm>
            <a:off x="566928" y="4581144"/>
            <a:ext cx="11058113" cy="667512"/>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4581144"/>
            <a:ext cx="77724" cy="6675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950976" y="4581144"/>
            <a:ext cx="530352" cy="667512"/>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23" name="TextBox 22"/>
          <p:cNvSpPr txBox="1"/>
          <p:nvPr/>
        </p:nvSpPr>
        <p:spPr>
          <a:xfrm>
            <a:off x="1627632" y="4581144"/>
            <a:ext cx="9741377" cy="667512"/>
          </a:xfrm>
          <a:prstGeom prst="rect">
            <a:avLst/>
          </a:prstGeom>
          <a:noFill/>
        </p:spPr>
        <p:txBody>
          <a:bodyPr wrap="square" anchor="ctr" lIns="0" rIns="0" tIns="0" bIns="0">
            <a:spAutoFit/>
          </a:bodyPr>
          <a:lstStyle/>
          <a:p>
            <a:pPr algn="l">
              <a:lnSpc>
                <a:spcPct val="120000"/>
              </a:lnSpc>
              <a:spcAft>
                <a:spcPts val="500"/>
              </a:spcAft>
            </a:pPr>
            <a:r>
              <a:rPr sz="2100" b="0">
                <a:solidFill>
                  <a:srgbClr val="1B2438"/>
                </a:solidFill>
                <a:latin typeface="Arial"/>
              </a:rPr>
              <a:t>01 tình huống thật đã giải trọn, kèm minh chứng đã kiểm chứng</a:t>
            </a:r>
          </a:p>
        </p:txBody>
      </p:sp>
      <p:sp>
        <p:nvSpPr>
          <p:cNvPr id="24" name="Rounded Rectangle 23"/>
          <p:cNvSpPr/>
          <p:nvPr/>
        </p:nvSpPr>
        <p:spPr>
          <a:xfrm>
            <a:off x="566928" y="5394960"/>
            <a:ext cx="11058113" cy="713232"/>
          </a:xfrm>
          <a:prstGeom prst="roundRect">
            <a:avLst>
              <a:gd name="adj" fmla="val 4500"/>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566928" y="5394960"/>
            <a:ext cx="77724" cy="71323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TextBox 25"/>
          <p:cNvSpPr txBox="1"/>
          <p:nvPr/>
        </p:nvSpPr>
        <p:spPr>
          <a:xfrm>
            <a:off x="950976" y="5394960"/>
            <a:ext cx="219456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D9821E"/>
                </a:solidFill>
                <a:latin typeface="Arial"/>
              </a:rPr>
              <a:t>HẠN NỘP SẢN PHẨM</a:t>
            </a:r>
          </a:p>
        </p:txBody>
      </p:sp>
      <p:sp>
        <p:nvSpPr>
          <p:cNvPr id="27" name="TextBox 26"/>
          <p:cNvSpPr txBox="1"/>
          <p:nvPr/>
        </p:nvSpPr>
        <p:spPr>
          <a:xfrm>
            <a:off x="3310128" y="5394960"/>
            <a:ext cx="8040593" cy="713232"/>
          </a:xfrm>
          <a:prstGeom prst="rect">
            <a:avLst/>
          </a:prstGeom>
          <a:noFill/>
        </p:spPr>
        <p:txBody>
          <a:bodyPr wrap="square" anchor="ctr" lIns="0" rIns="0" tIns="0" bIns="0">
            <a:spAutoFit/>
          </a:bodyPr>
          <a:lstStyle/>
          <a:p>
            <a:pPr algn="l">
              <a:lnSpc>
                <a:spcPct val="116000"/>
              </a:lnSpc>
              <a:spcAft>
                <a:spcPts val="500"/>
              </a:spcAft>
            </a:pPr>
            <a:r>
              <a:rPr sz="1600" b="0">
                <a:solidFill>
                  <a:srgbClr val="1B2438"/>
                </a:solidFill>
                <a:latin typeface="Arial"/>
              </a:rPr>
              <a:t>Nộp đủ 4 sản phẩm vào thư mục chung của tổ trên Drive, chậm nhất 7 ngày sau buổi 3</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Buổi 3</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9F4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12776A"/>
                </a:solidFill>
                <a:latin typeface="Arial"/>
              </a:rPr>
              <a:t>Không kết thúc buổi thực hành
bằng lời giảng. Kết thúc bằng sản phẩm.</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Khác biệt của một buổi tập huấn công nghệ không nằm ở việc học viên nghe được bao nhiêu, mà ở chỗ họ cầm về được cái gì dùng ngay tuần sau.</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Tổng kết</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196</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1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Lịch thực hành — buổi 1</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4 bài thực hành  ·  tổng 75 phút  ·  mỗi mục kết thúc bằng một sản phẩm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995230"/>
                <a:gridCol w="2875109"/>
                <a:gridCol w="5971381"/>
                <a:gridCol w="1216392"/>
              </a:tblGrid>
              <a:tr h="713232">
                <a:tc>
                  <a:txBody>
                    <a:bodyPr/>
                    <a:lstStyle/>
                    <a:p>
                      <a:pPr>
                        <a:lnSpc>
                          <a:spcPct val="110000"/>
                        </a:lnSpc>
                      </a:pPr>
                      <a:r>
                        <a:rPr sz="1700" b="1">
                          <a:solidFill>
                            <a:srgbClr val="FFFFFF"/>
                          </a:solidFill>
                          <a:latin typeface="Arial"/>
                        </a:rPr>
                        <a:t>Slide</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Sau mục</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Bài thực hành</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Phút</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19</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Chuyên đề 1</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Tự định vị: tôi đang ở đâu trong khung?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15′</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31</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Chuyên đề 2</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Viết lại một câu lệnh của chính mình</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20′</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32</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Chuyên đề 2</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Lập bộ câu lệnh xương sống cho môn mình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25′</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37</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Chuyên đề 10 — phần cốt lõi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Soi một việc thật của mình theo sáu quy tắc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15′</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Dành cho ban tổ chức · BUỔI 1</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Lịch thực hành — buổi 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5 bài thực hành  ·  tổng 135 phút  ·  mỗi mục kết thúc bằng một sản phẩm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995230"/>
                <a:gridCol w="2875109"/>
                <a:gridCol w="5971381"/>
                <a:gridCol w="1216392"/>
              </a:tblGrid>
              <a:tr h="661416">
                <a:tc>
                  <a:txBody>
                    <a:bodyPr/>
                    <a:lstStyle/>
                    <a:p>
                      <a:pPr>
                        <a:lnSpc>
                          <a:spcPct val="110000"/>
                        </a:lnSpc>
                      </a:pPr>
                      <a:r>
                        <a:rPr sz="1600" b="1">
                          <a:solidFill>
                            <a:srgbClr val="FFFFFF"/>
                          </a:solidFill>
                          <a:latin typeface="Arial"/>
                        </a:rPr>
                        <a:t>Slide</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Sau mục</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Bài thực hành</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Phút</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70</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Chuyên đề 3</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Sinh 15 câu hỏi bám sách giáo khoa</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50′</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86</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Chuyên đề 4</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Ba phương án khởi động cho bài tuần tới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15′</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101</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Chuyên đề 5</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Một nhiệm vụ vận dụng AI khó làm thay</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20′</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116</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Chuyên đề 6</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Xử lý một tài liệu dài của chính mình</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20′</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120</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Chuyên đề 4–6</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Tạo một trợ lý dùng lại cho việc của mình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30′</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Dành cho ban tổ chức · BUỔI 2</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1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Lịch thực hành — buổi 3</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6 bài thực hành  ·  tổng 140 phút  ·  mỗi mục kết thúc bằng một sản phẩm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995230"/>
                <a:gridCol w="2875109"/>
                <a:gridCol w="5971381"/>
                <a:gridCol w="1216392"/>
              </a:tblGrid>
              <a:tr h="566928">
                <a:tc>
                  <a:txBody>
                    <a:bodyPr/>
                    <a:lstStyle/>
                    <a:p>
                      <a:pPr>
                        <a:lnSpc>
                          <a:spcPct val="110000"/>
                        </a:lnSpc>
                      </a:pPr>
                      <a:r>
                        <a:rPr sz="1600" b="1">
                          <a:solidFill>
                            <a:srgbClr val="FFFFFF"/>
                          </a:solidFill>
                          <a:latin typeface="Arial"/>
                        </a:rPr>
                        <a:t>Slide</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Sau mục</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Bài thực hành</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Phút</a:t>
                      </a:r>
                    </a:p>
                  </a:txBody>
                  <a:tcPr anchor="ctr" marL="146304" marR="146304" marT="54864" marB="54864">
                    <a:solidFill>
                      <a:srgbClr val="053596"/>
                    </a:solidFill>
                  </a:tcPr>
                </a:tc>
              </a:tr>
              <a:tr h="566928">
                <a:tc>
                  <a:txBody>
                    <a:bodyPr/>
                    <a:lstStyle/>
                    <a:p>
                      <a:pPr>
                        <a:lnSpc>
                          <a:spcPct val="110000"/>
                        </a:lnSpc>
                      </a:pPr>
                      <a:r>
                        <a:rPr sz="1550" b="1">
                          <a:solidFill>
                            <a:srgbClr val="053596"/>
                          </a:solidFill>
                          <a:latin typeface="Arial"/>
                        </a:rPr>
                        <a:t>145</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Chuyên đề 7</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Tạo hoạt động và cho nhau làm thử</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25′</a:t>
                      </a:r>
                    </a:p>
                  </a:txBody>
                  <a:tcPr anchor="ctr" marL="146304" marR="146304" marT="54864" marB="54864">
                    <a:lnB w="9525" cap="flat" cmpd="sng" algn="ctr">
                      <a:solidFill>
                        <a:srgbClr val="DDE3EE"/>
                      </a:solidFill>
                    </a:lnB>
                    <a:solidFill>
                      <a:srgbClr val="FFFFFF"/>
                    </a:solidFill>
                  </a:tcPr>
                </a:tc>
              </a:tr>
              <a:tr h="566928">
                <a:tc>
                  <a:txBody>
                    <a:bodyPr/>
                    <a:lstStyle/>
                    <a:p>
                      <a:pPr>
                        <a:lnSpc>
                          <a:spcPct val="110000"/>
                        </a:lnSpc>
                      </a:pPr>
                      <a:r>
                        <a:rPr sz="1550" b="1">
                          <a:solidFill>
                            <a:srgbClr val="053596"/>
                          </a:solidFill>
                          <a:latin typeface="Arial"/>
                        </a:rPr>
                        <a:t>151</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Chuyên đề 8</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Phiếu học tập áp mẫu nhận diện trường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20′</a:t>
                      </a:r>
                    </a:p>
                  </a:txBody>
                  <a:tcPr anchor="ctr" marL="146304" marR="146304" marT="54864" marB="54864">
                    <a:lnB w="9525" cap="flat" cmpd="sng" algn="ctr">
                      <a:solidFill>
                        <a:srgbClr val="DDE3EE"/>
                      </a:solidFill>
                    </a:lnB>
                    <a:solidFill>
                      <a:srgbClr val="F5F7FA"/>
                    </a:solidFill>
                  </a:tcPr>
                </a:tc>
              </a:tr>
              <a:tr h="566928">
                <a:tc>
                  <a:txBody>
                    <a:bodyPr/>
                    <a:lstStyle/>
                    <a:p>
                      <a:pPr>
                        <a:lnSpc>
                          <a:spcPct val="110000"/>
                        </a:lnSpc>
                      </a:pPr>
                      <a:r>
                        <a:rPr sz="1550" b="1">
                          <a:solidFill>
                            <a:srgbClr val="053596"/>
                          </a:solidFill>
                          <a:latin typeface="Arial"/>
                        </a:rPr>
                        <a:t>162</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Nền tảng đi kèm chuyên đề 9</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Dựng chỗ để học liệu sống tiếp sau buổi tập huấn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15′</a:t>
                      </a:r>
                    </a:p>
                  </a:txBody>
                  <a:tcPr anchor="ctr" marL="146304" marR="146304" marT="54864" marB="54864">
                    <a:lnB w="9525" cap="flat" cmpd="sng" algn="ctr">
                      <a:solidFill>
                        <a:srgbClr val="DDE3EE"/>
                      </a:solidFill>
                    </a:lnB>
                    <a:solidFill>
                      <a:srgbClr val="FFFFFF"/>
                    </a:solidFill>
                  </a:tcPr>
                </a:tc>
              </a:tr>
              <a:tr h="566928">
                <a:tc>
                  <a:txBody>
                    <a:bodyPr/>
                    <a:lstStyle/>
                    <a:p>
                      <a:pPr>
                        <a:lnSpc>
                          <a:spcPct val="110000"/>
                        </a:lnSpc>
                      </a:pPr>
                      <a:r>
                        <a:rPr sz="1550" b="1">
                          <a:solidFill>
                            <a:srgbClr val="053596"/>
                          </a:solidFill>
                          <a:latin typeface="Arial"/>
                        </a:rPr>
                        <a:t>172</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Chuyên đề 9</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Đọc dữ liệu và lập phương án phân hóa</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25′</a:t>
                      </a:r>
                    </a:p>
                  </a:txBody>
                  <a:tcPr anchor="ctr" marL="146304" marR="146304" marT="54864" marB="54864">
                    <a:lnB w="9525" cap="flat" cmpd="sng" algn="ctr">
                      <a:solidFill>
                        <a:srgbClr val="DDE3EE"/>
                      </a:solidFill>
                    </a:lnB>
                    <a:solidFill>
                      <a:srgbClr val="F5F7FA"/>
                    </a:solidFill>
                  </a:tcPr>
                </a:tc>
              </a:tr>
              <a:tr h="566928">
                <a:tc>
                  <a:txBody>
                    <a:bodyPr/>
                    <a:lstStyle/>
                    <a:p>
                      <a:pPr>
                        <a:lnSpc>
                          <a:spcPct val="110000"/>
                        </a:lnSpc>
                      </a:pPr>
                      <a:r>
                        <a:rPr sz="1550" b="1">
                          <a:solidFill>
                            <a:srgbClr val="053596"/>
                          </a:solidFill>
                          <a:latin typeface="Arial"/>
                        </a:rPr>
                        <a:t>179</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Chuyên đề 10</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Dự thảo Quy ước sử dụng AI của tổ</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20′</a:t>
                      </a:r>
                    </a:p>
                  </a:txBody>
                  <a:tcPr anchor="ctr" marL="146304" marR="146304" marT="54864" marB="54864">
                    <a:lnB w="9525" cap="flat" cmpd="sng" algn="ctr">
                      <a:solidFill>
                        <a:srgbClr val="DDE3EE"/>
                      </a:solidFill>
                    </a:lnB>
                    <a:solidFill>
                      <a:srgbClr val="FFFFFF"/>
                    </a:solidFill>
                  </a:tcPr>
                </a:tc>
              </a:tr>
              <a:tr h="566928">
                <a:tc>
                  <a:txBody>
                    <a:bodyPr/>
                    <a:lstStyle/>
                    <a:p>
                      <a:pPr>
                        <a:lnSpc>
                          <a:spcPct val="110000"/>
                        </a:lnSpc>
                      </a:pPr>
                      <a:r>
                        <a:rPr sz="1550" b="1">
                          <a:solidFill>
                            <a:srgbClr val="053596"/>
                          </a:solidFill>
                          <a:latin typeface="Arial"/>
                        </a:rPr>
                        <a:t>194</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Chuyên đề 11</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Giải một tình huống thật của chính mình</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35′</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Dành cho ban tổ chức · BUỔI 3</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199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053596"/>
                </a:solidFill>
                <a:latin typeface="Arial"/>
              </a:rPr>
              <a:t>Câu hỏi không còn là
“thầy cô có biết dùng phần mềm không?”</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Mà là: thầy cô tổ chức việc học của học sinh trong môi trường số như thế nào? — Thông tư 18/2026 chuyển trọng tâm đúng chỗ đó.</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Mở đầu</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02</a:t>
            </a:r>
          </a:p>
        </p:txBody>
      </p:sp>
      <p:sp>
        <p:nvSpPr>
          <p:cNvPr id="6" name="Rounded Rectangle 5"/>
          <p:cNvSpPr/>
          <p:nvPr/>
        </p:nvSpPr>
        <p:spPr>
          <a:xfrm>
            <a:off x="566928" y="2761488"/>
            <a:ext cx="151993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2</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Kỹ năng sử dụng AI và viết câu lệnh</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Kỹ năng lõi duy nhất chuyển được sang mọi công cụ — học một lần, dùng ở Gemini, ChatGPT, Claude và cả những công cụ chưa ra đời</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1E4FB0"/>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Năm thành phần của câu lệnh tốt — thiếu cái nào lệch cái đó</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Cùng một việc, hai câu lệnh: đặt cạnh nhau để thấy khác biệt</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Sáu câu lệnh xương sống dùng cho 80% công việc cả năm</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Bảng kiểm sáu bước — dùng lại ở mọi chuyên đề sau</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20</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2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Nộp sản phẩm</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Vào thư mục chung của tổ trên Drive, chậm nhất 7 ngày sau buổi 3</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774067"/>
                <a:gridCol w="6745448"/>
                <a:gridCol w="3538596"/>
              </a:tblGrid>
              <a:tr h="661416">
                <a:tc>
                  <a:txBody>
                    <a:bodyPr/>
                    <a:lstStyle/>
                    <a:p>
                      <a:pPr>
                        <a:lnSpc>
                          <a:spcPct val="110000"/>
                        </a:lnSpc>
                      </a:pPr>
                      <a:r>
                        <a:rPr sz="1600" b="1">
                          <a:solidFill>
                            <a:srgbClr val="FFFFFF"/>
                          </a:solidFill>
                          <a:latin typeface="Arial"/>
                        </a:rPr>
                        <a:t>#</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Sản phẩm</a:t>
                      </a:r>
                    </a:p>
                  </a:txBody>
                  <a:tcPr anchor="ctr" marL="146304" marR="146304" marT="54864" marB="54864">
                    <a:solidFill>
                      <a:srgbClr val="053596"/>
                    </a:solidFill>
                  </a:tcPr>
                </a:tc>
                <a:tc>
                  <a:txBody>
                    <a:bodyPr/>
                    <a:lstStyle/>
                    <a:p>
                      <a:pPr>
                        <a:lnSpc>
                          <a:spcPct val="110000"/>
                        </a:lnSpc>
                      </a:pPr>
                      <a:r>
                        <a:rPr sz="1600" b="1">
                          <a:solidFill>
                            <a:srgbClr val="FFFFFF"/>
                          </a:solidFill>
                          <a:latin typeface="Arial"/>
                        </a:rPr>
                        <a:t>Đã làm ở</a:t>
                      </a:r>
                    </a:p>
                  </a:txBody>
                  <a:tcPr anchor="ctr" marL="146304" marR="146304" marT="54864" marB="54864">
                    <a:solidFill>
                      <a:srgbClr val="053596"/>
                    </a:solidFill>
                  </a:tcPr>
                </a:tc>
              </a:tr>
              <a:tr h="661416">
                <a:tc>
                  <a:txBody>
                    <a:bodyPr/>
                    <a:lstStyle/>
                    <a:p>
                      <a:pPr>
                        <a:lnSpc>
                          <a:spcPct val="110000"/>
                        </a:lnSpc>
                      </a:pPr>
                      <a:r>
                        <a:rPr sz="1550" b="1">
                          <a:solidFill>
                            <a:srgbClr val="053596"/>
                          </a:solidFill>
                          <a:latin typeface="Arial"/>
                        </a:rPr>
                        <a:t>1</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1">
                          <a:solidFill>
                            <a:srgbClr val="053596"/>
                          </a:solidFill>
                          <a:latin typeface="Arial"/>
                        </a:rPr>
                        <a:t>Bộ câu lệnh AI của riêng thầy cô</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Chuyên đề 2 — buổi 1</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2</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Học liệu số/slide  +  bộ câu hỏi có ứng dụng AI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Chuyên đề 3, 8 — buổi 2, 3</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3</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Hoạt động Wayground hoặc sản phẩm Canva</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Chuyên đề 7, 9 — buổi 3</a:t>
                      </a:r>
                    </a:p>
                  </a:txBody>
                  <a:tcPr anchor="ctr" marL="146304" marR="146304" marT="54864" marB="54864">
                    <a:lnB w="9525" cap="flat" cmpd="sng" algn="ctr">
                      <a:solidFill>
                        <a:srgbClr val="DDE3EE"/>
                      </a:solidFill>
                    </a:lnB>
                    <a:solidFill>
                      <a:srgbClr val="FFFFFF"/>
                    </a:solidFill>
                  </a:tcPr>
                </a:tc>
              </a:tr>
              <a:tr h="661416">
                <a:tc>
                  <a:txBody>
                    <a:bodyPr/>
                    <a:lstStyle/>
                    <a:p>
                      <a:pPr>
                        <a:lnSpc>
                          <a:spcPct val="110000"/>
                        </a:lnSpc>
                      </a:pPr>
                      <a:r>
                        <a:rPr sz="1550" b="1">
                          <a:solidFill>
                            <a:srgbClr val="053596"/>
                          </a:solidFill>
                          <a:latin typeface="Arial"/>
                        </a:rPr>
                        <a:t>4</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1">
                          <a:solidFill>
                            <a:srgbClr val="053596"/>
                          </a:solidFill>
                          <a:latin typeface="Arial"/>
                        </a:rPr>
                        <a:t>Tình huống thực tế đã giải trọn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550" b="0">
                          <a:solidFill>
                            <a:srgbClr val="1B2438"/>
                          </a:solidFill>
                          <a:latin typeface="Arial"/>
                        </a:rPr>
                        <a:t>Chuyên đề 11 — buổi 3</a:t>
                      </a:r>
                    </a:p>
                  </a:txBody>
                  <a:tcPr anchor="ctr" marL="146304" marR="146304" marT="54864" marB="54864">
                    <a:lnB w="9525" cap="flat" cmpd="sng" algn="ctr">
                      <a:solidFill>
                        <a:srgbClr val="DDE3EE"/>
                      </a:solidFill>
                    </a:lnB>
                    <a:solidFill>
                      <a:srgbClr val="F5F7FA"/>
                    </a:solidFill>
                  </a:tcPr>
                </a:tc>
              </a:tr>
              <a:tr h="661416">
                <a:tc>
                  <a:txBody>
                    <a:bodyPr/>
                    <a:lstStyle/>
                    <a:p>
                      <a:pPr>
                        <a:lnSpc>
                          <a:spcPct val="110000"/>
                        </a:lnSpc>
                      </a:pPr>
                      <a:r>
                        <a:rPr sz="1550" b="1">
                          <a:solidFill>
                            <a:srgbClr val="053596"/>
                          </a:solidFill>
                          <a:latin typeface="Arial"/>
                        </a:rPr>
                        <a: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Phiếu tự đánh giá đã điền, có 3 năng lực ưu tiên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550" b="0">
                          <a:solidFill>
                            <a:srgbClr val="1B2438"/>
                          </a:solidFill>
                          <a:latin typeface="Arial"/>
                        </a:rPr>
                        <a:t>Chuyên đề 1 — buổi 1</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Sản phẩm dự kiến sau tập huấn</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200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2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0E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D42821"/>
                </a:solidFill>
                <a:latin typeface="Arial"/>
              </a:rPr>
              <a:t>Sản phẩm nào cũng phải kèm
minh chứng đã KIỂM CHỨNG</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Bảng kiểm sáu bước đã điền là thứ phân biệt một giáo viên dùng AI có nghề với một người chỉ chép lại kết quả máy đưa.</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Tổng kết</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201</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2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Sau tập huấn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Ba buổi chỉ đưa tới mức Cơ bản — phần còn lại nằm ở cả năm học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539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13512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539496"/>
          </a:xfrm>
          <a:prstGeom prst="rect">
            <a:avLst/>
          </a:prstGeom>
          <a:noFill/>
        </p:spPr>
        <p:txBody>
          <a:bodyPr wrap="square" anchor="ctr" lIns="0" rIns="0" tIns="0" bIns="0">
            <a:spAutoFit/>
          </a:bodyPr>
          <a:lstStyle/>
          <a:p>
            <a:pPr algn="l">
              <a:lnSpc>
                <a:spcPct val="120000"/>
              </a:lnSpc>
              <a:spcAft>
                <a:spcPts val="500"/>
              </a:spcAft>
            </a:pPr>
            <a:r>
              <a:rPr sz="1750" b="1">
                <a:solidFill>
                  <a:srgbClr val="053596"/>
                </a:solidFill>
                <a:latin typeface="Arial"/>
              </a:rPr>
              <a:t>Tháng 9   </a:t>
            </a:r>
            <a:r>
              <a:rPr sz="1750" b="0">
                <a:solidFill>
                  <a:srgbClr val="1B2438"/>
                </a:solidFill>
                <a:latin typeface="Arial"/>
              </a:rPr>
              <a:t>Mỗi tổ thông qua Quy ước sử dụng AI</a:t>
            </a:r>
          </a:p>
        </p:txBody>
      </p:sp>
      <p:sp>
        <p:nvSpPr>
          <p:cNvPr id="12" name="Rounded Rectangle 11"/>
          <p:cNvSpPr/>
          <p:nvPr/>
        </p:nvSpPr>
        <p:spPr>
          <a:xfrm>
            <a:off x="566928" y="28254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2825496"/>
            <a:ext cx="77724" cy="539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282092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2825496"/>
            <a:ext cx="9485345" cy="539496"/>
          </a:xfrm>
          <a:prstGeom prst="rect">
            <a:avLst/>
          </a:prstGeom>
          <a:noFill/>
        </p:spPr>
        <p:txBody>
          <a:bodyPr wrap="square" anchor="ctr" lIns="0" rIns="0" tIns="0" bIns="0">
            <a:spAutoFit/>
          </a:bodyPr>
          <a:lstStyle/>
          <a:p>
            <a:pPr algn="l">
              <a:lnSpc>
                <a:spcPct val="120000"/>
              </a:lnSpc>
              <a:spcAft>
                <a:spcPts val="500"/>
              </a:spcAft>
            </a:pPr>
            <a:r>
              <a:rPr sz="1750" b="1">
                <a:solidFill>
                  <a:srgbClr val="053596"/>
                </a:solidFill>
                <a:latin typeface="Arial"/>
              </a:rPr>
              <a:t>Tháng 9   </a:t>
            </a:r>
            <a:r>
              <a:rPr sz="1750" b="0">
                <a:solidFill>
                  <a:srgbClr val="1B2438"/>
                </a:solidFill>
                <a:latin typeface="Arial"/>
              </a:rPr>
              <a:t>Lập nhóm nòng cốt 1–2 người mỗi tổ</a:t>
            </a:r>
          </a:p>
        </p:txBody>
      </p:sp>
      <p:sp>
        <p:nvSpPr>
          <p:cNvPr id="16" name="Rounded Rectangle 15"/>
          <p:cNvSpPr/>
          <p:nvPr/>
        </p:nvSpPr>
        <p:spPr>
          <a:xfrm>
            <a:off x="566928" y="35112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3511296"/>
            <a:ext cx="77724" cy="539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350672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3511296"/>
            <a:ext cx="9485345" cy="539496"/>
          </a:xfrm>
          <a:prstGeom prst="rect">
            <a:avLst/>
          </a:prstGeom>
          <a:noFill/>
        </p:spPr>
        <p:txBody>
          <a:bodyPr wrap="square" anchor="ctr" lIns="0" rIns="0" tIns="0" bIns="0">
            <a:spAutoFit/>
          </a:bodyPr>
          <a:lstStyle/>
          <a:p>
            <a:pPr algn="l">
              <a:lnSpc>
                <a:spcPct val="120000"/>
              </a:lnSpc>
              <a:spcAft>
                <a:spcPts val="500"/>
              </a:spcAft>
            </a:pPr>
            <a:r>
              <a:rPr sz="1750" b="1">
                <a:solidFill>
                  <a:srgbClr val="053596"/>
                </a:solidFill>
                <a:latin typeface="Arial"/>
              </a:rPr>
              <a:t>Tháng 9   </a:t>
            </a:r>
            <a:r>
              <a:rPr sz="1750" b="0">
                <a:solidFill>
                  <a:srgbClr val="1B2438"/>
                </a:solidFill>
                <a:latin typeface="Arial"/>
              </a:rPr>
              <a:t>Dựng Brand Kit Canva và kho học liệu chung trên Drive</a:t>
            </a:r>
          </a:p>
        </p:txBody>
      </p:sp>
      <p:sp>
        <p:nvSpPr>
          <p:cNvPr id="20" name="Rounded Rectangle 19"/>
          <p:cNvSpPr/>
          <p:nvPr/>
        </p:nvSpPr>
        <p:spPr>
          <a:xfrm>
            <a:off x="566928" y="41970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4197096"/>
            <a:ext cx="77724" cy="539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419252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4197096"/>
            <a:ext cx="9485345" cy="539496"/>
          </a:xfrm>
          <a:prstGeom prst="rect">
            <a:avLst/>
          </a:prstGeom>
          <a:noFill/>
        </p:spPr>
        <p:txBody>
          <a:bodyPr wrap="square" anchor="ctr" lIns="0" rIns="0" tIns="0" bIns="0">
            <a:spAutoFit/>
          </a:bodyPr>
          <a:lstStyle/>
          <a:p>
            <a:pPr algn="l">
              <a:lnSpc>
                <a:spcPct val="120000"/>
              </a:lnSpc>
              <a:spcAft>
                <a:spcPts val="500"/>
              </a:spcAft>
            </a:pPr>
            <a:r>
              <a:rPr sz="1750" b="1">
                <a:solidFill>
                  <a:srgbClr val="053596"/>
                </a:solidFill>
                <a:latin typeface="Arial"/>
              </a:rPr>
              <a:t>Từ tháng 10   </a:t>
            </a:r>
            <a:r>
              <a:rPr sz="1750" b="0">
                <a:solidFill>
                  <a:srgbClr val="1B2438"/>
                </a:solidFill>
                <a:latin typeface="Arial"/>
              </a:rPr>
              <a:t>20 phút mỗi buổi sinh hoạt chuyên môn cho chủ đề năng lực số</a:t>
            </a:r>
          </a:p>
        </p:txBody>
      </p:sp>
      <p:sp>
        <p:nvSpPr>
          <p:cNvPr id="24" name="Rounded Rectangle 23"/>
          <p:cNvSpPr/>
          <p:nvPr/>
        </p:nvSpPr>
        <p:spPr>
          <a:xfrm>
            <a:off x="566928" y="48828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566928" y="4882896"/>
            <a:ext cx="77724" cy="539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Oval 25"/>
          <p:cNvSpPr/>
          <p:nvPr/>
        </p:nvSpPr>
        <p:spPr>
          <a:xfrm>
            <a:off x="950976" y="487832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5</a:t>
            </a:r>
          </a:p>
        </p:txBody>
      </p:sp>
      <p:sp>
        <p:nvSpPr>
          <p:cNvPr id="27" name="TextBox 26"/>
          <p:cNvSpPr txBox="1"/>
          <p:nvPr/>
        </p:nvSpPr>
        <p:spPr>
          <a:xfrm>
            <a:off x="1737360" y="4882896"/>
            <a:ext cx="9485345" cy="539496"/>
          </a:xfrm>
          <a:prstGeom prst="rect">
            <a:avLst/>
          </a:prstGeom>
          <a:noFill/>
        </p:spPr>
        <p:txBody>
          <a:bodyPr wrap="square" anchor="ctr" lIns="0" rIns="0" tIns="0" bIns="0">
            <a:spAutoFit/>
          </a:bodyPr>
          <a:lstStyle/>
          <a:p>
            <a:pPr algn="l">
              <a:lnSpc>
                <a:spcPct val="120000"/>
              </a:lnSpc>
              <a:spcAft>
                <a:spcPts val="500"/>
              </a:spcAft>
            </a:pPr>
            <a:r>
              <a:rPr sz="1750" b="1">
                <a:solidFill>
                  <a:srgbClr val="053596"/>
                </a:solidFill>
                <a:latin typeface="Arial"/>
              </a:rPr>
              <a:t>Tháng 1/2027   </a:t>
            </a:r>
            <a:r>
              <a:rPr sz="1750" b="0">
                <a:solidFill>
                  <a:srgbClr val="1B2438"/>
                </a:solidFill>
                <a:latin typeface="Arial"/>
              </a:rPr>
              <a:t>Hội thảo chia sẻ — mỗi tổ trình bày một cách làm hiệu quả</a:t>
            </a:r>
          </a:p>
        </p:txBody>
      </p:sp>
      <p:sp>
        <p:nvSpPr>
          <p:cNvPr id="28" name="Rounded Rectangle 27"/>
          <p:cNvSpPr/>
          <p:nvPr/>
        </p:nvSpPr>
        <p:spPr>
          <a:xfrm>
            <a:off x="566928" y="55686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Rectangle 28"/>
          <p:cNvSpPr/>
          <p:nvPr/>
        </p:nvSpPr>
        <p:spPr>
          <a:xfrm>
            <a:off x="566928" y="5568696"/>
            <a:ext cx="77724" cy="539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Oval 29"/>
          <p:cNvSpPr/>
          <p:nvPr/>
        </p:nvSpPr>
        <p:spPr>
          <a:xfrm>
            <a:off x="950976" y="556412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6</a:t>
            </a:r>
          </a:p>
        </p:txBody>
      </p:sp>
      <p:sp>
        <p:nvSpPr>
          <p:cNvPr id="31" name="TextBox 30"/>
          <p:cNvSpPr txBox="1"/>
          <p:nvPr/>
        </p:nvSpPr>
        <p:spPr>
          <a:xfrm>
            <a:off x="1737360" y="5568696"/>
            <a:ext cx="9485345" cy="539496"/>
          </a:xfrm>
          <a:prstGeom prst="rect">
            <a:avLst/>
          </a:prstGeom>
          <a:noFill/>
        </p:spPr>
        <p:txBody>
          <a:bodyPr wrap="square" anchor="ctr" lIns="0" rIns="0" tIns="0" bIns="0">
            <a:spAutoFit/>
          </a:bodyPr>
          <a:lstStyle/>
          <a:p>
            <a:pPr algn="l">
              <a:lnSpc>
                <a:spcPct val="120000"/>
              </a:lnSpc>
              <a:spcAft>
                <a:spcPts val="500"/>
              </a:spcAft>
            </a:pPr>
            <a:r>
              <a:rPr sz="1750" b="1">
                <a:solidFill>
                  <a:srgbClr val="053596"/>
                </a:solidFill>
                <a:latin typeface="Arial"/>
              </a:rPr>
              <a:t>Cuối năm học   </a:t>
            </a:r>
            <a:r>
              <a:rPr sz="1750" b="0">
                <a:solidFill>
                  <a:srgbClr val="1B2438"/>
                </a:solidFill>
                <a:latin typeface="Arial"/>
              </a:rPr>
              <a:t>Làm lại Phiếu tự đánh giá, so với đầu năm</a:t>
            </a:r>
          </a:p>
        </p:txBody>
      </p:sp>
      <p:pic>
        <p:nvPicPr>
          <p:cNvPr id="32" name="Picture 31"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3" name="TextBox 3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4" name="TextBox 3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Lộ trình năm học 2026 – 2027</a:t>
            </a:r>
          </a:p>
        </p:txBody>
      </p:sp>
      <p:sp>
        <p:nvSpPr>
          <p:cNvPr id="35" name="TextBox 3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202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00"/>
                                        <p:tgtEl>
                                          <p:spTgt spid="28"/>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500"/>
                                        <p:tgtEl>
                                          <p:spTgt spid="2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500"/>
                                        <p:tgtEl>
                                          <p:spTgt spid="3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053596"/>
                </a:solidFill>
                <a:latin typeface="Arial"/>
              </a:rPr>
              <a:t>Tên phần mềm sẽ đổi.
Giao diện sẽ đổi. Nút bấm sẽ chuyển chỗ.</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Cái không đổi là năng lực nghề nghiệp — biết đặt câu hỏi đúng, biết kiểm chứng, biết đọc dữ liệu học tập của học sinh mình.</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Tổng kết</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203</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2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0" y="1920240"/>
            <a:ext cx="12191969" cy="1737360"/>
          </a:xfrm>
          <a:prstGeom prst="rect">
            <a:avLst/>
          </a:prstGeom>
          <a:noFill/>
        </p:spPr>
        <p:txBody>
          <a:bodyPr wrap="square" anchor="ctr" lIns="0" rIns="0" tIns="0" bIns="0">
            <a:spAutoFit/>
          </a:bodyPr>
          <a:lstStyle/>
          <a:p>
            <a:pPr algn="ctr">
              <a:lnSpc>
                <a:spcPct val="100000"/>
              </a:lnSpc>
              <a:spcAft>
                <a:spcPts val="500"/>
              </a:spcAft>
            </a:pPr>
            <a:r>
              <a:rPr sz="9600" b="1">
                <a:solidFill>
                  <a:srgbClr val="053596"/>
                </a:solidFill>
                <a:latin typeface="Arial"/>
              </a:rPr>
              <a:t>Q &amp; A</a:t>
            </a:r>
          </a:p>
        </p:txBody>
      </p:sp>
      <p:sp>
        <p:nvSpPr>
          <p:cNvPr id="6" name="Rectangle 5"/>
          <p:cNvSpPr/>
          <p:nvPr/>
        </p:nvSpPr>
        <p:spPr>
          <a:xfrm>
            <a:off x="5181584" y="3803904"/>
            <a:ext cx="182880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7" name="TextBox 6"/>
          <p:cNvSpPr txBox="1"/>
          <p:nvPr/>
        </p:nvSpPr>
        <p:spPr>
          <a:xfrm>
            <a:off x="0" y="4114800"/>
            <a:ext cx="12191969" cy="640080"/>
          </a:xfrm>
          <a:prstGeom prst="rect">
            <a:avLst/>
          </a:prstGeom>
          <a:noFill/>
        </p:spPr>
        <p:txBody>
          <a:bodyPr wrap="square" anchor="t" lIns="0" rIns="0" tIns="0" bIns="0">
            <a:spAutoFit/>
          </a:bodyPr>
          <a:lstStyle/>
          <a:p>
            <a:pPr algn="ctr">
              <a:lnSpc>
                <a:spcPct val="118000"/>
              </a:lnSpc>
              <a:spcAft>
                <a:spcPts val="500"/>
              </a:spcAft>
            </a:pPr>
            <a:r>
              <a:rPr sz="2100" b="1">
                <a:solidFill>
                  <a:srgbClr val="1B2438"/>
                </a:solidFill>
                <a:latin typeface="Arial"/>
              </a:rPr>
              <a:t>Mời quý thầy cô đặt câu hỏi và chia sẻ kinh nghiệm</a:t>
            </a:r>
          </a:p>
        </p:txBody>
      </p:sp>
      <p:sp>
        <p:nvSpPr>
          <p:cNvPr id="8" name="TextBox 7"/>
          <p:cNvSpPr txBox="1"/>
          <p:nvPr/>
        </p:nvSpPr>
        <p:spPr>
          <a:xfrm>
            <a:off x="0" y="4791456"/>
            <a:ext cx="12191969" cy="548640"/>
          </a:xfrm>
          <a:prstGeom prst="rect">
            <a:avLst/>
          </a:prstGeom>
          <a:noFill/>
        </p:spPr>
        <p:txBody>
          <a:bodyPr wrap="square" anchor="t" lIns="0" rIns="0" tIns="0" bIns="0">
            <a:spAutoFit/>
          </a:bodyPr>
          <a:lstStyle/>
          <a:p>
            <a:pPr algn="ctr">
              <a:lnSpc>
                <a:spcPct val="118000"/>
              </a:lnSpc>
              <a:spcAft>
                <a:spcPts val="500"/>
              </a:spcAft>
            </a:pPr>
            <a:r>
              <a:rPr sz="1500" b="0">
                <a:solidFill>
                  <a:srgbClr val="5B6472"/>
                </a:solidFill>
                <a:latin typeface="Arial"/>
              </a:rPr>
              <a:t>Câu hỏi chưa trả lời hết tại buổi tập huấn — gửi vào thư mục chung của tổ trên Drive</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Hỏi &amp; Đáp</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204</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2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6583680"/>
            <a:ext cx="12191969" cy="2743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5" name="Picture 4" descr="logo_s1_0.88in.png"/>
          <p:cNvPicPr>
            <a:picLocks noChangeAspect="1"/>
          </p:cNvPicPr>
          <p:nvPr/>
        </p:nvPicPr>
        <p:blipFill>
          <a:blip r:embed="rId2"/>
          <a:stretch>
            <a:fillRect/>
          </a:stretch>
        </p:blipFill>
        <p:spPr>
          <a:xfrm>
            <a:off x="5501624" y="1005840"/>
            <a:ext cx="1188720" cy="1188720"/>
          </a:xfrm>
          <a:prstGeom prst="rect">
            <a:avLst/>
          </a:prstGeom>
        </p:spPr>
      </p:pic>
      <p:sp>
        <p:nvSpPr>
          <p:cNvPr id="6" name="TextBox 5"/>
          <p:cNvSpPr txBox="1"/>
          <p:nvPr/>
        </p:nvSpPr>
        <p:spPr>
          <a:xfrm>
            <a:off x="0" y="2505456"/>
            <a:ext cx="12191969" cy="1060704"/>
          </a:xfrm>
          <a:prstGeom prst="rect">
            <a:avLst/>
          </a:prstGeom>
          <a:noFill/>
        </p:spPr>
        <p:txBody>
          <a:bodyPr wrap="square" anchor="ctr" lIns="0" rIns="0" tIns="0" bIns="0">
            <a:spAutoFit/>
          </a:bodyPr>
          <a:lstStyle/>
          <a:p>
            <a:pPr algn="ctr">
              <a:lnSpc>
                <a:spcPct val="118000"/>
              </a:lnSpc>
              <a:spcAft>
                <a:spcPts val="500"/>
              </a:spcAft>
            </a:pPr>
            <a:r>
              <a:rPr sz="4600" b="1">
                <a:solidFill>
                  <a:srgbClr val="FFFFFF"/>
                </a:solidFill>
                <a:latin typeface="Arial"/>
              </a:rPr>
              <a:t>TRÂN TRỌNG CẢM ƠN</a:t>
            </a:r>
          </a:p>
        </p:txBody>
      </p:sp>
      <p:sp>
        <p:nvSpPr>
          <p:cNvPr id="7" name="Rectangle 6"/>
          <p:cNvSpPr/>
          <p:nvPr/>
        </p:nvSpPr>
        <p:spPr>
          <a:xfrm>
            <a:off x="5181584" y="3675887"/>
            <a:ext cx="182880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828800" y="4005072"/>
            <a:ext cx="8534369" cy="1371600"/>
          </a:xfrm>
          <a:prstGeom prst="rect">
            <a:avLst/>
          </a:prstGeom>
          <a:noFill/>
        </p:spPr>
        <p:txBody>
          <a:bodyPr wrap="square" anchor="t" lIns="0" rIns="0" tIns="0" bIns="0">
            <a:spAutoFit/>
          </a:bodyPr>
          <a:lstStyle/>
          <a:p>
            <a:pPr algn="ctr">
              <a:lnSpc>
                <a:spcPct val="118000"/>
              </a:lnSpc>
              <a:spcAft>
                <a:spcPts val="600"/>
              </a:spcAft>
            </a:pPr>
            <a:r>
              <a:rPr sz="1600" b="0">
                <a:solidFill>
                  <a:srgbClr val="B7C9E4"/>
                </a:solidFill>
                <a:latin typeface="Arial"/>
              </a:rPr>
              <a:t>Tài liệu tham khảo đầy đủ, thư viện câu lệnh và ảnh hướng dẫn từng bước</a:t>
            </a:r>
          </a:p>
          <a:p>
            <a:pPr algn="ctr">
              <a:lnSpc>
                <a:spcPct val="118000"/>
              </a:lnSpc>
              <a:spcAft>
                <a:spcPts val="600"/>
              </a:spcAft>
            </a:pPr>
            <a:r>
              <a:rPr sz="1600" b="0">
                <a:solidFill>
                  <a:srgbClr val="B7C9E4"/>
                </a:solidFill>
                <a:latin typeface="Arial"/>
              </a:rPr>
              <a:t>nằm trong sách “Năng lực số cho giáo viên THPT” phát kèm.</a:t>
            </a:r>
          </a:p>
          <a:p>
            <a:pPr algn="ctr">
              <a:lnSpc>
                <a:spcPct val="118000"/>
              </a:lnSpc>
              <a:spcAft>
                <a:spcPts val="600"/>
              </a:spcAft>
            </a:pPr>
            <a:r>
              <a:rPr sz="1600" b="0">
                <a:solidFill>
                  <a:srgbClr val="B7C9E4"/>
                </a:solidFill>
                <a:latin typeface="Arial"/>
              </a:rPr>
              <a:t>Câu lệnh hay — thêm vào Thư viện câu lệnh chung của tổ trên Drive.</a:t>
            </a:r>
          </a:p>
        </p:txBody>
      </p:sp>
      <p:sp>
        <p:nvSpPr>
          <p:cNvPr id="9" name="TextBox 8"/>
          <p:cNvSpPr txBox="1"/>
          <p:nvPr/>
        </p:nvSpPr>
        <p:spPr>
          <a:xfrm>
            <a:off x="0" y="5742432"/>
            <a:ext cx="12191969" cy="457200"/>
          </a:xfrm>
          <a:prstGeom prst="rect">
            <a:avLst/>
          </a:prstGeom>
          <a:noFill/>
        </p:spPr>
        <p:txBody>
          <a:bodyPr wrap="square" anchor="t" lIns="0" rIns="0" tIns="0" bIns="0">
            <a:spAutoFit/>
          </a:bodyPr>
          <a:lstStyle/>
          <a:p>
            <a:pPr algn="ctr">
              <a:lnSpc>
                <a:spcPct val="118000"/>
              </a:lnSpc>
              <a:spcAft>
                <a:spcPts val="500"/>
              </a:spcAft>
            </a:pPr>
            <a:r>
              <a:rPr sz="1300" b="1">
                <a:solidFill>
                  <a:srgbClr val="7E99C4"/>
                </a:solidFill>
                <a:latin typeface="Arial"/>
              </a:rPr>
              <a:t>TRƯỜNG THPT TRẦN NGUYÊN HÃN  ·  TP. HẢI PHÒNG  ·  NĂM HỌC 2026 – 2027</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1E4FB0"/>
                </a:solidFill>
                <a:latin typeface="Arial"/>
              </a:rPr>
              <a:t>Phần lớn thất vọng với AI
không đến từ công cụ yếu,
mà từ câu lệnh sơ sài.</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“Soạn cho tôi phiếu học tập môn Ngữ văn” — câu này thiếu 4/5 thành phần. Kết quả trả về đúng bằng chất lượng câu hỏi đặt ra.</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21</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Năm thành phần của câu lệnh tốt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Thiếu thành phần nào, kết quả lệch đúng ở chỗ đó</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2653947"/>
                <a:gridCol w="4865569"/>
                <a:gridCol w="3538596"/>
              </a:tblGrid>
              <a:tr h="713232">
                <a:tc>
                  <a:txBody>
                    <a:bodyPr/>
                    <a:lstStyle/>
                    <a:p>
                      <a:pPr>
                        <a:lnSpc>
                          <a:spcPct val="110000"/>
                        </a:lnSpc>
                      </a:pPr>
                      <a:r>
                        <a:rPr sz="1800" b="1">
                          <a:solidFill>
                            <a:srgbClr val="FFFFFF"/>
                          </a:solidFill>
                          <a:latin typeface="Arial"/>
                        </a:rPr>
                        <a:t>Thành phần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Nêu rõ điều gì</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Nếu thiếu</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1. Vai trò</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Giao cho AI vai chuyên gia phù hợp</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Giọng văn chung chung</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2. Nhiệm vụ</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Hành động cụ thể; việc phức tạp thì chia nhỏ</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Làm thiếu, lệch trọng tâm</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3. Ngữ cảnh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Lớp mấy, học lực, thời lượng, điều kiện thật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Không hợp học sinh của mình</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Năm thành phần của câu lệnh tốt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Thiếu thành phần nào, kết quả lệch đúng ở chỗ đó</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2653947"/>
                <a:gridCol w="4865569"/>
                <a:gridCol w="3538596"/>
              </a:tblGrid>
              <a:tr h="713232">
                <a:tc>
                  <a:txBody>
                    <a:bodyPr/>
                    <a:lstStyle/>
                    <a:p>
                      <a:pPr>
                        <a:lnSpc>
                          <a:spcPct val="110000"/>
                        </a:lnSpc>
                      </a:pPr>
                      <a:r>
                        <a:rPr sz="1800" b="1">
                          <a:solidFill>
                            <a:srgbClr val="FFFFFF"/>
                          </a:solidFill>
                          <a:latin typeface="Arial"/>
                        </a:rPr>
                        <a:t>Thành phần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Nêu rõ điều gì</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Nếu thiếu</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4. Yêu cầu, ràng buộc</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Số lượng, mức độ, điều không được làm</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Thừa thiếu lung tung</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5. Định dạng đầu ra</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Bảng, gạch đầu dòng, số chữ, để trống chỗ nào</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Phải sửa lại bố cục rất mất công</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 Ví dụ mẫu</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Dán một mẫu thật của tổ để AI học theo</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Sai văn phong, sai cách trình bày</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465961"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SO SÁNH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Cùng một việc, hai câu lệnh</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Thử ngay trên máy: dán cả hai, so kết quả</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5382752"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5382752" cy="658368"/>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74320" rIns="274320" tIns="36576" bIns="36576"/>
          <a:lstStyle/>
          <a:p>
            <a:pPr algn="l">
              <a:lnSpc>
                <a:spcPct val="115000"/>
              </a:lnSpc>
              <a:spcAft>
                <a:spcPts val="400"/>
              </a:spcAft>
            </a:pPr>
            <a:r>
              <a:rPr sz="1400" b="1">
                <a:solidFill>
                  <a:srgbClr val="FFFFFF"/>
                </a:solidFill>
                <a:latin typeface="Arial"/>
              </a:rPr>
              <a:t>✕   CÂU LỆNH KÉM — thiếu 4/5 thành phần</a:t>
            </a:r>
          </a:p>
        </p:txBody>
      </p:sp>
      <p:sp>
        <p:nvSpPr>
          <p:cNvPr id="10" name="TextBox 9"/>
          <p:cNvSpPr txBox="1"/>
          <p:nvPr/>
        </p:nvSpPr>
        <p:spPr>
          <a:xfrm>
            <a:off x="859536" y="3017520"/>
            <a:ext cx="4797536" cy="2852928"/>
          </a:xfrm>
          <a:prstGeom prst="rect">
            <a:avLst/>
          </a:prstGeom>
          <a:noFill/>
        </p:spPr>
        <p:txBody>
          <a:bodyPr wrap="square" anchor="t" lIns="0" rIns="0" tIns="0" bIns="0">
            <a:spAutoFit/>
          </a:bodyPr>
          <a:lstStyle/>
          <a:p>
            <a:pPr algn="l">
              <a:lnSpc>
                <a:spcPct val="110000"/>
              </a:lnSpc>
              <a:spcAft>
                <a:spcPts val="100"/>
              </a:spcAft>
            </a:pPr>
            <a:r>
              <a:rPr sz="1600" b="0">
                <a:solidFill>
                  <a:srgbClr val="1B2438"/>
                </a:solidFill>
                <a:latin typeface="Consolas"/>
              </a:rPr>
              <a:t>Soạn cho tôi phiếu học tập</a:t>
            </a:r>
          </a:p>
          <a:p>
            <a:pPr algn="l">
              <a:lnSpc>
                <a:spcPct val="110000"/>
              </a:lnSpc>
              <a:spcAft>
                <a:spcPts val="100"/>
              </a:spcAft>
            </a:pPr>
            <a:r>
              <a:rPr sz="1600" b="0">
                <a:solidFill>
                  <a:srgbClr val="1B2438"/>
                </a:solidFill>
                <a:latin typeface="Consolas"/>
              </a:rPr>
              <a:t>môn Ngữ văn.</a:t>
            </a:r>
          </a:p>
          <a:p>
            <a:pPr algn="l">
              <a:lnSpc>
                <a:spcPct val="110000"/>
              </a:lnSpc>
              <a:spcAft>
                <a:spcPts val="100"/>
              </a:spcAft>
            </a:pPr>
            <a:r>
              <a:rPr sz="1600" b="0">
                <a:solidFill>
                  <a:srgbClr val="1B2438"/>
                </a:solidFill>
                <a:latin typeface="Consolas"/>
              </a:rPr>
              <a:t> </a:t>
            </a:r>
          </a:p>
          <a:p>
            <a:pPr algn="l">
              <a:lnSpc>
                <a:spcPct val="110000"/>
              </a:lnSpc>
              <a:spcAft>
                <a:spcPts val="100"/>
              </a:spcAft>
            </a:pPr>
            <a:r>
              <a:rPr sz="1600" b="0">
                <a:solidFill>
                  <a:srgbClr val="1B2438"/>
                </a:solidFill>
                <a:latin typeface="Consolas"/>
              </a:rPr>
              <a:t> </a:t>
            </a:r>
          </a:p>
          <a:p>
            <a:pPr algn="l">
              <a:lnSpc>
                <a:spcPct val="110000"/>
              </a:lnSpc>
              <a:spcAft>
                <a:spcPts val="100"/>
              </a:spcAft>
            </a:pPr>
            <a:r>
              <a:rPr sz="1600" b="0">
                <a:solidFill>
                  <a:srgbClr val="1B2438"/>
                </a:solidFill>
                <a:latin typeface="Consolas"/>
              </a:rPr>
              <a:t>→ Kết quả: chung chung, không rõ</a:t>
            </a:r>
          </a:p>
          <a:p>
            <a:pPr algn="l">
              <a:lnSpc>
                <a:spcPct val="110000"/>
              </a:lnSpc>
              <a:spcAft>
                <a:spcPts val="100"/>
              </a:spcAft>
            </a:pPr>
            <a:r>
              <a:rPr sz="1600" b="0">
                <a:solidFill>
                  <a:srgbClr val="1B2438"/>
                </a:solidFill>
                <a:latin typeface="Consolas"/>
              </a:rPr>
              <a:t>   lớp nào, không rõ bài nào, bố cục</a:t>
            </a:r>
          </a:p>
          <a:p>
            <a:pPr algn="l">
              <a:lnSpc>
                <a:spcPct val="110000"/>
              </a:lnSpc>
              <a:spcAft>
                <a:spcPts val="100"/>
              </a:spcAft>
            </a:pPr>
            <a:r>
              <a:rPr sz="1600" b="0">
                <a:solidFill>
                  <a:srgbClr val="1B2438"/>
                </a:solidFill>
                <a:latin typeface="Consolas"/>
              </a:rPr>
              <a:t>   phải làm lại từ đầu.</a:t>
            </a:r>
          </a:p>
        </p:txBody>
      </p:sp>
      <p:sp>
        <p:nvSpPr>
          <p:cNvPr id="11" name="Rounded Rectangle 10"/>
          <p:cNvSpPr/>
          <p:nvPr/>
        </p:nvSpPr>
        <p:spPr>
          <a:xfrm>
            <a:off x="6242288" y="2139696"/>
            <a:ext cx="5382752"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6242288" y="2139696"/>
            <a:ext cx="5382752" cy="658368"/>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74320" rIns="274320" tIns="36576" bIns="36576"/>
          <a:lstStyle/>
          <a:p>
            <a:pPr algn="l">
              <a:lnSpc>
                <a:spcPct val="115000"/>
              </a:lnSpc>
              <a:spcAft>
                <a:spcPts val="400"/>
              </a:spcAft>
            </a:pPr>
            <a:r>
              <a:rPr sz="1400" b="1">
                <a:solidFill>
                  <a:srgbClr val="FFFFFF"/>
                </a:solidFill>
                <a:latin typeface="Arial"/>
              </a:rPr>
              <a:t>✓   CÂU LỆNH TỐT — đủ năm thành phần</a:t>
            </a:r>
          </a:p>
        </p:txBody>
      </p:sp>
      <p:sp>
        <p:nvSpPr>
          <p:cNvPr id="13" name="TextBox 12"/>
          <p:cNvSpPr txBox="1"/>
          <p:nvPr/>
        </p:nvSpPr>
        <p:spPr>
          <a:xfrm>
            <a:off x="6534896" y="3017520"/>
            <a:ext cx="4797536" cy="2852928"/>
          </a:xfrm>
          <a:prstGeom prst="rect">
            <a:avLst/>
          </a:prstGeom>
          <a:noFill/>
        </p:spPr>
        <p:txBody>
          <a:bodyPr wrap="square" anchor="t" lIns="0" rIns="0" tIns="0" bIns="0">
            <a:spAutoFit/>
          </a:bodyPr>
          <a:lstStyle/>
          <a:p>
            <a:pPr algn="l">
              <a:lnSpc>
                <a:spcPct val="110000"/>
              </a:lnSpc>
              <a:spcAft>
                <a:spcPts val="100"/>
              </a:spcAft>
            </a:pPr>
            <a:r>
              <a:rPr sz="1550" b="0">
                <a:solidFill>
                  <a:srgbClr val="1B2438"/>
                </a:solidFill>
                <a:latin typeface="Consolas"/>
              </a:rPr>
              <a:t>Đóng vai giáo viên Ngữ văn THPT 15 năm</a:t>
            </a:r>
          </a:p>
          <a:p>
            <a:pPr algn="l">
              <a:lnSpc>
                <a:spcPct val="110000"/>
              </a:lnSpc>
              <a:spcAft>
                <a:spcPts val="100"/>
              </a:spcAft>
            </a:pPr>
            <a:r>
              <a:rPr sz="1550" b="0">
                <a:solidFill>
                  <a:srgbClr val="1B2438"/>
                </a:solidFill>
                <a:latin typeface="Consolas"/>
              </a:rPr>
              <a:t>kinh nghiệm dạy lớp 12.</a:t>
            </a:r>
          </a:p>
          <a:p>
            <a:pPr algn="l">
              <a:lnSpc>
                <a:spcPct val="110000"/>
              </a:lnSpc>
              <a:spcAft>
                <a:spcPts val="100"/>
              </a:spcAft>
            </a:pPr>
            <a:r>
              <a:rPr sz="1550" b="0">
                <a:solidFill>
                  <a:srgbClr val="1B2438"/>
                </a:solidFill>
                <a:latin typeface="Consolas"/>
              </a:rPr>
              <a:t>Soạn phiếu học tập nhóm cho bài [__],</a:t>
            </a:r>
          </a:p>
          <a:p>
            <a:pPr algn="l">
              <a:lnSpc>
                <a:spcPct val="110000"/>
              </a:lnSpc>
              <a:spcAft>
                <a:spcPts val="100"/>
              </a:spcAft>
            </a:pPr>
            <a:r>
              <a:rPr sz="1550" b="0">
                <a:solidFill>
                  <a:srgbClr val="1B2438"/>
                </a:solidFill>
                <a:latin typeface="Consolas"/>
              </a:rPr>
              <a:t>5 câu thảo luận tăng dần mức độ.</a:t>
            </a:r>
          </a:p>
          <a:p>
            <a:pPr algn="l">
              <a:lnSpc>
                <a:spcPct val="110000"/>
              </a:lnSpc>
              <a:spcAft>
                <a:spcPts val="100"/>
              </a:spcAft>
            </a:pPr>
            <a:r>
              <a:rPr sz="1550" b="0">
                <a:solidFill>
                  <a:srgbClr val="1B2438"/>
                </a:solidFill>
                <a:latin typeface="Consolas"/>
              </a:rPr>
              <a:t>Lớp 40 HS, chia 8 nhóm, 15 phút,</a:t>
            </a:r>
          </a:p>
          <a:p>
            <a:pPr algn="l">
              <a:lnSpc>
                <a:spcPct val="110000"/>
              </a:lnSpc>
              <a:spcAft>
                <a:spcPts val="100"/>
              </a:spcAft>
            </a:pPr>
            <a:r>
              <a:rPr sz="1550" b="0">
                <a:solidFill>
                  <a:srgbClr val="1B2438"/>
                </a:solidFill>
                <a:latin typeface="Consolas"/>
              </a:rPr>
              <a:t>học lực trung bình khá, tiết đọc hiểu đầu.</a:t>
            </a:r>
          </a:p>
          <a:p>
            <a:pPr algn="l">
              <a:lnSpc>
                <a:spcPct val="110000"/>
              </a:lnSpc>
              <a:spcAft>
                <a:spcPts val="100"/>
              </a:spcAft>
            </a:pPr>
            <a:r>
              <a:rPr sz="1550" b="0">
                <a:solidFill>
                  <a:srgbClr val="1B2438"/>
                </a:solidFill>
                <a:latin typeface="Consolas"/>
              </a:rPr>
              <a:t>Trình bày bảng 2 cột: câu hỏi | chỗ trống</a:t>
            </a:r>
          </a:p>
          <a:p>
            <a:pPr algn="l">
              <a:lnSpc>
                <a:spcPct val="110000"/>
              </a:lnSpc>
              <a:spcAft>
                <a:spcPts val="100"/>
              </a:spcAft>
            </a:pPr>
            <a:r>
              <a:rPr sz="1550" b="0">
                <a:solidFill>
                  <a:srgbClr val="1B2438"/>
                </a:solidFill>
                <a:latin typeface="Consolas"/>
              </a:rPr>
              <a:t>để HS ghi. Cuối phiếu 1 dòng nhóm trưởng ký.</a:t>
            </a:r>
          </a:p>
        </p:txBody>
      </p:sp>
      <p:pic>
        <p:nvPicPr>
          <p:cNvPr id="14" name="Picture 1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5" name="TextBox 1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6" name="TextBox 1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17" name="TextBox 1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Câu lệnh không phải một phát ăn ngay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Vòng lặp ba nhịp — nhịp thứ ba mới là chỗ tạo ra khác biệt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2476492" cy="3968496"/>
          </a:xfrm>
          <a:prstGeom prst="roundRect">
            <a:avLst>
              <a:gd name="adj" fmla="val 4500"/>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2476492" cy="9144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877824" y="2523744"/>
            <a:ext cx="658368" cy="65836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2000" b="1">
                <a:solidFill>
                  <a:srgbClr val="FFFFFF"/>
                </a:solidFill>
                <a:latin typeface="Arial"/>
              </a:rPr>
              <a:t>1</a:t>
            </a:r>
          </a:p>
        </p:txBody>
      </p:sp>
      <p:sp>
        <p:nvSpPr>
          <p:cNvPr id="11" name="TextBox 10"/>
          <p:cNvSpPr txBox="1"/>
          <p:nvPr/>
        </p:nvSpPr>
        <p:spPr>
          <a:xfrm>
            <a:off x="877824" y="3383280"/>
            <a:ext cx="1854700" cy="1060704"/>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Viết câu lệnh đủ 5 thành phần</a:t>
            </a:r>
          </a:p>
        </p:txBody>
      </p:sp>
      <p:sp>
        <p:nvSpPr>
          <p:cNvPr id="12" name="TextBox 11"/>
          <p:cNvSpPr txBox="1"/>
          <p:nvPr/>
        </p:nvSpPr>
        <p:spPr>
          <a:xfrm>
            <a:off x="877824" y="4535424"/>
            <a:ext cx="1854700" cy="1353312"/>
          </a:xfrm>
          <a:prstGeom prst="rect">
            <a:avLst/>
          </a:prstGeom>
          <a:noFill/>
        </p:spPr>
        <p:txBody>
          <a:bodyPr wrap="square" anchor="t" lIns="0" rIns="0" tIns="0" bIns="0">
            <a:spAutoFit/>
          </a:bodyPr>
          <a:lstStyle/>
          <a:p>
            <a:pPr algn="l">
              <a:lnSpc>
                <a:spcPct val="120000"/>
              </a:lnSpc>
              <a:spcAft>
                <a:spcPts val="500"/>
              </a:spcAft>
            </a:pPr>
            <a:r>
              <a:rPr sz="2000" b="0">
                <a:solidFill>
                  <a:srgbClr val="5B6472"/>
                </a:solidFill>
                <a:latin typeface="Arial"/>
              </a:rPr>
              <a:t>Chấp nhận chưa hoàn hảo, cứ gửi đi</a:t>
            </a:r>
          </a:p>
        </p:txBody>
      </p:sp>
      <p:sp>
        <p:nvSpPr>
          <p:cNvPr id="13" name="Right Arrow 12"/>
          <p:cNvSpPr/>
          <p:nvPr/>
        </p:nvSpPr>
        <p:spPr>
          <a:xfrm>
            <a:off x="3098284" y="4005072"/>
            <a:ext cx="274320" cy="237744"/>
          </a:xfrm>
          <a:prstGeom prst="rightArrow">
            <a:avLst/>
          </a:prstGeom>
          <a:solidFill>
            <a:srgbClr val="B7C4D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ounded Rectangle 13"/>
          <p:cNvSpPr/>
          <p:nvPr/>
        </p:nvSpPr>
        <p:spPr>
          <a:xfrm>
            <a:off x="3427468" y="2139696"/>
            <a:ext cx="2476492" cy="3968496"/>
          </a:xfrm>
          <a:prstGeom prst="roundRect">
            <a:avLst>
              <a:gd name="adj" fmla="val 4500"/>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ectangle 14"/>
          <p:cNvSpPr/>
          <p:nvPr/>
        </p:nvSpPr>
        <p:spPr>
          <a:xfrm>
            <a:off x="3427468" y="2139696"/>
            <a:ext cx="2476492"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Oval 15"/>
          <p:cNvSpPr/>
          <p:nvPr/>
        </p:nvSpPr>
        <p:spPr>
          <a:xfrm>
            <a:off x="3738364" y="2523744"/>
            <a:ext cx="658368" cy="65836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2000" b="1">
                <a:solidFill>
                  <a:srgbClr val="FFFFFF"/>
                </a:solidFill>
                <a:latin typeface="Arial"/>
              </a:rPr>
              <a:t>2</a:t>
            </a:r>
          </a:p>
        </p:txBody>
      </p:sp>
      <p:sp>
        <p:nvSpPr>
          <p:cNvPr id="17" name="TextBox 16"/>
          <p:cNvSpPr txBox="1"/>
          <p:nvPr/>
        </p:nvSpPr>
        <p:spPr>
          <a:xfrm>
            <a:off x="3738364" y="3383280"/>
            <a:ext cx="1854700" cy="1060704"/>
          </a:xfrm>
          <a:prstGeom prst="rect">
            <a:avLst/>
          </a:prstGeom>
          <a:noFill/>
        </p:spPr>
        <p:txBody>
          <a:bodyPr wrap="square" anchor="t" lIns="0" rIns="0" tIns="0" bIns="0">
            <a:spAutoFit/>
          </a:bodyPr>
          <a:lstStyle/>
          <a:p>
            <a:pPr algn="l">
              <a:lnSpc>
                <a:spcPct val="110000"/>
              </a:lnSpc>
              <a:spcAft>
                <a:spcPts val="500"/>
              </a:spcAft>
            </a:pPr>
            <a:r>
              <a:rPr sz="2400" b="1">
                <a:solidFill>
                  <a:srgbClr val="053596"/>
                </a:solidFill>
                <a:latin typeface="Arial"/>
              </a:rPr>
              <a:t>Đọc kết quả, tìm chỗ lệch</a:t>
            </a:r>
          </a:p>
        </p:txBody>
      </p:sp>
      <p:sp>
        <p:nvSpPr>
          <p:cNvPr id="18" name="TextBox 17"/>
          <p:cNvSpPr txBox="1"/>
          <p:nvPr/>
        </p:nvSpPr>
        <p:spPr>
          <a:xfrm>
            <a:off x="3738364" y="4535424"/>
            <a:ext cx="1854700" cy="1353312"/>
          </a:xfrm>
          <a:prstGeom prst="rect">
            <a:avLst/>
          </a:prstGeom>
          <a:noFill/>
        </p:spPr>
        <p:txBody>
          <a:bodyPr wrap="square" anchor="t" lIns="0" rIns="0" tIns="0" bIns="0">
            <a:spAutoFit/>
          </a:bodyPr>
          <a:lstStyle/>
          <a:p>
            <a:pPr algn="l">
              <a:lnSpc>
                <a:spcPct val="120000"/>
              </a:lnSpc>
              <a:spcAft>
                <a:spcPts val="500"/>
              </a:spcAft>
            </a:pPr>
            <a:r>
              <a:rPr sz="1750" b="0">
                <a:solidFill>
                  <a:srgbClr val="5B6472"/>
                </a:solidFill>
                <a:latin typeface="Arial"/>
              </a:rPr>
              <a:t>Lệch ở đâu? Thiếu thành phần nào của câu lệnh?</a:t>
            </a:r>
          </a:p>
        </p:txBody>
      </p:sp>
      <p:sp>
        <p:nvSpPr>
          <p:cNvPr id="19" name="Right Arrow 18"/>
          <p:cNvSpPr/>
          <p:nvPr/>
        </p:nvSpPr>
        <p:spPr>
          <a:xfrm>
            <a:off x="5958824" y="4005072"/>
            <a:ext cx="274320" cy="237744"/>
          </a:xfrm>
          <a:prstGeom prst="rightArrow">
            <a:avLst/>
          </a:prstGeom>
          <a:solidFill>
            <a:srgbClr val="B7C4D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6288008" y="2139696"/>
            <a:ext cx="2476492" cy="3968496"/>
          </a:xfrm>
          <a:prstGeom prst="roundRect">
            <a:avLst>
              <a:gd name="adj" fmla="val 4500"/>
            </a:avLst>
          </a:prstGeom>
          <a:solidFill>
            <a:srgbClr val="E9F4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6288008" y="2139696"/>
            <a:ext cx="2476492"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6598904" y="2523744"/>
            <a:ext cx="658368" cy="65836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2000" b="1">
                <a:solidFill>
                  <a:srgbClr val="FFFFFF"/>
                </a:solidFill>
                <a:latin typeface="Arial"/>
              </a:rPr>
              <a:t>3</a:t>
            </a:r>
          </a:p>
        </p:txBody>
      </p:sp>
      <p:sp>
        <p:nvSpPr>
          <p:cNvPr id="23" name="TextBox 22"/>
          <p:cNvSpPr txBox="1"/>
          <p:nvPr/>
        </p:nvSpPr>
        <p:spPr>
          <a:xfrm>
            <a:off x="6598904" y="3383280"/>
            <a:ext cx="1854700" cy="1060704"/>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Sửa CÂU LỆNH, không sửa kết quả</a:t>
            </a:r>
          </a:p>
        </p:txBody>
      </p:sp>
      <p:sp>
        <p:nvSpPr>
          <p:cNvPr id="24" name="TextBox 23"/>
          <p:cNvSpPr txBox="1"/>
          <p:nvPr/>
        </p:nvSpPr>
        <p:spPr>
          <a:xfrm>
            <a:off x="6598904" y="4535424"/>
            <a:ext cx="1854700" cy="1353312"/>
          </a:xfrm>
          <a:prstGeom prst="rect">
            <a:avLst/>
          </a:prstGeom>
          <a:noFill/>
        </p:spPr>
        <p:txBody>
          <a:bodyPr wrap="square" anchor="t" lIns="0" rIns="0" tIns="0" bIns="0">
            <a:spAutoFit/>
          </a:bodyPr>
          <a:lstStyle/>
          <a:p>
            <a:pPr algn="l">
              <a:lnSpc>
                <a:spcPct val="120000"/>
              </a:lnSpc>
              <a:spcAft>
                <a:spcPts val="500"/>
              </a:spcAft>
            </a:pPr>
            <a:r>
              <a:rPr sz="2000" b="0">
                <a:solidFill>
                  <a:srgbClr val="5B6472"/>
                </a:solidFill>
                <a:latin typeface="Arial"/>
              </a:rPr>
              <a:t>Sửa tay kết quả thì lần sau lại sai y hệt</a:t>
            </a:r>
          </a:p>
        </p:txBody>
      </p:sp>
      <p:sp>
        <p:nvSpPr>
          <p:cNvPr id="25" name="Right Arrow 24"/>
          <p:cNvSpPr/>
          <p:nvPr/>
        </p:nvSpPr>
        <p:spPr>
          <a:xfrm>
            <a:off x="8819364" y="4005072"/>
            <a:ext cx="274320" cy="237744"/>
          </a:xfrm>
          <a:prstGeom prst="rightArrow">
            <a:avLst/>
          </a:prstGeom>
          <a:solidFill>
            <a:srgbClr val="B7C4D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ounded Rectangle 25"/>
          <p:cNvSpPr/>
          <p:nvPr/>
        </p:nvSpPr>
        <p:spPr>
          <a:xfrm>
            <a:off x="9148548" y="2139696"/>
            <a:ext cx="2476492" cy="3968496"/>
          </a:xfrm>
          <a:prstGeom prst="roundRect">
            <a:avLst>
              <a:gd name="adj" fmla="val 4500"/>
            </a:avLst>
          </a:prstGeom>
          <a:solidFill>
            <a:srgbClr val="E9F4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9148548" y="2139696"/>
            <a:ext cx="2476492"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8" name="Oval 27"/>
          <p:cNvSpPr/>
          <p:nvPr/>
        </p:nvSpPr>
        <p:spPr>
          <a:xfrm>
            <a:off x="9459444" y="2523744"/>
            <a:ext cx="658368" cy="65836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2000" b="1">
                <a:solidFill>
                  <a:srgbClr val="FFFFFF"/>
                </a:solidFill>
                <a:latin typeface="Arial"/>
              </a:rPr>
              <a:t>4</a:t>
            </a:r>
          </a:p>
        </p:txBody>
      </p:sp>
      <p:sp>
        <p:nvSpPr>
          <p:cNvPr id="29" name="TextBox 28"/>
          <p:cNvSpPr txBox="1"/>
          <p:nvPr/>
        </p:nvSpPr>
        <p:spPr>
          <a:xfrm>
            <a:off x="9459444" y="3383280"/>
            <a:ext cx="1854700" cy="1060704"/>
          </a:xfrm>
          <a:prstGeom prst="rect">
            <a:avLst/>
          </a:prstGeom>
          <a:noFill/>
        </p:spPr>
        <p:txBody>
          <a:bodyPr wrap="square" anchor="t" lIns="0" rIns="0" tIns="0" bIns="0">
            <a:spAutoFit/>
          </a:bodyPr>
          <a:lstStyle/>
          <a:p>
            <a:pPr algn="l">
              <a:lnSpc>
                <a:spcPct val="110000"/>
              </a:lnSpc>
              <a:spcAft>
                <a:spcPts val="500"/>
              </a:spcAft>
            </a:pPr>
            <a:r>
              <a:rPr sz="2250" b="1">
                <a:solidFill>
                  <a:srgbClr val="053596"/>
                </a:solidFill>
                <a:latin typeface="Arial"/>
              </a:rPr>
              <a:t>Lưu câu lệnh đã chuẩn</a:t>
            </a:r>
          </a:p>
        </p:txBody>
      </p:sp>
      <p:sp>
        <p:nvSpPr>
          <p:cNvPr id="30" name="TextBox 29"/>
          <p:cNvSpPr txBox="1"/>
          <p:nvPr/>
        </p:nvSpPr>
        <p:spPr>
          <a:xfrm>
            <a:off x="9459444" y="4535424"/>
            <a:ext cx="1854700" cy="1353312"/>
          </a:xfrm>
          <a:prstGeom prst="rect">
            <a:avLst/>
          </a:prstGeom>
          <a:noFill/>
        </p:spPr>
        <p:txBody>
          <a:bodyPr wrap="square" anchor="t" lIns="0" rIns="0" tIns="0" bIns="0">
            <a:spAutoFit/>
          </a:bodyPr>
          <a:lstStyle/>
          <a:p>
            <a:pPr algn="l">
              <a:lnSpc>
                <a:spcPct val="120000"/>
              </a:lnSpc>
              <a:spcAft>
                <a:spcPts val="500"/>
              </a:spcAft>
            </a:pPr>
            <a:r>
              <a:rPr sz="1750" b="0">
                <a:solidFill>
                  <a:srgbClr val="5B6472"/>
                </a:solidFill>
                <a:latin typeface="Arial"/>
              </a:rPr>
              <a:t>Vào Thư viện câu lệnh của tổ — đây là tài sản chuyên môn</a:t>
            </a:r>
          </a:p>
        </p:txBody>
      </p:sp>
      <p:pic>
        <p:nvPicPr>
          <p:cNvPr id="31" name="Picture 30"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2" name="TextBox 3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3" name="TextBox 32"/>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34" name="TextBox 33"/>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25</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Ba kỹ thuật nâng cao</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Không có trong tài liệu gốc, nhưng cải thiện kết quả rõ rệt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3527541"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ounded Rectangle 9"/>
          <p:cNvSpPr/>
          <p:nvPr/>
        </p:nvSpPr>
        <p:spPr>
          <a:xfrm>
            <a:off x="877824" y="2505456"/>
            <a:ext cx="1338961" cy="365760"/>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KỸ THUẬT 1</a:t>
            </a:r>
          </a:p>
        </p:txBody>
      </p:sp>
      <p:sp>
        <p:nvSpPr>
          <p:cNvPr id="11" name="TextBox 10"/>
          <p:cNvSpPr txBox="1"/>
          <p:nvPr/>
        </p:nvSpPr>
        <p:spPr>
          <a:xfrm>
            <a:off x="87782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Đưa mẫu trước</a:t>
            </a:r>
          </a:p>
        </p:txBody>
      </p:sp>
      <p:sp>
        <p:nvSpPr>
          <p:cNvPr id="12" name="TextBox 11"/>
          <p:cNvSpPr txBox="1"/>
          <p:nvPr/>
        </p:nvSpPr>
        <p:spPr>
          <a:xfrm>
            <a:off x="877824" y="3825240"/>
            <a:ext cx="2905749" cy="1858517"/>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Dán một câu hỏi thật của tổ, rồi yêu cầu viết thêm cùng phong cách. Hiệu quả hơn mọi lời mô tả.</a:t>
            </a:r>
          </a:p>
        </p:txBody>
      </p:sp>
      <p:sp>
        <p:nvSpPr>
          <p:cNvPr id="13" name="Rounded Rectangle 12"/>
          <p:cNvSpPr/>
          <p:nvPr/>
        </p:nvSpPr>
        <p:spPr>
          <a:xfrm>
            <a:off x="4332213"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32213" y="2139696"/>
            <a:ext cx="3527541"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ounded Rectangle 14"/>
          <p:cNvSpPr/>
          <p:nvPr/>
        </p:nvSpPr>
        <p:spPr>
          <a:xfrm>
            <a:off x="4643109" y="2505456"/>
            <a:ext cx="1338961" cy="365760"/>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KỸ THUẬT 2</a:t>
            </a:r>
          </a:p>
        </p:txBody>
      </p:sp>
      <p:sp>
        <p:nvSpPr>
          <p:cNvPr id="16" name="TextBox 15"/>
          <p:cNvSpPr txBox="1"/>
          <p:nvPr/>
        </p:nvSpPr>
        <p:spPr>
          <a:xfrm>
            <a:off x="4643109"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Chia bước</a:t>
            </a:r>
          </a:p>
        </p:txBody>
      </p:sp>
      <p:sp>
        <p:nvSpPr>
          <p:cNvPr id="17" name="TextBox 16"/>
          <p:cNvSpPr txBox="1"/>
          <p:nvPr/>
        </p:nvSpPr>
        <p:spPr>
          <a:xfrm>
            <a:off x="4643109" y="3825240"/>
            <a:ext cx="2905749" cy="1858517"/>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Tách thành nhiều lượt trò chuyện. Kiểm soát được từng bước, sửa ngay khi lệch.</a:t>
            </a:r>
          </a:p>
        </p:txBody>
      </p:sp>
      <p:sp>
        <p:nvSpPr>
          <p:cNvPr id="18" name="Rounded Rectangle 17"/>
          <p:cNvSpPr/>
          <p:nvPr/>
        </p:nvSpPr>
        <p:spPr>
          <a:xfrm>
            <a:off x="809749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97498" y="2139696"/>
            <a:ext cx="3527541"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8408394" y="2505456"/>
            <a:ext cx="1338961" cy="365760"/>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KỸ THUẬT 3</a:t>
            </a:r>
          </a:p>
        </p:txBody>
      </p:sp>
      <p:sp>
        <p:nvSpPr>
          <p:cNvPr id="21" name="TextBox 20"/>
          <p:cNvSpPr txBox="1"/>
          <p:nvPr/>
        </p:nvSpPr>
        <p:spPr>
          <a:xfrm>
            <a:off x="840839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Yêu cầu tự kiểm</a:t>
            </a:r>
          </a:p>
        </p:txBody>
      </p:sp>
      <p:sp>
        <p:nvSpPr>
          <p:cNvPr id="22" name="TextBox 21"/>
          <p:cNvSpPr txBox="1"/>
          <p:nvPr/>
        </p:nvSpPr>
        <p:spPr>
          <a:xfrm>
            <a:off x="8408394" y="3825240"/>
            <a:ext cx="2905749" cy="1858517"/>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“Chỉ ra câu nào em không chắc chắn.” Thu hẹp vùng cần kiểm chứng — nhưng không thay được kiểm chứng.</a:t>
            </a:r>
          </a:p>
        </p:txBody>
      </p:sp>
      <p:pic>
        <p:nvPicPr>
          <p:cNvPr id="23" name="Picture 2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4" name="TextBox 2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5" name="TextBox 2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26" name="TextBox 2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Ba lỗi câu lệnh phổ biến nhất</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Sửa được ba lỗi này là hơn phân nửa vấn đề đã xong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875109"/>
                <a:gridCol w="3980920"/>
                <a:gridCol w="4202082"/>
              </a:tblGrid>
              <a:tr h="713232">
                <a:tc>
                  <a:txBody>
                    <a:bodyPr/>
                    <a:lstStyle/>
                    <a:p>
                      <a:pPr>
                        <a:lnSpc>
                          <a:spcPct val="110000"/>
                        </a:lnSpc>
                      </a:pPr>
                      <a:r>
                        <a:rPr sz="1800" b="1">
                          <a:solidFill>
                            <a:srgbClr val="FFFFFF"/>
                          </a:solidFill>
                          <a:latin typeface="Arial"/>
                        </a:rPr>
                        <a:t>Lỗi</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Biểu hiện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Cách sửa</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Hỏi quá rộng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“Soạn giáo án Vật lí 11”</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Thu về một bài, một hoạt động, một mục tiêu</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Quên người học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Không nêu lớp mấy, học lực nào</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Luôn có một câu tả đúng lớp của mình</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Nhận câu trả lời đầu tiên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Lấy luôn kết quả lượt 1 rồi tự sửa tay</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Sửa câu lệnh, yêu cầu làm lại — nhanh hơn nhiều</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câu lệnh xương sống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Thuộc sáu mẫu này là đủ dùng cho 80% công việc trong năm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1769298"/>
                <a:gridCol w="9288814"/>
              </a:tblGrid>
              <a:tr h="713232">
                <a:tc>
                  <a:txBody>
                    <a:bodyPr/>
                    <a:lstStyle/>
                    <a:p>
                      <a:pPr>
                        <a:lnSpc>
                          <a:spcPct val="110000"/>
                        </a:lnSpc>
                      </a:pPr>
                      <a:r>
                        <a:rPr sz="1800" b="1">
                          <a:solidFill>
                            <a:srgbClr val="FFFFFF"/>
                          </a:solidFill>
                          <a:latin typeface="Arial"/>
                        </a:rPr>
                        <a:t>Việc</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Khung câu lệnh rút gọn</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Soạn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Đóng vai GV [môn] lớp [__]. Soạn [sản phẩm] cho bài [__]. Lớp [__] HS, [__] phút. Trình bày [__].</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Phản biện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Đây là [đề/kế hoạch] của tôi. Chỉ ra: câu nhiều đáp án đúng, câu dễ hiểu nhầm, câu sai mức độ. Không viết lại.</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Phân hóa</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Từ nội dung này, tạo 3 mức nhiệm vụ: cần củng cố · đạt yêu cầu · vượt trội.</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câu lệnh xương sống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Thuộc sáu mẫu này là đủ dùng cho 80% công việc trong năm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1769298"/>
                <a:gridCol w="9288814"/>
              </a:tblGrid>
              <a:tr h="713232">
                <a:tc>
                  <a:txBody>
                    <a:bodyPr/>
                    <a:lstStyle/>
                    <a:p>
                      <a:pPr>
                        <a:lnSpc>
                          <a:spcPct val="110000"/>
                        </a:lnSpc>
                      </a:pPr>
                      <a:r>
                        <a:rPr sz="1800" b="1">
                          <a:solidFill>
                            <a:srgbClr val="FFFFFF"/>
                          </a:solidFill>
                          <a:latin typeface="Arial"/>
                        </a:rPr>
                        <a:t>Việc</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Khung câu lệnh rút gọn</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Tóm tắt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Tóm tắt [văn bản] thành bảng: Nội dung | Việc tổ tôi phải làm | Hạn.</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Diễn đạt lại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Viết lại đoạn này cho học sinh lớp [__] hiểu được, giữ nguyên ý, không quá [__] chữ.</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Giải thích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Giải thích [khái niệm] bằng 1 ví dụ đời thường gắn với Hải Phòng, cho HS lớp [__].</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29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Nội dung chương trình</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Ba buổi, mỗi buổi 4 tiết — kết thúc bằng sản phẩm chứ không bằng lời giảng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3527541"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ounded Rectangle 9"/>
          <p:cNvSpPr/>
          <p:nvPr/>
        </p:nvSpPr>
        <p:spPr>
          <a:xfrm>
            <a:off x="877824" y="2505456"/>
            <a:ext cx="1643761" cy="365760"/>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BUỔI 1  ·  4 TIẾT</a:t>
            </a:r>
          </a:p>
        </p:txBody>
      </p:sp>
      <p:sp>
        <p:nvSpPr>
          <p:cNvPr id="11" name="TextBox 10"/>
          <p:cNvSpPr txBox="1"/>
          <p:nvPr/>
        </p:nvSpPr>
        <p:spPr>
          <a:xfrm>
            <a:off x="87782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Nền tảng</a:t>
            </a:r>
          </a:p>
        </p:txBody>
      </p:sp>
      <p:sp>
        <p:nvSpPr>
          <p:cNvPr id="12" name="TextBox 11"/>
          <p:cNvSpPr txBox="1"/>
          <p:nvPr/>
        </p:nvSpPr>
        <p:spPr>
          <a:xfrm>
            <a:off x="877824" y="3825240"/>
            <a:ext cx="2905749" cy="1495958"/>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Khung năng lực · Quy tắc an toàn · Kỹ năng viết câu lệnh — phần nền dùng cho cả ba buổi.</a:t>
            </a:r>
          </a:p>
        </p:txBody>
      </p:sp>
      <p:sp>
        <p:nvSpPr>
          <p:cNvPr id="13" name="Rounded Rectangle 12"/>
          <p:cNvSpPr/>
          <p:nvPr/>
        </p:nvSpPr>
        <p:spPr>
          <a:xfrm>
            <a:off x="4332213"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32213" y="2139696"/>
            <a:ext cx="3527541"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ounded Rectangle 14"/>
          <p:cNvSpPr/>
          <p:nvPr/>
        </p:nvSpPr>
        <p:spPr>
          <a:xfrm>
            <a:off x="4643109" y="2505456"/>
            <a:ext cx="1643761" cy="365760"/>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BUỔI 2  ·  4 TIẾT</a:t>
            </a:r>
          </a:p>
        </p:txBody>
      </p:sp>
      <p:sp>
        <p:nvSpPr>
          <p:cNvPr id="16" name="TextBox 15"/>
          <p:cNvSpPr txBox="1"/>
          <p:nvPr/>
        </p:nvSpPr>
        <p:spPr>
          <a:xfrm>
            <a:off x="4643109"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Bốn trợ lý AI</a:t>
            </a:r>
          </a:p>
        </p:txBody>
      </p:sp>
      <p:sp>
        <p:nvSpPr>
          <p:cNvPr id="17" name="TextBox 16"/>
          <p:cNvSpPr txBox="1"/>
          <p:nvPr/>
        </p:nvSpPr>
        <p:spPr>
          <a:xfrm>
            <a:off x="4643109" y="3825240"/>
            <a:ext cx="2905749" cy="1495958"/>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Gemini Notebook · Gemini · ChatGPT · Claude. Học một kỹ năng, dùng ở bốn nơi.</a:t>
            </a:r>
          </a:p>
        </p:txBody>
      </p:sp>
      <p:sp>
        <p:nvSpPr>
          <p:cNvPr id="18" name="Rounded Rectangle 17"/>
          <p:cNvSpPr/>
          <p:nvPr/>
        </p:nvSpPr>
        <p:spPr>
          <a:xfrm>
            <a:off x="809749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97498" y="2139696"/>
            <a:ext cx="3527541"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8408394" y="2505456"/>
            <a:ext cx="1643761" cy="365760"/>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BUỔI 3  ·  4 TIẾT</a:t>
            </a:r>
          </a:p>
        </p:txBody>
      </p:sp>
      <p:sp>
        <p:nvSpPr>
          <p:cNvPr id="21" name="TextBox 20"/>
          <p:cNvSpPr txBox="1"/>
          <p:nvPr/>
        </p:nvSpPr>
        <p:spPr>
          <a:xfrm>
            <a:off x="840839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Đưa vào lớp học</a:t>
            </a:r>
          </a:p>
        </p:txBody>
      </p:sp>
      <p:sp>
        <p:nvSpPr>
          <p:cNvPr id="22" name="TextBox 21"/>
          <p:cNvSpPr txBox="1"/>
          <p:nvPr/>
        </p:nvSpPr>
        <p:spPr>
          <a:xfrm>
            <a:off x="8408394" y="3825240"/>
            <a:ext cx="2905749" cy="1495958"/>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Wayground · Canva · kết hợp thành quy trình · tình huống thật của giáo viên.</a:t>
            </a:r>
          </a:p>
        </p:txBody>
      </p:sp>
      <p:pic>
        <p:nvPicPr>
          <p:cNvPr id="23" name="Picture 2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4" name="TextBox 2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5" name="TextBox 2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Định hướng tổ chức</a:t>
            </a:r>
          </a:p>
        </p:txBody>
      </p:sp>
      <p:sp>
        <p:nvSpPr>
          <p:cNvPr id="26" name="TextBox 2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Kiểm tra và chỉnh sửa kết quả AI</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Bảng kiểm sáu bước — dùng chung cho cả bốn trợ lý</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1106424" y="2322576"/>
            <a:ext cx="36576" cy="3419856"/>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41248" y="2186940"/>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1</a:t>
            </a:r>
          </a:p>
        </p:txBody>
      </p:sp>
      <p:sp>
        <p:nvSpPr>
          <p:cNvPr id="10" name="Rounded Rectangle 9"/>
          <p:cNvSpPr/>
          <p:nvPr/>
        </p:nvSpPr>
        <p:spPr>
          <a:xfrm>
            <a:off x="1755648" y="2185416"/>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1755648" y="2185416"/>
            <a:ext cx="68580" cy="515112"/>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2048256" y="2185416"/>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Đúng chương trình chưa</a:t>
            </a:r>
          </a:p>
        </p:txBody>
      </p:sp>
      <p:sp>
        <p:nvSpPr>
          <p:cNvPr id="13" name="TextBox 12"/>
          <p:cNvSpPr txBox="1"/>
          <p:nvPr/>
        </p:nvSpPr>
        <p:spPr>
          <a:xfrm>
            <a:off x="6437376" y="2185416"/>
            <a:ext cx="4754880" cy="515112"/>
          </a:xfrm>
          <a:prstGeom prst="rect">
            <a:avLst/>
          </a:prstGeom>
          <a:noFill/>
        </p:spPr>
        <p:txBody>
          <a:bodyPr wrap="square" anchor="ctr" lIns="0" rIns="0" tIns="0" bIns="0">
            <a:spAutoFit/>
          </a:bodyPr>
          <a:lstStyle/>
          <a:p>
            <a:pPr algn="l">
              <a:lnSpc>
                <a:spcPct val="118000"/>
              </a:lnSpc>
              <a:spcAft>
                <a:spcPts val="500"/>
              </a:spcAft>
            </a:pPr>
            <a:r>
              <a:rPr sz="1300" b="0">
                <a:solidFill>
                  <a:srgbClr val="5B6472"/>
                </a:solidFill>
                <a:latin typeface="Arial"/>
              </a:rPr>
              <a:t>Thuật ngữ, ký hiệu, phạm vi có khớp SGK đang dùng không</a:t>
            </a:r>
          </a:p>
        </p:txBody>
      </p:sp>
      <p:sp>
        <p:nvSpPr>
          <p:cNvPr id="14" name="Oval 13"/>
          <p:cNvSpPr/>
          <p:nvPr/>
        </p:nvSpPr>
        <p:spPr>
          <a:xfrm>
            <a:off x="841248" y="2848356"/>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2</a:t>
            </a:r>
          </a:p>
        </p:txBody>
      </p:sp>
      <p:sp>
        <p:nvSpPr>
          <p:cNvPr id="15" name="Rounded Rectangle 14"/>
          <p:cNvSpPr/>
          <p:nvPr/>
        </p:nvSpPr>
        <p:spPr>
          <a:xfrm>
            <a:off x="1755648" y="2846832"/>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1755648" y="2846832"/>
            <a:ext cx="68580" cy="515112"/>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2048256" y="2846832"/>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Số liệu và tên riêng</a:t>
            </a:r>
          </a:p>
        </p:txBody>
      </p:sp>
      <p:sp>
        <p:nvSpPr>
          <p:cNvPr id="18" name="TextBox 17"/>
          <p:cNvSpPr txBox="1"/>
          <p:nvPr/>
        </p:nvSpPr>
        <p:spPr>
          <a:xfrm>
            <a:off x="6437376" y="2846832"/>
            <a:ext cx="4754880" cy="515112"/>
          </a:xfrm>
          <a:prstGeom prst="rect">
            <a:avLst/>
          </a:prstGeom>
          <a:noFill/>
        </p:spPr>
        <p:txBody>
          <a:bodyPr wrap="square" anchor="ctr" lIns="0" rIns="0" tIns="0" bIns="0">
            <a:spAutoFit/>
          </a:bodyPr>
          <a:lstStyle/>
          <a:p>
            <a:pPr algn="l">
              <a:lnSpc>
                <a:spcPct val="118000"/>
              </a:lnSpc>
              <a:spcAft>
                <a:spcPts val="500"/>
              </a:spcAft>
            </a:pPr>
            <a:r>
              <a:rPr sz="1450" b="0">
                <a:solidFill>
                  <a:srgbClr val="5B6472"/>
                </a:solidFill>
                <a:latin typeface="Arial"/>
              </a:rPr>
              <a:t>Mọi con số, mốc thời gian, địa danh — đối chiếu nguồn</a:t>
            </a:r>
          </a:p>
        </p:txBody>
      </p:sp>
      <p:sp>
        <p:nvSpPr>
          <p:cNvPr id="19" name="Oval 18"/>
          <p:cNvSpPr/>
          <p:nvPr/>
        </p:nvSpPr>
        <p:spPr>
          <a:xfrm>
            <a:off x="841248" y="3509772"/>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3</a:t>
            </a:r>
          </a:p>
        </p:txBody>
      </p:sp>
      <p:sp>
        <p:nvSpPr>
          <p:cNvPr id="20" name="Rounded Rectangle 19"/>
          <p:cNvSpPr/>
          <p:nvPr/>
        </p:nvSpPr>
        <p:spPr>
          <a:xfrm>
            <a:off x="1755648" y="3508248"/>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1755648" y="3508248"/>
            <a:ext cx="68580" cy="51511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2048256" y="3508248"/>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Tự giải lại đáp án</a:t>
            </a:r>
          </a:p>
        </p:txBody>
      </p:sp>
      <p:sp>
        <p:nvSpPr>
          <p:cNvPr id="23" name="TextBox 22"/>
          <p:cNvSpPr txBox="1"/>
          <p:nvPr/>
        </p:nvSpPr>
        <p:spPr>
          <a:xfrm>
            <a:off x="6437376" y="3508248"/>
            <a:ext cx="4754880" cy="515112"/>
          </a:xfrm>
          <a:prstGeom prst="rect">
            <a:avLst/>
          </a:prstGeom>
          <a:noFill/>
        </p:spPr>
        <p:txBody>
          <a:bodyPr wrap="square" anchor="ctr" lIns="0" rIns="0" tIns="0" bIns="0">
            <a:spAutoFit/>
          </a:bodyPr>
          <a:lstStyle/>
          <a:p>
            <a:pPr algn="l">
              <a:lnSpc>
                <a:spcPct val="118000"/>
              </a:lnSpc>
              <a:spcAft>
                <a:spcPts val="500"/>
              </a:spcAft>
            </a:pPr>
            <a:r>
              <a:rPr sz="1500" b="0">
                <a:solidFill>
                  <a:srgbClr val="5B6472"/>
                </a:solidFill>
                <a:latin typeface="Arial"/>
              </a:rPr>
              <a:t>Bắt buộc với Toán, Lí, Hóa, Sinh. Không có ngoại lệ</a:t>
            </a:r>
          </a:p>
        </p:txBody>
      </p:sp>
      <p:sp>
        <p:nvSpPr>
          <p:cNvPr id="24" name="Oval 23"/>
          <p:cNvSpPr/>
          <p:nvPr/>
        </p:nvSpPr>
        <p:spPr>
          <a:xfrm>
            <a:off x="841248" y="4171188"/>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4</a:t>
            </a:r>
          </a:p>
        </p:txBody>
      </p:sp>
      <p:sp>
        <p:nvSpPr>
          <p:cNvPr id="25" name="Rounded Rectangle 24"/>
          <p:cNvSpPr/>
          <p:nvPr/>
        </p:nvSpPr>
        <p:spPr>
          <a:xfrm>
            <a:off x="1755648" y="4169664"/>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1755648" y="4169664"/>
            <a:ext cx="68580" cy="51511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2048256" y="4169664"/>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Mức độ nhận thức</a:t>
            </a:r>
          </a:p>
        </p:txBody>
      </p:sp>
      <p:sp>
        <p:nvSpPr>
          <p:cNvPr id="28" name="TextBox 27"/>
          <p:cNvSpPr txBox="1"/>
          <p:nvPr/>
        </p:nvSpPr>
        <p:spPr>
          <a:xfrm>
            <a:off x="6437376" y="4169664"/>
            <a:ext cx="4754880" cy="515112"/>
          </a:xfrm>
          <a:prstGeom prst="rect">
            <a:avLst/>
          </a:prstGeom>
          <a:noFill/>
        </p:spPr>
        <p:txBody>
          <a:bodyPr wrap="square" anchor="ctr" lIns="0" rIns="0" tIns="0" bIns="0">
            <a:spAutoFit/>
          </a:bodyPr>
          <a:lstStyle/>
          <a:p>
            <a:pPr algn="l">
              <a:lnSpc>
                <a:spcPct val="118000"/>
              </a:lnSpc>
              <a:spcAft>
                <a:spcPts val="500"/>
              </a:spcAft>
            </a:pPr>
            <a:r>
              <a:rPr sz="1300" b="0">
                <a:solidFill>
                  <a:srgbClr val="5B6472"/>
                </a:solidFill>
                <a:latin typeface="Arial"/>
              </a:rPr>
              <a:t>Ghi “nhận biết” nhưng thực chất “vận dụng” là lỗi rất hay gặp</a:t>
            </a:r>
          </a:p>
        </p:txBody>
      </p:sp>
      <p:sp>
        <p:nvSpPr>
          <p:cNvPr id="29" name="Oval 28"/>
          <p:cNvSpPr/>
          <p:nvPr/>
        </p:nvSpPr>
        <p:spPr>
          <a:xfrm>
            <a:off x="841248" y="4832604"/>
            <a:ext cx="566928" cy="56692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5</a:t>
            </a:r>
          </a:p>
        </p:txBody>
      </p:sp>
      <p:sp>
        <p:nvSpPr>
          <p:cNvPr id="30" name="Rounded Rectangle 29"/>
          <p:cNvSpPr/>
          <p:nvPr/>
        </p:nvSpPr>
        <p:spPr>
          <a:xfrm>
            <a:off x="1755648" y="4831080"/>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1755648" y="4831080"/>
            <a:ext cx="68580" cy="51511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2048256" y="4831080"/>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Phù hợp học sinh mình</a:t>
            </a:r>
          </a:p>
        </p:txBody>
      </p:sp>
      <p:sp>
        <p:nvSpPr>
          <p:cNvPr id="33" name="TextBox 32"/>
          <p:cNvSpPr txBox="1"/>
          <p:nvPr/>
        </p:nvSpPr>
        <p:spPr>
          <a:xfrm>
            <a:off x="6437376" y="4831080"/>
            <a:ext cx="4754880" cy="515112"/>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Ngữ liệu, ví dụ, độ dài có hợp lớp mình dạy không</a:t>
            </a:r>
          </a:p>
        </p:txBody>
      </p:sp>
      <p:sp>
        <p:nvSpPr>
          <p:cNvPr id="34" name="Oval 33"/>
          <p:cNvSpPr/>
          <p:nvPr/>
        </p:nvSpPr>
        <p:spPr>
          <a:xfrm>
            <a:off x="841248" y="5494020"/>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6</a:t>
            </a:r>
          </a:p>
        </p:txBody>
      </p:sp>
      <p:sp>
        <p:nvSpPr>
          <p:cNvPr id="35" name="Rounded Rectangle 34"/>
          <p:cNvSpPr/>
          <p:nvPr/>
        </p:nvSpPr>
        <p:spPr>
          <a:xfrm>
            <a:off x="1755648" y="5492496"/>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6" name="Rectangle 35"/>
          <p:cNvSpPr/>
          <p:nvPr/>
        </p:nvSpPr>
        <p:spPr>
          <a:xfrm>
            <a:off x="1755648" y="5492496"/>
            <a:ext cx="68580" cy="51511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7" name="TextBox 36"/>
          <p:cNvSpPr txBox="1"/>
          <p:nvPr/>
        </p:nvSpPr>
        <p:spPr>
          <a:xfrm>
            <a:off x="2048256" y="5492496"/>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Trích dẫn có thật không</a:t>
            </a:r>
          </a:p>
        </p:txBody>
      </p:sp>
      <p:sp>
        <p:nvSpPr>
          <p:cNvPr id="38" name="TextBox 37"/>
          <p:cNvSpPr txBox="1"/>
          <p:nvPr/>
        </p:nvSpPr>
        <p:spPr>
          <a:xfrm>
            <a:off x="6437376" y="5492496"/>
            <a:ext cx="4754880" cy="515112"/>
          </a:xfrm>
          <a:prstGeom prst="rect">
            <a:avLst/>
          </a:prstGeom>
          <a:noFill/>
        </p:spPr>
        <p:txBody>
          <a:bodyPr wrap="square" anchor="ctr" lIns="0" rIns="0" tIns="0" bIns="0">
            <a:spAutoFit/>
          </a:bodyPr>
          <a:lstStyle/>
          <a:p>
            <a:pPr algn="l">
              <a:lnSpc>
                <a:spcPct val="118000"/>
              </a:lnSpc>
              <a:spcAft>
                <a:spcPts val="500"/>
              </a:spcAft>
            </a:pPr>
            <a:r>
              <a:rPr sz="1500" b="0">
                <a:solidFill>
                  <a:srgbClr val="5B6472"/>
                </a:solidFill>
                <a:latin typeface="Arial"/>
              </a:rPr>
              <a:t>Tìm lại tài liệu đó. Không tìm thấy thì xóa, không giữ</a:t>
            </a:r>
          </a:p>
        </p:txBody>
      </p:sp>
      <p:pic>
        <p:nvPicPr>
          <p:cNvPr id="39" name="Picture 3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40" name="TextBox 3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41" name="TextBox 4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 → dùng lại ở mọi chuyên đề sau</a:t>
            </a:r>
          </a:p>
        </p:txBody>
      </p:sp>
      <p:sp>
        <p:nvSpPr>
          <p:cNvPr id="42" name="TextBox 4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30</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500"/>
                                        <p:tgtEl>
                                          <p:spTgt spid="3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fade">
                                      <p:cBhvr>
                                        <p:cTn id="95" dur="500"/>
                                        <p:tgtEl>
                                          <p:spTgt spid="35"/>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36"/>
                                        </p:tgtEl>
                                        <p:attrNameLst>
                                          <p:attrName>style.visibility</p:attrName>
                                        </p:attrNameLst>
                                      </p:cBhvr>
                                      <p:to>
                                        <p:strVal val="visible"/>
                                      </p:to>
                                    </p:set>
                                    <p:animEffect transition="in" filter="fade">
                                      <p:cBhvr>
                                        <p:cTn id="98" dur="500"/>
                                        <p:tgtEl>
                                          <p:spTgt spid="3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fade">
                                      <p:cBhvr>
                                        <p:cTn id="101" dur="500"/>
                                        <p:tgtEl>
                                          <p:spTgt spid="3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Effect transition="in" filter="fade">
                                      <p:cBhvr>
                                        <p:cTn id="10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02</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20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Viết lại một câu lệnh của chính mình</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700" b="0">
                <a:solidFill>
                  <a:srgbClr val="1B2438"/>
                </a:solidFill>
                <a:latin typeface="Arial"/>
              </a:rPr>
              <a:t>Biến một câu lệnh cũ sơ sài thành câu lệnh đủ năm thành phần và đo được khác biệt.</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Lấy một câu lệnh thầy cô đã từng dùng — hoặc một việc đang cần làm tuần này.</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Viết lại, bổ sung đủ: vai trò · nhiệm vụ · ngữ cảnh · yêu cầu · định dạng.</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Chạy cả hai câu lệnh, đặt hai kết quả cạnh nhau.</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Ghi lại: câu lệnh mới tiết kiệm được bao nhiêu công sửa tay?</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Chép câu lệnh đã chuẩn vào file Thư viện câu lệnh của tổ.</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50" b="1">
                <a:solidFill>
                  <a:srgbClr val="053596"/>
                </a:solidFill>
                <a:latin typeface="Arial"/>
              </a:rPr>
              <a:t>Bắt đầu bộ câu lệnh AI của riêng thầy cô — sản phẩm bắt buộc số 1</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03</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25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Lập bộ câu lệnh xương sống cho môn mình</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800" b="0">
                <a:solidFill>
                  <a:srgbClr val="1B2438"/>
                </a:solidFill>
                <a:latin typeface="Arial"/>
              </a:rPr>
              <a:t>Rời buổi 1 với một bộ câu lệnh dùng được ngay, không phải với một tập ghi chép.</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Mở lại slide 28 — sáu câu lệnh xương sống.</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Chọn 3 mẫu gần nhất với việc thầy cô làm nhiều trong năm.</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Viết lại cả 3 cho đúng môn, đúng khối, đúng lớp mình dạy — bỏ hết chỗ trống.</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Chạy thử ít nhất 1 trong 3, chỉnh cho tới khi kết quả dùng được.</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Lưu cả 3 vào một tệp, đặt tên theo môn, để buổi 3 nộp lên kho chung.</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800" b="1">
                <a:solidFill>
                  <a:srgbClr val="053596"/>
                </a:solidFill>
                <a:latin typeface="Arial"/>
              </a:rPr>
              <a:t>Bộ 3 câu lệnh xương sống của riêng thầy cô — sản phẩm bắt buộc số 1</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2</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10</a:t>
            </a:r>
          </a:p>
        </p:txBody>
      </p:sp>
      <p:sp>
        <p:nvSpPr>
          <p:cNvPr id="6" name="Rounded Rectangle 5"/>
          <p:cNvSpPr/>
          <p:nvPr/>
        </p:nvSpPr>
        <p:spPr>
          <a:xfrm>
            <a:off x="566928" y="2761488"/>
            <a:ext cx="3028061"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10  ·  PHẦN CỐT LÕI</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An toàn trước, thực hành sau</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Miền 6 của Thông tư xếp tư duy và đạo đức đứng trước sư phạm. Học phần này xong mới mở công cụ ở buổi 2</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D42821"/>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Sáu quy tắc an toàn khi đưa AI vào công việc nhà trường</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Ảo giác của AI — vì sao nó bịa mà vẫn nghe rất chắc chắn</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Bốn chỗ AI hay sai nhất và cách kiểm đúng chỗ</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soi một việc thật của mình theo sáu quy tắc</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33</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quy tắc an toàn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Thuộc trước khi chạm vào bất kỳ công cụ nào ở buổi 2</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1351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Coi mọi đầu ra của AI là bản nháp — không đưa thẳng cho học sinh</a:t>
            </a:r>
          </a:p>
        </p:txBody>
      </p:sp>
      <p:sp>
        <p:nvSpPr>
          <p:cNvPr id="12" name="Rounded Rectangle 11"/>
          <p:cNvSpPr/>
          <p:nvPr/>
        </p:nvSpPr>
        <p:spPr>
          <a:xfrm>
            <a:off x="566928" y="28254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28254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28209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28254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Không nhập thông tin cá nhân của học sinh và phụ huynh</a:t>
            </a:r>
          </a:p>
        </p:txBody>
      </p:sp>
      <p:sp>
        <p:nvSpPr>
          <p:cNvPr id="16" name="Rounded Rectangle 15"/>
          <p:cNvSpPr/>
          <p:nvPr/>
        </p:nvSpPr>
        <p:spPr>
          <a:xfrm>
            <a:off x="566928" y="35112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35112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35067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35112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Không nhập thông tin nội bộ chưa được phép công bố</a:t>
            </a:r>
          </a:p>
        </p:txBody>
      </p:sp>
      <p:sp>
        <p:nvSpPr>
          <p:cNvPr id="20" name="Rounded Rectangle 19"/>
          <p:cNvSpPr/>
          <p:nvPr/>
        </p:nvSpPr>
        <p:spPr>
          <a:xfrm>
            <a:off x="566928" y="41970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41970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41925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41970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Kiểm chứng mọi số liệu, trích dẫn, mốc thời gian, tên riêng</a:t>
            </a:r>
          </a:p>
        </p:txBody>
      </p:sp>
      <p:sp>
        <p:nvSpPr>
          <p:cNvPr id="24" name="Rounded Rectangle 23"/>
          <p:cNvSpPr/>
          <p:nvPr/>
        </p:nvSpPr>
        <p:spPr>
          <a:xfrm>
            <a:off x="566928" y="48828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566928" y="48828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Oval 25"/>
          <p:cNvSpPr/>
          <p:nvPr/>
        </p:nvSpPr>
        <p:spPr>
          <a:xfrm>
            <a:off x="950976" y="48783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5</a:t>
            </a:r>
          </a:p>
        </p:txBody>
      </p:sp>
      <p:sp>
        <p:nvSpPr>
          <p:cNvPr id="27" name="TextBox 26"/>
          <p:cNvSpPr txBox="1"/>
          <p:nvPr/>
        </p:nvSpPr>
        <p:spPr>
          <a:xfrm>
            <a:off x="1737360" y="48828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Học sinh lớp 10 dùng AI phải có giàn giáo — giáo viên soạn sẵn câu lệnh</a:t>
            </a:r>
          </a:p>
        </p:txBody>
      </p:sp>
      <p:sp>
        <p:nvSpPr>
          <p:cNvPr id="28" name="Rounded Rectangle 27"/>
          <p:cNvSpPr/>
          <p:nvPr/>
        </p:nvSpPr>
        <p:spPr>
          <a:xfrm>
            <a:off x="566928" y="5568696"/>
            <a:ext cx="11058113" cy="539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Rectangle 28"/>
          <p:cNvSpPr/>
          <p:nvPr/>
        </p:nvSpPr>
        <p:spPr>
          <a:xfrm>
            <a:off x="566928" y="5568696"/>
            <a:ext cx="77724" cy="539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Oval 29"/>
          <p:cNvSpPr/>
          <p:nvPr/>
        </p:nvSpPr>
        <p:spPr>
          <a:xfrm>
            <a:off x="950976" y="5564124"/>
            <a:ext cx="548640" cy="548640"/>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6</a:t>
            </a:r>
          </a:p>
        </p:txBody>
      </p:sp>
      <p:sp>
        <p:nvSpPr>
          <p:cNvPr id="31" name="TextBox 30"/>
          <p:cNvSpPr txBox="1"/>
          <p:nvPr/>
        </p:nvSpPr>
        <p:spPr>
          <a:xfrm>
            <a:off x="1737360" y="5568696"/>
            <a:ext cx="9485345" cy="539496"/>
          </a:xfrm>
          <a:prstGeom prst="rect">
            <a:avLst/>
          </a:prstGeom>
          <a:noFill/>
        </p:spPr>
        <p:txBody>
          <a:bodyPr wrap="square" anchor="ctr" lIns="0" rIns="0" tIns="0" bIns="0">
            <a:spAutoFit/>
          </a:bodyPr>
          <a:lstStyle/>
          <a:p>
            <a:pPr algn="l">
              <a:lnSpc>
                <a:spcPct val="120000"/>
              </a:lnSpc>
              <a:spcAft>
                <a:spcPts val="500"/>
              </a:spcAft>
            </a:pPr>
            <a:r>
              <a:rPr sz="1750" b="0">
                <a:solidFill>
                  <a:srgbClr val="1B2438"/>
                </a:solidFill>
                <a:latin typeface="Arial"/>
              </a:rPr>
              <a:t>Quyền quyết định chuyên môn cuối cùng thuộc về người thầy</a:t>
            </a:r>
          </a:p>
        </p:txBody>
      </p:sp>
      <p:pic>
        <p:nvPicPr>
          <p:cNvPr id="32" name="Picture 31"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3" name="TextBox 3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4" name="TextBox 3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10</a:t>
            </a:r>
          </a:p>
        </p:txBody>
      </p:sp>
      <p:sp>
        <p:nvSpPr>
          <p:cNvPr id="35" name="TextBox 3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00"/>
                                        <p:tgtEl>
                                          <p:spTgt spid="28"/>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500"/>
                                        <p:tgtEl>
                                          <p:spTgt spid="2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500"/>
                                        <p:tgtEl>
                                          <p:spTgt spid="3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0E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ounded Rectangle 4"/>
          <p:cNvSpPr/>
          <p:nvPr/>
        </p:nvSpPr>
        <p:spPr>
          <a:xfrm>
            <a:off x="566928" y="475488"/>
            <a:ext cx="1402461"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  CẦN NHỚ</a:t>
            </a:r>
          </a:p>
        </p:txBody>
      </p:sp>
      <p:sp>
        <p:nvSpPr>
          <p:cNvPr id="6" name="TextBox 5"/>
          <p:cNvSpPr txBox="1"/>
          <p:nvPr/>
        </p:nvSpPr>
        <p:spPr>
          <a:xfrm>
            <a:off x="2487168" y="475488"/>
            <a:ext cx="8595360" cy="402336"/>
          </a:xfrm>
          <a:prstGeom prst="rect">
            <a:avLst/>
          </a:prstGeom>
          <a:noFill/>
        </p:spPr>
        <p:txBody>
          <a:bodyPr wrap="square" anchor="ctr" lIns="0" rIns="0" tIns="0" bIns="0">
            <a:spAutoFit/>
          </a:bodyPr>
          <a:lstStyle/>
          <a:p>
            <a:pPr algn="l">
              <a:lnSpc>
                <a:spcPct val="118000"/>
              </a:lnSpc>
              <a:spcAft>
                <a:spcPts val="500"/>
              </a:spcAft>
            </a:pPr>
            <a:r>
              <a:rPr sz="1400" b="1">
                <a:solidFill>
                  <a:srgbClr val="D42821"/>
                </a:solidFill>
                <a:latin typeface="Arial"/>
              </a:rPr>
              <a:t>ẢO GIÁC LÀ ĐẶC TÍNH, KHÔNG PHẢI LỖI</a:t>
            </a:r>
          </a:p>
        </p:txBody>
      </p:sp>
      <p:sp>
        <p:nvSpPr>
          <p:cNvPr id="7" name="TextBox 6"/>
          <p:cNvSpPr txBox="1"/>
          <p:nvPr/>
        </p:nvSpPr>
        <p:spPr>
          <a:xfrm>
            <a:off x="566928" y="1188720"/>
            <a:ext cx="11058113" cy="1792224"/>
          </a:xfrm>
          <a:prstGeom prst="rect">
            <a:avLst/>
          </a:prstGeom>
          <a:noFill/>
        </p:spPr>
        <p:txBody>
          <a:bodyPr wrap="square" anchor="ctr" lIns="0" rIns="0" tIns="0" bIns="0">
            <a:spAutoFit/>
          </a:bodyPr>
          <a:lstStyle/>
          <a:p>
            <a:pPr algn="l">
              <a:lnSpc>
                <a:spcPct val="116000"/>
              </a:lnSpc>
              <a:spcAft>
                <a:spcPts val="500"/>
              </a:spcAft>
            </a:pPr>
            <a:r>
              <a:rPr sz="3300" b="1">
                <a:solidFill>
                  <a:srgbClr val="053596"/>
                </a:solidFill>
                <a:latin typeface="Arial"/>
              </a:rPr>
              <a:t>AI có thể bịa ra thông tin sai
và trình bày với sự tự tin y như thông tin đúng.</a:t>
            </a:r>
          </a:p>
        </p:txBody>
      </p:sp>
      <p:sp>
        <p:nvSpPr>
          <p:cNvPr id="8" name="Rectangle 7"/>
          <p:cNvSpPr/>
          <p:nvPr/>
        </p:nvSpPr>
        <p:spPr>
          <a:xfrm>
            <a:off x="566928" y="3108960"/>
            <a:ext cx="155448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ounded Rectangle 8"/>
          <p:cNvSpPr/>
          <p:nvPr/>
        </p:nvSpPr>
        <p:spPr>
          <a:xfrm>
            <a:off x="566928" y="3419856"/>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ectangle 9"/>
          <p:cNvSpPr/>
          <p:nvPr/>
        </p:nvSpPr>
        <p:spPr>
          <a:xfrm>
            <a:off x="566928" y="3419856"/>
            <a:ext cx="68580" cy="57607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950976" y="3419856"/>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12" name="TextBox 11"/>
          <p:cNvSpPr txBox="1"/>
          <p:nvPr/>
        </p:nvSpPr>
        <p:spPr>
          <a:xfrm>
            <a:off x="1536192" y="3419856"/>
            <a:ext cx="9686513" cy="576072"/>
          </a:xfrm>
          <a:prstGeom prst="rect">
            <a:avLst/>
          </a:prstGeom>
          <a:noFill/>
        </p:spPr>
        <p:txBody>
          <a:bodyPr wrap="square" anchor="ctr" lIns="0" rIns="0" tIns="0" bIns="0">
            <a:spAutoFit/>
          </a:bodyPr>
          <a:lstStyle/>
          <a:p>
            <a:pPr algn="l">
              <a:lnSpc>
                <a:spcPct val="118000"/>
              </a:lnSpc>
              <a:spcAft>
                <a:spcPts val="500"/>
              </a:spcAft>
            </a:pPr>
            <a:r>
              <a:rPr sz="2200" b="0">
                <a:solidFill>
                  <a:srgbClr val="1B2438"/>
                </a:solidFill>
                <a:latin typeface="Arial"/>
              </a:rPr>
              <a:t>Đúng với cả bốn trợ lý sẽ học hôm nay — không có công cụ nào miễn nhiễm</a:t>
            </a:r>
          </a:p>
        </p:txBody>
      </p:sp>
      <p:sp>
        <p:nvSpPr>
          <p:cNvPr id="13" name="Rounded Rectangle 12"/>
          <p:cNvSpPr/>
          <p:nvPr/>
        </p:nvSpPr>
        <p:spPr>
          <a:xfrm>
            <a:off x="566928" y="4123944"/>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66928" y="4123944"/>
            <a:ext cx="68580" cy="57607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950976" y="4123944"/>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16" name="TextBox 15"/>
          <p:cNvSpPr txBox="1"/>
          <p:nvPr/>
        </p:nvSpPr>
        <p:spPr>
          <a:xfrm>
            <a:off x="1536192" y="4123944"/>
            <a:ext cx="9686513" cy="576072"/>
          </a:xfrm>
          <a:prstGeom prst="rect">
            <a:avLst/>
          </a:prstGeom>
          <a:noFill/>
        </p:spPr>
        <p:txBody>
          <a:bodyPr wrap="square" anchor="ctr" lIns="0" rIns="0" tIns="0" bIns="0">
            <a:spAutoFit/>
          </a:bodyPr>
          <a:lstStyle/>
          <a:p>
            <a:pPr algn="l">
              <a:lnSpc>
                <a:spcPct val="118000"/>
              </a:lnSpc>
              <a:spcAft>
                <a:spcPts val="500"/>
              </a:spcAft>
            </a:pPr>
            <a:r>
              <a:rPr sz="2200" b="0">
                <a:solidFill>
                  <a:srgbClr val="1B2438"/>
                </a:solidFill>
                <a:latin typeface="Arial"/>
              </a:rPr>
              <a:t>Số liệu thống kê — số cụ thể, nghe chính xác, nhưng bịa</a:t>
            </a:r>
          </a:p>
        </p:txBody>
      </p:sp>
      <p:sp>
        <p:nvSpPr>
          <p:cNvPr id="17" name="Rounded Rectangle 16"/>
          <p:cNvSpPr/>
          <p:nvPr/>
        </p:nvSpPr>
        <p:spPr>
          <a:xfrm>
            <a:off x="566928" y="4828032"/>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566928" y="4828032"/>
            <a:ext cx="68580" cy="57607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950976" y="4828032"/>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20" name="TextBox 19"/>
          <p:cNvSpPr txBox="1"/>
          <p:nvPr/>
        </p:nvSpPr>
        <p:spPr>
          <a:xfrm>
            <a:off x="1536192" y="4828032"/>
            <a:ext cx="9686513" cy="576072"/>
          </a:xfrm>
          <a:prstGeom prst="rect">
            <a:avLst/>
          </a:prstGeom>
          <a:noFill/>
        </p:spPr>
        <p:txBody>
          <a:bodyPr wrap="square" anchor="ctr" lIns="0" rIns="0" tIns="0" bIns="0">
            <a:spAutoFit/>
          </a:bodyPr>
          <a:lstStyle/>
          <a:p>
            <a:pPr algn="l">
              <a:lnSpc>
                <a:spcPct val="118000"/>
              </a:lnSpc>
              <a:spcAft>
                <a:spcPts val="500"/>
              </a:spcAft>
            </a:pPr>
            <a:r>
              <a:rPr sz="2200" b="0">
                <a:solidFill>
                  <a:srgbClr val="1B2438"/>
                </a:solidFill>
                <a:latin typeface="Arial"/>
              </a:rPr>
              <a:t>Địa danh, mốc thời gian, sự kiện mới — hay sai nhất ở môn Sử, Địa</a:t>
            </a:r>
          </a:p>
        </p:txBody>
      </p:sp>
      <p:sp>
        <p:nvSpPr>
          <p:cNvPr id="21" name="Rounded Rectangle 20"/>
          <p:cNvSpPr/>
          <p:nvPr/>
        </p:nvSpPr>
        <p:spPr>
          <a:xfrm>
            <a:off x="566928" y="5532120"/>
            <a:ext cx="11058113" cy="57607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Rectangle 21"/>
          <p:cNvSpPr/>
          <p:nvPr/>
        </p:nvSpPr>
        <p:spPr>
          <a:xfrm>
            <a:off x="566928" y="5532120"/>
            <a:ext cx="68580" cy="57607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950976" y="5532120"/>
            <a:ext cx="457200" cy="576072"/>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24" name="TextBox 23"/>
          <p:cNvSpPr txBox="1"/>
          <p:nvPr/>
        </p:nvSpPr>
        <p:spPr>
          <a:xfrm>
            <a:off x="1536192" y="5532120"/>
            <a:ext cx="9686513" cy="576072"/>
          </a:xfrm>
          <a:prstGeom prst="rect">
            <a:avLst/>
          </a:prstGeom>
          <a:noFill/>
        </p:spPr>
        <p:txBody>
          <a:bodyPr wrap="square" anchor="ctr" lIns="0" rIns="0" tIns="0" bIns="0">
            <a:spAutoFit/>
          </a:bodyPr>
          <a:lstStyle/>
          <a:p>
            <a:pPr algn="l">
              <a:lnSpc>
                <a:spcPct val="118000"/>
              </a:lnSpc>
              <a:spcAft>
                <a:spcPts val="500"/>
              </a:spcAft>
            </a:pPr>
            <a:r>
              <a:rPr sz="2200" b="0">
                <a:solidFill>
                  <a:srgbClr val="1B2438"/>
                </a:solidFill>
                <a:latin typeface="Arial"/>
              </a:rPr>
              <a:t>Trích dẫn nghiên cứu — nguồn có thể HOÀN TOÀN KHÔNG TỒN TẠI</a:t>
            </a:r>
          </a:p>
        </p:txBody>
      </p:sp>
      <p:pic>
        <p:nvPicPr>
          <p:cNvPr id="25" name="Picture 24"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6" name="TextBox 25"/>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Bốn chỗ AI hay sai nhất</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Biết trước để kiểm đúng chỗ, không phải đọc lại từ đầu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2653947"/>
                <a:gridCol w="4423245"/>
                <a:gridCol w="3980920"/>
              </a:tblGrid>
              <a:tr h="713232">
                <a:tc>
                  <a:txBody>
                    <a:bodyPr/>
                    <a:lstStyle/>
                    <a:p>
                      <a:pPr>
                        <a:lnSpc>
                          <a:spcPct val="110000"/>
                        </a:lnSpc>
                      </a:pPr>
                      <a:r>
                        <a:rPr sz="1700" b="1">
                          <a:solidFill>
                            <a:srgbClr val="FFFFFF"/>
                          </a:solidFill>
                          <a:latin typeface="Arial"/>
                        </a:rPr>
                        <a:t>Loại nội dung</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Kiểu sai thường gặp</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Kiểm bằng cách nào</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Số liệu, thống kê</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Số cụ thể nhưng không có nguồn thật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Đối chiếu nguồn chính thống, niên giám</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Trích dẫn, tài liệu tham khảo</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Tên sách, tác giả, năm — không tồn tại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Tự tìm lại tài liệu đó; không tìm thấy thì bỏ</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Địa danh, mốc lịch sử</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Lệch năm, lệch địa giới hành chính mới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Đối chiếu SGK và văn bản hành chính hiện hành</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Đáp án bài tập tự nhiên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Câu hỏi đúng nhưng tính sai đáp án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Tự giải lại — không có cách nào khác</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10</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04</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15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Soi một việc thật của mình theo sáu quy tắc</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Bắt được vi phạm quy tắc dữ liệu trước khi nó xảy ra thật, không phải sau.</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Nghĩ một việc thầy cô ĐANG định dùng AI để làm trong tháng này.</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Viết ra giấy: tôi sẽ nhập những thông tin gì vào ô trò chuyện?</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Đổi phiếu với người bên cạnh, soi hộ nhau theo đúng sáu quy tắc.</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Ai tìm được vi phạm trên phiếu của bạn thì nói to cho cả phòng nghe.</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Gạch bỏ phần không được nhập, viết lại cách nói ẩn danh thay thế.</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900" b="1">
                <a:solidFill>
                  <a:srgbClr val="053596"/>
                </a:solidFill>
                <a:latin typeface="Arial"/>
              </a:rPr>
              <a:t>Một việc thật đã rà theo sáu quy tắc, biết trước chỗ nào phải bỏ ra</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10 — phần cốt lõi</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005711"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ĐIỀU CẦN NHỚ</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Kết thúc buổi 1 — mang về được gì</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Chưa mở công cụ nào, nhưng đã có ba thứ dùng được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938784"/>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9387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950976" y="2139696"/>
            <a:ext cx="530352" cy="938784"/>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1" name="TextBox 10"/>
          <p:cNvSpPr txBox="1"/>
          <p:nvPr/>
        </p:nvSpPr>
        <p:spPr>
          <a:xfrm>
            <a:off x="1627632" y="2139696"/>
            <a:ext cx="9741377" cy="938784"/>
          </a:xfrm>
          <a:prstGeom prst="rect">
            <a:avLst/>
          </a:prstGeom>
          <a:noFill/>
        </p:spPr>
        <p:txBody>
          <a:bodyPr wrap="square" anchor="ctr" lIns="0" rIns="0" tIns="0" bIns="0">
            <a:spAutoFit/>
          </a:bodyPr>
          <a:lstStyle/>
          <a:p>
            <a:pPr algn="l">
              <a:lnSpc>
                <a:spcPct val="120000"/>
              </a:lnSpc>
              <a:spcAft>
                <a:spcPts val="500"/>
              </a:spcAft>
            </a:pPr>
            <a:r>
              <a:rPr sz="2300" b="0">
                <a:solidFill>
                  <a:srgbClr val="1B2438"/>
                </a:solidFill>
                <a:latin typeface="Arial"/>
              </a:rPr>
              <a:t>Phiếu tự đánh giá đã điền, có 3 năng lực ưu tiên của riêng mình</a:t>
            </a:r>
          </a:p>
        </p:txBody>
      </p:sp>
      <p:sp>
        <p:nvSpPr>
          <p:cNvPr id="12" name="Rounded Rectangle 11"/>
          <p:cNvSpPr/>
          <p:nvPr/>
        </p:nvSpPr>
        <p:spPr>
          <a:xfrm>
            <a:off x="566928" y="3224784"/>
            <a:ext cx="11058113" cy="938784"/>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224784"/>
            <a:ext cx="77724" cy="9387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950976" y="3224784"/>
            <a:ext cx="530352" cy="938784"/>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5" name="TextBox 14"/>
          <p:cNvSpPr txBox="1"/>
          <p:nvPr/>
        </p:nvSpPr>
        <p:spPr>
          <a:xfrm>
            <a:off x="1627632" y="3224784"/>
            <a:ext cx="9741377" cy="938784"/>
          </a:xfrm>
          <a:prstGeom prst="rect">
            <a:avLst/>
          </a:prstGeom>
          <a:noFill/>
        </p:spPr>
        <p:txBody>
          <a:bodyPr wrap="square" anchor="ctr" lIns="0" rIns="0" tIns="0" bIns="0">
            <a:spAutoFit/>
          </a:bodyPr>
          <a:lstStyle/>
          <a:p>
            <a:pPr algn="l">
              <a:lnSpc>
                <a:spcPct val="120000"/>
              </a:lnSpc>
              <a:spcAft>
                <a:spcPts val="500"/>
              </a:spcAft>
            </a:pPr>
            <a:r>
              <a:rPr sz="2300" b="0">
                <a:solidFill>
                  <a:srgbClr val="1B2438"/>
                </a:solidFill>
                <a:latin typeface="Arial"/>
              </a:rPr>
              <a:t>Ít nhất 2 câu lệnh đủ năm thành phần, đã thử và đã chỉnh</a:t>
            </a:r>
          </a:p>
        </p:txBody>
      </p:sp>
      <p:sp>
        <p:nvSpPr>
          <p:cNvPr id="16" name="Rounded Rectangle 15"/>
          <p:cNvSpPr/>
          <p:nvPr/>
        </p:nvSpPr>
        <p:spPr>
          <a:xfrm>
            <a:off x="566928" y="4309872"/>
            <a:ext cx="11058113" cy="938784"/>
          </a:xfrm>
          <a:prstGeom prst="roundRect">
            <a:avLst>
              <a:gd name="adj" fmla="val 4500"/>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309872"/>
            <a:ext cx="77724" cy="9387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950976" y="4309872"/>
            <a:ext cx="530352" cy="938784"/>
          </a:xfrm>
          <a:prstGeom prst="rect">
            <a:avLst/>
          </a:prstGeom>
          <a:noFill/>
        </p:spPr>
        <p:txBody>
          <a:bodyPr wrap="square" anchor="ctr" lIns="0" rIns="0" tIns="0" bIns="0">
            <a:spAutoFit/>
          </a:bodyPr>
          <a:lstStyle/>
          <a:p>
            <a:pPr algn="ctr">
              <a:lnSpc>
                <a:spcPct val="118000"/>
              </a:lnSpc>
              <a:spcAft>
                <a:spcPts val="500"/>
              </a:spcAft>
            </a:pPr>
            <a:r>
              <a:rPr sz="2400" b="1">
                <a:solidFill>
                  <a:srgbClr val="12776A"/>
                </a:solidFill>
                <a:latin typeface="Arial"/>
              </a:rPr>
              <a:t>✓</a:t>
            </a:r>
          </a:p>
        </p:txBody>
      </p:sp>
      <p:sp>
        <p:nvSpPr>
          <p:cNvPr id="19" name="TextBox 18"/>
          <p:cNvSpPr txBox="1"/>
          <p:nvPr/>
        </p:nvSpPr>
        <p:spPr>
          <a:xfrm>
            <a:off x="1627632" y="4309872"/>
            <a:ext cx="9741377" cy="938784"/>
          </a:xfrm>
          <a:prstGeom prst="rect">
            <a:avLst/>
          </a:prstGeom>
          <a:noFill/>
        </p:spPr>
        <p:txBody>
          <a:bodyPr wrap="square" anchor="ctr" lIns="0" rIns="0" tIns="0" bIns="0">
            <a:spAutoFit/>
          </a:bodyPr>
          <a:lstStyle/>
          <a:p>
            <a:pPr algn="l">
              <a:lnSpc>
                <a:spcPct val="120000"/>
              </a:lnSpc>
              <a:spcAft>
                <a:spcPts val="500"/>
              </a:spcAft>
            </a:pPr>
            <a:r>
              <a:rPr sz="2300" b="0">
                <a:solidFill>
                  <a:srgbClr val="1B2438"/>
                </a:solidFill>
                <a:latin typeface="Arial"/>
              </a:rPr>
              <a:t>Sáu quy tắc an toàn — thuộc, không phải để tra</a:t>
            </a:r>
          </a:p>
        </p:txBody>
      </p:sp>
      <p:sp>
        <p:nvSpPr>
          <p:cNvPr id="20" name="Rounded Rectangle 19"/>
          <p:cNvSpPr/>
          <p:nvPr/>
        </p:nvSpPr>
        <p:spPr>
          <a:xfrm>
            <a:off x="566928" y="5394960"/>
            <a:ext cx="11058113" cy="713232"/>
          </a:xfrm>
          <a:prstGeom prst="roundRect">
            <a:avLst>
              <a:gd name="adj" fmla="val 4500"/>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5394960"/>
            <a:ext cx="77724" cy="713232"/>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950976" y="5394960"/>
            <a:ext cx="219456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D9821E"/>
                </a:solidFill>
                <a:latin typeface="Arial"/>
              </a:rPr>
              <a:t>VỀ NHÀ &amp; MANG THEO BUỔI 2</a:t>
            </a:r>
          </a:p>
        </p:txBody>
      </p:sp>
      <p:sp>
        <p:nvSpPr>
          <p:cNvPr id="23" name="TextBox 22"/>
          <p:cNvSpPr txBox="1"/>
          <p:nvPr/>
        </p:nvSpPr>
        <p:spPr>
          <a:xfrm>
            <a:off x="3310128" y="5394960"/>
            <a:ext cx="8040593" cy="713232"/>
          </a:xfrm>
          <a:prstGeom prst="rect">
            <a:avLst/>
          </a:prstGeom>
          <a:noFill/>
        </p:spPr>
        <p:txBody>
          <a:bodyPr wrap="square" anchor="ctr" lIns="0" rIns="0" tIns="0" bIns="0">
            <a:spAutoFit/>
          </a:bodyPr>
          <a:lstStyle/>
          <a:p>
            <a:pPr algn="l">
              <a:lnSpc>
                <a:spcPct val="116000"/>
              </a:lnSpc>
              <a:spcAft>
                <a:spcPts val="500"/>
              </a:spcAft>
            </a:pPr>
            <a:r>
              <a:rPr sz="1600" b="0">
                <a:solidFill>
                  <a:srgbClr val="1B2438"/>
                </a:solidFill>
                <a:latin typeface="Arial"/>
              </a:rPr>
              <a:t>Đăng ký Wayground · nộp hồ sơ xác minh Canva Giáo dục (chờ tới 7 ngày) · mang PDF một bài học cụ thể, kế hoạch bài dạy và ma trận đề gần nhất của tổ</a:t>
            </a:r>
          </a:p>
        </p:txBody>
      </p:sp>
      <p:pic>
        <p:nvPicPr>
          <p:cNvPr id="24" name="Picture 2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Buổi 1</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38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02</a:t>
            </a:r>
          </a:p>
        </p:txBody>
      </p:sp>
      <p:sp>
        <p:nvSpPr>
          <p:cNvPr id="6" name="Rounded Rectangle 5"/>
          <p:cNvSpPr/>
          <p:nvPr/>
        </p:nvSpPr>
        <p:spPr>
          <a:xfrm>
            <a:off x="566928" y="2761488"/>
            <a:ext cx="167868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BUỔI 2  ·  4 TIẾT</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Bốn trợ lý AI</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Chuyên đề 3: Gemini Notebook  ·  Chuyên đề 4: Gemini  ·  Chuyên đề 5: ChatGPT  ·  Chuyên đề 6: Claude</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053596"/>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Bảng tra sáu công cụ — việc nào thì dùng cái nào</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Bốn trợ lý, mỗi trợ lý một ví dụ trọn vẹn theo môn học</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Ảnh chụp thao tác từng bước ngay trong mỗi chuyên đề</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5 bài thực hành · 135 phút · kết thúc bằng một trợ lý dùng lại được</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39</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199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MỤC TIÊU</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Mục tiêu tập huấn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Kết thúc ba buổi, mỗi thầy cô đạt được bốn điều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2586220"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505456"/>
            <a:ext cx="1964428" cy="768096"/>
          </a:xfrm>
          <a:prstGeom prst="rect">
            <a:avLst/>
          </a:prstGeom>
          <a:noFill/>
        </p:spPr>
        <p:txBody>
          <a:bodyPr wrap="square" anchor="t" lIns="0" rIns="0" tIns="0" bIns="0">
            <a:spAutoFit/>
          </a:bodyPr>
          <a:lstStyle/>
          <a:p>
            <a:pPr algn="l">
              <a:lnSpc>
                <a:spcPct val="100000"/>
              </a:lnSpc>
              <a:spcAft>
                <a:spcPts val="500"/>
              </a:spcAft>
            </a:pPr>
            <a:r>
              <a:rPr sz="4200" b="1">
                <a:solidFill>
                  <a:srgbClr val="053596"/>
                </a:solidFill>
                <a:latin typeface="Arial"/>
              </a:rPr>
              <a:t>01</a:t>
            </a:r>
          </a:p>
        </p:txBody>
      </p:sp>
      <p:sp>
        <p:nvSpPr>
          <p:cNvPr id="11" name="TextBox 10"/>
          <p:cNvSpPr txBox="1"/>
          <p:nvPr/>
        </p:nvSpPr>
        <p:spPr>
          <a:xfrm>
            <a:off x="877824" y="3438144"/>
            <a:ext cx="1964428" cy="389381"/>
          </a:xfrm>
          <a:prstGeom prst="rect">
            <a:avLst/>
          </a:prstGeom>
          <a:noFill/>
        </p:spPr>
        <p:txBody>
          <a:bodyPr wrap="square" anchor="t" lIns="0" rIns="0" tIns="0" bIns="0">
            <a:spAutoFit/>
          </a:bodyPr>
          <a:lstStyle/>
          <a:p>
            <a:pPr algn="l">
              <a:lnSpc>
                <a:spcPct val="110000"/>
              </a:lnSpc>
              <a:spcAft>
                <a:spcPts val="500"/>
              </a:spcAft>
            </a:pPr>
            <a:r>
              <a:rPr sz="2050" b="1">
                <a:solidFill>
                  <a:srgbClr val="053596"/>
                </a:solidFill>
                <a:latin typeface="Arial"/>
              </a:rPr>
              <a:t>HIỂU</a:t>
            </a:r>
          </a:p>
        </p:txBody>
      </p:sp>
      <p:sp>
        <p:nvSpPr>
          <p:cNvPr id="12" name="TextBox 11"/>
          <p:cNvSpPr txBox="1"/>
          <p:nvPr/>
        </p:nvSpPr>
        <p:spPr>
          <a:xfrm>
            <a:off x="877824" y="4065270"/>
            <a:ext cx="1964428" cy="975360"/>
          </a:xfrm>
          <a:prstGeom prst="rect">
            <a:avLst/>
          </a:prstGeom>
          <a:noFill/>
        </p:spPr>
        <p:txBody>
          <a:bodyPr wrap="square" anchor="t" lIns="0" rIns="0" tIns="0" bIns="0">
            <a:spAutoFit/>
          </a:bodyPr>
          <a:lstStyle/>
          <a:p>
            <a:pPr algn="l">
              <a:lnSpc>
                <a:spcPct val="122000"/>
              </a:lnSpc>
              <a:spcAft>
                <a:spcPts val="500"/>
              </a:spcAft>
            </a:pPr>
            <a:r>
              <a:rPr sz="1250" b="0">
                <a:solidFill>
                  <a:srgbClr val="5B6472"/>
                </a:solidFill>
                <a:latin typeface="Arial"/>
              </a:rPr>
              <a:t>Nắm khung năng lực số theo Thông tư 18/2026 và sáu quy tắc an toàn khi dùng AI trong nhà trường.</a:t>
            </a:r>
          </a:p>
        </p:txBody>
      </p:sp>
      <p:sp>
        <p:nvSpPr>
          <p:cNvPr id="13" name="Rounded Rectangle 12"/>
          <p:cNvSpPr/>
          <p:nvPr/>
        </p:nvSpPr>
        <p:spPr>
          <a:xfrm>
            <a:off x="3390892"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3390892" y="2139696"/>
            <a:ext cx="2586220" cy="9144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3701788" y="2505456"/>
            <a:ext cx="1964428" cy="768096"/>
          </a:xfrm>
          <a:prstGeom prst="rect">
            <a:avLst/>
          </a:prstGeom>
          <a:noFill/>
        </p:spPr>
        <p:txBody>
          <a:bodyPr wrap="square" anchor="t" lIns="0" rIns="0" tIns="0" bIns="0">
            <a:spAutoFit/>
          </a:bodyPr>
          <a:lstStyle/>
          <a:p>
            <a:pPr algn="l">
              <a:lnSpc>
                <a:spcPct val="100000"/>
              </a:lnSpc>
              <a:spcAft>
                <a:spcPts val="500"/>
              </a:spcAft>
            </a:pPr>
            <a:r>
              <a:rPr sz="4200" b="1">
                <a:solidFill>
                  <a:srgbClr val="1E4FB0"/>
                </a:solidFill>
                <a:latin typeface="Arial"/>
              </a:rPr>
              <a:t>02</a:t>
            </a:r>
          </a:p>
        </p:txBody>
      </p:sp>
      <p:sp>
        <p:nvSpPr>
          <p:cNvPr id="16" name="TextBox 15"/>
          <p:cNvSpPr txBox="1"/>
          <p:nvPr/>
        </p:nvSpPr>
        <p:spPr>
          <a:xfrm>
            <a:off x="3701788" y="3438144"/>
            <a:ext cx="1964428" cy="389381"/>
          </a:xfrm>
          <a:prstGeom prst="rect">
            <a:avLst/>
          </a:prstGeom>
          <a:noFill/>
        </p:spPr>
        <p:txBody>
          <a:bodyPr wrap="square" anchor="t" lIns="0" rIns="0" tIns="0" bIns="0">
            <a:spAutoFit/>
          </a:bodyPr>
          <a:lstStyle/>
          <a:p>
            <a:pPr algn="l">
              <a:lnSpc>
                <a:spcPct val="110000"/>
              </a:lnSpc>
              <a:spcAft>
                <a:spcPts val="500"/>
              </a:spcAft>
            </a:pPr>
            <a:r>
              <a:rPr sz="2050" b="1">
                <a:solidFill>
                  <a:srgbClr val="053596"/>
                </a:solidFill>
                <a:latin typeface="Arial"/>
              </a:rPr>
              <a:t>LÀM ĐƯỢC</a:t>
            </a:r>
          </a:p>
        </p:txBody>
      </p:sp>
      <p:sp>
        <p:nvSpPr>
          <p:cNvPr id="17" name="TextBox 16"/>
          <p:cNvSpPr txBox="1"/>
          <p:nvPr/>
        </p:nvSpPr>
        <p:spPr>
          <a:xfrm>
            <a:off x="3701788" y="4065270"/>
            <a:ext cx="1964428" cy="975360"/>
          </a:xfrm>
          <a:prstGeom prst="rect">
            <a:avLst/>
          </a:prstGeom>
          <a:noFill/>
        </p:spPr>
        <p:txBody>
          <a:bodyPr wrap="square" anchor="t" lIns="0" rIns="0" tIns="0" bIns="0">
            <a:spAutoFit/>
          </a:bodyPr>
          <a:lstStyle/>
          <a:p>
            <a:pPr algn="l">
              <a:lnSpc>
                <a:spcPct val="122000"/>
              </a:lnSpc>
              <a:spcAft>
                <a:spcPts val="500"/>
              </a:spcAft>
            </a:pPr>
            <a:r>
              <a:rPr sz="1250" b="0">
                <a:solidFill>
                  <a:srgbClr val="5B6472"/>
                </a:solidFill>
                <a:latin typeface="Arial"/>
              </a:rPr>
              <a:t>Viết được câu lệnh đủ năm thành phần và dùng đúng công cụ cho đúng việc trong sáu công cụ đã học.</a:t>
            </a:r>
          </a:p>
        </p:txBody>
      </p:sp>
      <p:sp>
        <p:nvSpPr>
          <p:cNvPr id="18" name="Rounded Rectangle 17"/>
          <p:cNvSpPr/>
          <p:nvPr/>
        </p:nvSpPr>
        <p:spPr>
          <a:xfrm>
            <a:off x="6214856"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6214856" y="2139696"/>
            <a:ext cx="2586220"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6525752" y="2505456"/>
            <a:ext cx="1964428" cy="768096"/>
          </a:xfrm>
          <a:prstGeom prst="rect">
            <a:avLst/>
          </a:prstGeom>
          <a:noFill/>
        </p:spPr>
        <p:txBody>
          <a:bodyPr wrap="square" anchor="t" lIns="0" rIns="0" tIns="0" bIns="0">
            <a:spAutoFit/>
          </a:bodyPr>
          <a:lstStyle/>
          <a:p>
            <a:pPr algn="l">
              <a:lnSpc>
                <a:spcPct val="100000"/>
              </a:lnSpc>
              <a:spcAft>
                <a:spcPts val="500"/>
              </a:spcAft>
            </a:pPr>
            <a:r>
              <a:rPr sz="4200" b="1">
                <a:solidFill>
                  <a:srgbClr val="D9821E"/>
                </a:solidFill>
                <a:latin typeface="Arial"/>
              </a:rPr>
              <a:t>03</a:t>
            </a:r>
          </a:p>
        </p:txBody>
      </p:sp>
      <p:sp>
        <p:nvSpPr>
          <p:cNvPr id="21" name="TextBox 20"/>
          <p:cNvSpPr txBox="1"/>
          <p:nvPr/>
        </p:nvSpPr>
        <p:spPr>
          <a:xfrm>
            <a:off x="6525752" y="3438144"/>
            <a:ext cx="1964428" cy="389381"/>
          </a:xfrm>
          <a:prstGeom prst="rect">
            <a:avLst/>
          </a:prstGeom>
          <a:noFill/>
        </p:spPr>
        <p:txBody>
          <a:bodyPr wrap="square" anchor="t" lIns="0" rIns="0" tIns="0" bIns="0">
            <a:spAutoFit/>
          </a:bodyPr>
          <a:lstStyle/>
          <a:p>
            <a:pPr algn="l">
              <a:lnSpc>
                <a:spcPct val="110000"/>
              </a:lnSpc>
              <a:spcAft>
                <a:spcPts val="500"/>
              </a:spcAft>
            </a:pPr>
            <a:r>
              <a:rPr sz="2050" b="1">
                <a:solidFill>
                  <a:srgbClr val="053596"/>
                </a:solidFill>
                <a:latin typeface="Arial"/>
              </a:rPr>
              <a:t>VẬN DỤNG</a:t>
            </a:r>
          </a:p>
        </p:txBody>
      </p:sp>
      <p:sp>
        <p:nvSpPr>
          <p:cNvPr id="22" name="TextBox 21"/>
          <p:cNvSpPr txBox="1"/>
          <p:nvPr/>
        </p:nvSpPr>
        <p:spPr>
          <a:xfrm>
            <a:off x="6525752" y="4065270"/>
            <a:ext cx="1964428" cy="975360"/>
          </a:xfrm>
          <a:prstGeom prst="rect">
            <a:avLst/>
          </a:prstGeom>
          <a:noFill/>
        </p:spPr>
        <p:txBody>
          <a:bodyPr wrap="square" anchor="t" lIns="0" rIns="0" tIns="0" bIns="0">
            <a:spAutoFit/>
          </a:bodyPr>
          <a:lstStyle/>
          <a:p>
            <a:pPr algn="l">
              <a:lnSpc>
                <a:spcPct val="122000"/>
              </a:lnSpc>
              <a:spcAft>
                <a:spcPts val="500"/>
              </a:spcAft>
            </a:pPr>
            <a:r>
              <a:rPr sz="1250" b="0">
                <a:solidFill>
                  <a:srgbClr val="5B6472"/>
                </a:solidFill>
                <a:latin typeface="Arial"/>
              </a:rPr>
              <a:t>Đưa học liệu do AI hỗ trợ vào một tiết dạy thật, có kiểm chứng trước khi tới tay học sinh.</a:t>
            </a:r>
          </a:p>
        </p:txBody>
      </p:sp>
      <p:sp>
        <p:nvSpPr>
          <p:cNvPr id="23" name="Rounded Rectangle 22"/>
          <p:cNvSpPr/>
          <p:nvPr/>
        </p:nvSpPr>
        <p:spPr>
          <a:xfrm>
            <a:off x="9038820"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9038820" y="2139696"/>
            <a:ext cx="2586220"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TextBox 24"/>
          <p:cNvSpPr txBox="1"/>
          <p:nvPr/>
        </p:nvSpPr>
        <p:spPr>
          <a:xfrm>
            <a:off x="9349716" y="2505456"/>
            <a:ext cx="1964428" cy="768096"/>
          </a:xfrm>
          <a:prstGeom prst="rect">
            <a:avLst/>
          </a:prstGeom>
          <a:noFill/>
        </p:spPr>
        <p:txBody>
          <a:bodyPr wrap="square" anchor="t" lIns="0" rIns="0" tIns="0" bIns="0">
            <a:spAutoFit/>
          </a:bodyPr>
          <a:lstStyle/>
          <a:p>
            <a:pPr algn="l">
              <a:lnSpc>
                <a:spcPct val="100000"/>
              </a:lnSpc>
              <a:spcAft>
                <a:spcPts val="500"/>
              </a:spcAft>
            </a:pPr>
            <a:r>
              <a:rPr sz="4200" b="1">
                <a:solidFill>
                  <a:srgbClr val="12776A"/>
                </a:solidFill>
                <a:latin typeface="Arial"/>
              </a:rPr>
              <a:t>04</a:t>
            </a:r>
          </a:p>
        </p:txBody>
      </p:sp>
      <p:sp>
        <p:nvSpPr>
          <p:cNvPr id="26" name="TextBox 25"/>
          <p:cNvSpPr txBox="1"/>
          <p:nvPr/>
        </p:nvSpPr>
        <p:spPr>
          <a:xfrm>
            <a:off x="9349716" y="3438144"/>
            <a:ext cx="1964428" cy="389381"/>
          </a:xfrm>
          <a:prstGeom prst="rect">
            <a:avLst/>
          </a:prstGeom>
          <a:noFill/>
        </p:spPr>
        <p:txBody>
          <a:bodyPr wrap="square" anchor="t" lIns="0" rIns="0" tIns="0" bIns="0">
            <a:spAutoFit/>
          </a:bodyPr>
          <a:lstStyle/>
          <a:p>
            <a:pPr algn="l">
              <a:lnSpc>
                <a:spcPct val="110000"/>
              </a:lnSpc>
              <a:spcAft>
                <a:spcPts val="500"/>
              </a:spcAft>
            </a:pPr>
            <a:r>
              <a:rPr sz="2050" b="1">
                <a:solidFill>
                  <a:srgbClr val="053596"/>
                </a:solidFill>
                <a:latin typeface="Arial"/>
              </a:rPr>
              <a:t>CHIA SẺ</a:t>
            </a:r>
          </a:p>
        </p:txBody>
      </p:sp>
      <p:sp>
        <p:nvSpPr>
          <p:cNvPr id="27" name="TextBox 26"/>
          <p:cNvSpPr txBox="1"/>
          <p:nvPr/>
        </p:nvSpPr>
        <p:spPr>
          <a:xfrm>
            <a:off x="9349716" y="4065270"/>
            <a:ext cx="1964428" cy="975360"/>
          </a:xfrm>
          <a:prstGeom prst="rect">
            <a:avLst/>
          </a:prstGeom>
          <a:noFill/>
        </p:spPr>
        <p:txBody>
          <a:bodyPr wrap="square" anchor="t" lIns="0" rIns="0" tIns="0" bIns="0">
            <a:spAutoFit/>
          </a:bodyPr>
          <a:lstStyle/>
          <a:p>
            <a:pPr algn="l">
              <a:lnSpc>
                <a:spcPct val="122000"/>
              </a:lnSpc>
              <a:spcAft>
                <a:spcPts val="500"/>
              </a:spcAft>
            </a:pPr>
            <a:r>
              <a:rPr sz="1250" b="0">
                <a:solidFill>
                  <a:srgbClr val="5B6472"/>
                </a:solidFill>
                <a:latin typeface="Arial"/>
              </a:rPr>
              <a:t>Nộp bốn sản phẩm bắt buộc vào kho học liệu chung và cùng tổ thông qua Quy ước sử dụng AI.</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Mục tiêu chung</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công cụ — dùng cái nào khi nào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Chọn sai công cụ là nguyên nhân số một khiến giáo viên thất vọng với AI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3980920"/>
                <a:gridCol w="2653947"/>
                <a:gridCol w="4423245"/>
              </a:tblGrid>
              <a:tr h="713232">
                <a:tc>
                  <a:txBody>
                    <a:bodyPr/>
                    <a:lstStyle/>
                    <a:p>
                      <a:pPr>
                        <a:lnSpc>
                          <a:spcPct val="110000"/>
                        </a:lnSpc>
                      </a:pPr>
                      <a:r>
                        <a:rPr sz="1800" b="1">
                          <a:solidFill>
                            <a:srgbClr val="FFFFFF"/>
                          </a:solidFill>
                          <a:latin typeface="Arial"/>
                        </a:rPr>
                        <a:t>Việc cần làm</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Công cụ</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Vì sao</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Soạn đề bám sát sách giáo khoa</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Gemini Notebook</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Chỉ trả lời theo nguồn, có trích dẫn đối chiếu được</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Nghĩ ý tưởng, tạo ảnh minh họa</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Gemini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Không bị bó bởi tài liệu, sinh được hình ảnh</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Kế hoạch bài dạy, văn bản hành chính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ChatGPT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Đa năng, mạnh ở việc soạn thảo và việc lặp</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3–8 · bảng tra dùng cả năm</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công cụ — dùng cái nào khi nào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Chọn sai công cụ là nguyên nhân số một khiến giáo viên thất vọng với AI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3980920"/>
                <a:gridCol w="2653947"/>
                <a:gridCol w="4423245"/>
              </a:tblGrid>
              <a:tr h="713232">
                <a:tc>
                  <a:txBody>
                    <a:bodyPr/>
                    <a:lstStyle/>
                    <a:p>
                      <a:pPr>
                        <a:lnSpc>
                          <a:spcPct val="110000"/>
                        </a:lnSpc>
                      </a:pPr>
                      <a:r>
                        <a:rPr sz="1800" b="1">
                          <a:solidFill>
                            <a:srgbClr val="FFFFFF"/>
                          </a:solidFill>
                          <a:latin typeface="Arial"/>
                        </a:rPr>
                        <a:t>Việc cần làm</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Công cụ</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Vì sao</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Đọc tài liệu dài, phản biện, tổng hợp</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Claude</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Giữ mạch trên tài liệu rất dài, phản biện sắc</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Học sinh làm bài, chơi ôn tập</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Wayground</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Có báo cáo và phân tích dữ liệu học tập</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Thiết kế đẹp, làm video</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Canva Giáo dục</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Thư viện mẫu, kéo thả, có Brand Kit của trường</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3–8 · bảng tra dùng cả năm</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200" b="1">
                <a:solidFill>
                  <a:srgbClr val="053596"/>
                </a:solidFill>
                <a:latin typeface="Arial"/>
              </a:rPr>
              <a:t>Cần chính xác theo nguồn → Gemini Notebook
Cần sáng tạo, linh hoạt → Gemini, ChatGPT
Cần đọc tài liệu dài, phản biện → Claude</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Thuộc ba câu này là đã tránh được phần lớn thất vọng khi dùng AI</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3–6</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42</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AI vào chỗ nào trong một tiết dạy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Bốn hoạt động theo khung kế hoạch bài dạy — cột cuối là phần không giao được cho máy</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211622"/>
                <a:gridCol w="3649177"/>
                <a:gridCol w="2211622"/>
                <a:gridCol w="2985690"/>
              </a:tblGrid>
              <a:tr h="713232">
                <a:tc>
                  <a:txBody>
                    <a:bodyPr/>
                    <a:lstStyle/>
                    <a:p>
                      <a:pPr>
                        <a:lnSpc>
                          <a:spcPct val="110000"/>
                        </a:lnSpc>
                      </a:pPr>
                      <a:r>
                        <a:rPr sz="1700" b="1">
                          <a:solidFill>
                            <a:srgbClr val="FFFFFF"/>
                          </a:solidFill>
                          <a:latin typeface="Arial"/>
                        </a:rPr>
                        <a:t>Hoạt động</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AI làm giúp</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Công cụ</a:t>
                      </a:r>
                    </a:p>
                  </a:txBody>
                  <a:tcPr anchor="ctr" marL="146304" marR="146304" marT="54864" marB="54864">
                    <a:solidFill>
                      <a:srgbClr val="053596"/>
                    </a:solidFill>
                  </a:tcPr>
                </a:tc>
                <a:tc>
                  <a:txBody>
                    <a:bodyPr/>
                    <a:lstStyle/>
                    <a:p>
                      <a:pPr>
                        <a:lnSpc>
                          <a:spcPct val="110000"/>
                        </a:lnSpc>
                      </a:pPr>
                      <a:r>
                        <a:rPr sz="1700" b="1">
                          <a:solidFill>
                            <a:srgbClr val="FFFFFF"/>
                          </a:solidFill>
                          <a:latin typeface="Arial"/>
                        </a:rPr>
                        <a:t>Thầy cô vẫn phải tự làm</a:t>
                      </a:r>
                    </a:p>
                  </a:txBody>
                  <a:tcPr anchor="ctr" marL="146304" marR="146304" marT="54864" marB="54864">
                    <a:solidFill>
                      <a:srgbClr val="053596"/>
                    </a:solidFill>
                  </a:tcPr>
                </a:tc>
              </a:tr>
              <a:tr h="813816">
                <a:tc>
                  <a:txBody>
                    <a:bodyPr/>
                    <a:lstStyle/>
                    <a:p>
                      <a:pPr>
                        <a:lnSpc>
                          <a:spcPct val="110000"/>
                        </a:lnSpc>
                      </a:pPr>
                      <a:r>
                        <a:rPr sz="1650" b="1">
                          <a:solidFill>
                            <a:srgbClr val="053596"/>
                          </a:solidFill>
                          <a:latin typeface="Arial"/>
                        </a:rPr>
                        <a:t>1. Khởi động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Nghĩ 3 phương án mở bài, tình huống, hình ảnh gợi vấn đề</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Gemini, ChatGPT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1">
                          <a:solidFill>
                            <a:srgbClr val="053596"/>
                          </a:solidFill>
                          <a:latin typeface="Arial"/>
                        </a:rPr>
                        <a:t>Chọn phương án nào hợp lớp mình</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2. Hình thành kiến thức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Học liệu trực quan, mô phỏng, phiếu học tập, slide</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Claude, Notebook, Canva</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Giảng giải và đặt câu hỏi dẫn dắt tại lớp</a:t>
                      </a:r>
                    </a:p>
                  </a:txBody>
                  <a:tcPr anchor="ctr" marL="146304" marR="146304" marT="54864" marB="54864">
                    <a:lnB w="9525" cap="flat" cmpd="sng" algn="ctr">
                      <a:solidFill>
                        <a:srgbClr val="DDE3EE"/>
                      </a:solidFill>
                    </a:lnB>
                    <a:solidFill>
                      <a:srgbClr val="F5F7FA"/>
                    </a:solidFill>
                  </a:tcPr>
                </a:tc>
              </a:tr>
              <a:tr h="813816">
                <a:tc>
                  <a:txBody>
                    <a:bodyPr/>
                    <a:lstStyle/>
                    <a:p>
                      <a:pPr>
                        <a:lnSpc>
                          <a:spcPct val="110000"/>
                        </a:lnSpc>
                      </a:pPr>
                      <a:r>
                        <a:rPr sz="1650" b="1">
                          <a:solidFill>
                            <a:srgbClr val="053596"/>
                          </a:solidFill>
                          <a:latin typeface="Arial"/>
                        </a:rPr>
                        <a:t>3. Luyện tập</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Ngân hàng câu hỏi bám SGK, hoạt động cho học sinh làm</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0">
                          <a:solidFill>
                            <a:srgbClr val="1B2438"/>
                          </a:solidFill>
                          <a:latin typeface="Arial"/>
                        </a:rPr>
                        <a:t>Notebook → Wayground</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650" b="1">
                          <a:solidFill>
                            <a:srgbClr val="053596"/>
                          </a:solidFill>
                          <a:latin typeface="Arial"/>
                        </a:rPr>
                        <a:t>Quyết định độ khó vừa sức lớp</a:t>
                      </a:r>
                    </a:p>
                  </a:txBody>
                  <a:tcPr anchor="ctr" marL="146304" marR="146304" marT="54864" marB="54864">
                    <a:lnB w="9525" cap="flat" cmpd="sng" algn="ctr">
                      <a:solidFill>
                        <a:srgbClr val="DDE3EE"/>
                      </a:solidFill>
                    </a:lnB>
                    <a:solidFill>
                      <a:srgbClr val="FFFFFF"/>
                    </a:solidFill>
                  </a:tcPr>
                </a:tc>
              </a:tr>
              <a:tr h="813816">
                <a:tc>
                  <a:txBody>
                    <a:bodyPr/>
                    <a:lstStyle/>
                    <a:p>
                      <a:pPr>
                        <a:lnSpc>
                          <a:spcPct val="110000"/>
                        </a:lnSpc>
                      </a:pPr>
                      <a:r>
                        <a:rPr sz="1650" b="1">
                          <a:solidFill>
                            <a:srgbClr val="053596"/>
                          </a:solidFill>
                          <a:latin typeface="Arial"/>
                        </a:rPr>
                        <a:t>4. Vận dụng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Đề mở gắn địa phương, rubric, câu hỏi bảo vệ bài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0">
                          <a:solidFill>
                            <a:srgbClr val="1B2438"/>
                          </a:solidFill>
                          <a:latin typeface="Arial"/>
                        </a:rPr>
                        <a:t>ChatGPT, Claude</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650" b="1">
                          <a:solidFill>
                            <a:srgbClr val="053596"/>
                          </a:solidFill>
                          <a:latin typeface="Arial"/>
                        </a:rPr>
                        <a:t>Đánh giá sản phẩm của học sinh</a:t>
                      </a:r>
                    </a:p>
                  </a:txBody>
                  <a:tcPr anchor="ctr" marL="146304" marR="146304" marT="54864" marB="54864">
                    <a:lnB w="9525" cap="flat" cmpd="sng" algn="ctr">
                      <a:solidFill>
                        <a:srgbClr val="DDE3EE"/>
                      </a:solidFill>
                    </a:lnB>
                    <a:solidFill>
                      <a:srgbClr val="F5F7FA"/>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AF0F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053596"/>
                </a:solidFill>
                <a:latin typeface="Arial"/>
              </a:rPr>
              <a:t>AI chuẩn bị cho tiết dạy.
AI không dạy thay tiết dạy.</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Cột cuối của bảng vừa rồi là ranh giới nghề nghiệp: chọn cái gì hợp lớp mình, dẫn dắt học sinh tại lớp, và đánh giá sản phẩm — ba việc đó vẫn là của người thầy.</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3–6</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44</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03</a:t>
            </a:r>
          </a:p>
        </p:txBody>
      </p:sp>
      <p:sp>
        <p:nvSpPr>
          <p:cNvPr id="6" name="Rounded Rectangle 5"/>
          <p:cNvSpPr/>
          <p:nvPr/>
        </p:nvSpPr>
        <p:spPr>
          <a:xfrm>
            <a:off x="566928" y="2761488"/>
            <a:ext cx="151993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3</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Gemini Notebook</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Trợ lý bám nguồn — chỉ tổng hợp từ tài liệu thầy cô tải lên, không suy diễn ra ngoài</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1E4FB0"/>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Giao diện ba cột: Nguồn — Trò chuyện — Studio</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Chín loại đầu ra của Studio và chọn loại nào cho việc nào</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Kiểm chứng trích dẫn — thao tác quan trọng nhất chuyên đề này</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50 phút: sinh 15 câu hỏi bám sách giáo khoa</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45</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Đổi tên từ 16/7/2026</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NotebookLM nay là Gemini Notebook</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8823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306574"/>
            <a:ext cx="548640" cy="548640"/>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88239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Có phải sản phẩm khác?   </a:t>
            </a:r>
            <a:r>
              <a:rPr sz="1900" b="0">
                <a:solidFill>
                  <a:srgbClr val="1B2438"/>
                </a:solidFill>
                <a:latin typeface="Arial"/>
              </a:rPr>
              <a:t>Không. Cùng một sản phẩm, chỉ đổi tên và logo</a:t>
            </a:r>
          </a:p>
        </p:txBody>
      </p:sp>
      <p:sp>
        <p:nvSpPr>
          <p:cNvPr id="12" name="Rounded Rectangle 11"/>
          <p:cNvSpPr/>
          <p:nvPr/>
        </p:nvSpPr>
        <p:spPr>
          <a:xfrm>
            <a:off x="566928" y="31683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168396"/>
            <a:ext cx="77724" cy="8823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3335274"/>
            <a:ext cx="548640" cy="548640"/>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3168396"/>
            <a:ext cx="9485345" cy="88239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Sổ ghi chú cũ?   </a:t>
            </a:r>
            <a:r>
              <a:rPr sz="1900" b="0">
                <a:solidFill>
                  <a:srgbClr val="1B2438"/>
                </a:solidFill>
                <a:latin typeface="Arial"/>
              </a:rPr>
              <a:t>Giữ nguyên. Không cần chuyển, không cần tạo lại nguồn</a:t>
            </a:r>
          </a:p>
        </p:txBody>
      </p:sp>
      <p:sp>
        <p:nvSpPr>
          <p:cNvPr id="16" name="Rounded Rectangle 15"/>
          <p:cNvSpPr/>
          <p:nvPr/>
        </p:nvSpPr>
        <p:spPr>
          <a:xfrm>
            <a:off x="566928" y="41970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197096"/>
            <a:ext cx="77724" cy="8823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4363974"/>
            <a:ext cx="548640" cy="548640"/>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4197096"/>
            <a:ext cx="9485345" cy="88239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Địa chỉ cũ?   </a:t>
            </a:r>
            <a:r>
              <a:rPr sz="1900" b="0">
                <a:solidFill>
                  <a:srgbClr val="1B2438"/>
                </a:solidFill>
                <a:latin typeface="Arial"/>
              </a:rPr>
              <a:t>notebooklm.google.com vẫn tự chuyển hướng</a:t>
            </a:r>
          </a:p>
        </p:txBody>
      </p:sp>
      <p:sp>
        <p:nvSpPr>
          <p:cNvPr id="20" name="Rounded Rectangle 19"/>
          <p:cNvSpPr/>
          <p:nvPr/>
        </p:nvSpPr>
        <p:spPr>
          <a:xfrm>
            <a:off x="566928" y="52257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5225796"/>
            <a:ext cx="77724" cy="8823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5392674"/>
            <a:ext cx="548640" cy="548640"/>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5225796"/>
            <a:ext cx="9485345" cy="882396"/>
          </a:xfrm>
          <a:prstGeom prst="rect">
            <a:avLst/>
          </a:prstGeom>
          <a:noFill/>
        </p:spPr>
        <p:txBody>
          <a:bodyPr wrap="square" anchor="ctr" lIns="0" rIns="0" tIns="0" bIns="0">
            <a:spAutoFit/>
          </a:bodyPr>
          <a:lstStyle/>
          <a:p>
            <a:pPr algn="l">
              <a:lnSpc>
                <a:spcPct val="120000"/>
              </a:lnSpc>
              <a:spcAft>
                <a:spcPts val="500"/>
              </a:spcAft>
            </a:pPr>
            <a:r>
              <a:rPr sz="1900" b="1">
                <a:solidFill>
                  <a:srgbClr val="053596"/>
                </a:solidFill>
                <a:latin typeface="Arial"/>
              </a:rPr>
              <a:t>Máy tôi vẫn hiện tên cũ?   </a:t>
            </a:r>
            <a:r>
              <a:rPr sz="1900" b="0">
                <a:solidFill>
                  <a:srgbClr val="1B2438"/>
                </a:solidFill>
                <a:latin typeface="Arial"/>
              </a:rPr>
              <a:t>Google triển khai cuốn chiếu — cả hai tên đều đúng lúc này</a:t>
            </a:r>
          </a:p>
        </p:txBody>
      </p:sp>
      <p:pic>
        <p:nvPicPr>
          <p:cNvPr id="24" name="Picture 2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Giao diện ba cột</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Mỗi công việc là một Sổ ghi chú riêng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3527541"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ounded Rectangle 9"/>
          <p:cNvSpPr/>
          <p:nvPr/>
        </p:nvSpPr>
        <p:spPr>
          <a:xfrm>
            <a:off x="877824" y="2505456"/>
            <a:ext cx="1154811" cy="365760"/>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CỘT TRÁI</a:t>
            </a:r>
          </a:p>
        </p:txBody>
      </p:sp>
      <p:sp>
        <p:nvSpPr>
          <p:cNvPr id="11" name="TextBox 10"/>
          <p:cNvSpPr txBox="1"/>
          <p:nvPr/>
        </p:nvSpPr>
        <p:spPr>
          <a:xfrm>
            <a:off x="87782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Nguồn</a:t>
            </a:r>
          </a:p>
        </p:txBody>
      </p:sp>
      <p:sp>
        <p:nvSpPr>
          <p:cNvPr id="12" name="TextBox 11"/>
          <p:cNvSpPr txBox="1"/>
          <p:nvPr/>
        </p:nvSpPr>
        <p:spPr>
          <a:xfrm>
            <a:off x="877824" y="3825240"/>
            <a:ext cx="2905749" cy="1607515"/>
          </a:xfrm>
          <a:prstGeom prst="rect">
            <a:avLst/>
          </a:prstGeom>
          <a:noFill/>
        </p:spPr>
        <p:txBody>
          <a:bodyPr wrap="square" anchor="t" lIns="0" rIns="0" tIns="0" bIns="0">
            <a:spAutoFit/>
          </a:bodyPr>
          <a:lstStyle/>
          <a:p>
            <a:pPr algn="l">
              <a:lnSpc>
                <a:spcPct val="122000"/>
              </a:lnSpc>
              <a:spcAft>
                <a:spcPts val="500"/>
              </a:spcAft>
            </a:pPr>
            <a:r>
              <a:rPr sz="2100" b="0">
                <a:solidFill>
                  <a:srgbClr val="5B6472"/>
                </a:solidFill>
                <a:latin typeface="Arial"/>
              </a:rPr>
              <a:t>Tải lên tài liệu, link website, video. Mọi nội dung sinh ra sau này đều dựa trên đây.</a:t>
            </a:r>
          </a:p>
        </p:txBody>
      </p:sp>
      <p:sp>
        <p:nvSpPr>
          <p:cNvPr id="13" name="Rounded Rectangle 12"/>
          <p:cNvSpPr/>
          <p:nvPr/>
        </p:nvSpPr>
        <p:spPr>
          <a:xfrm>
            <a:off x="4332213"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32213" y="2139696"/>
            <a:ext cx="3527541"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ounded Rectangle 14"/>
          <p:cNvSpPr/>
          <p:nvPr/>
        </p:nvSpPr>
        <p:spPr>
          <a:xfrm>
            <a:off x="4643109" y="2505456"/>
            <a:ext cx="1196086" cy="365760"/>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CỘT GIỮA</a:t>
            </a:r>
          </a:p>
        </p:txBody>
      </p:sp>
      <p:sp>
        <p:nvSpPr>
          <p:cNvPr id="16" name="TextBox 15"/>
          <p:cNvSpPr txBox="1"/>
          <p:nvPr/>
        </p:nvSpPr>
        <p:spPr>
          <a:xfrm>
            <a:off x="4643109"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Trò chuyện</a:t>
            </a:r>
          </a:p>
        </p:txBody>
      </p:sp>
      <p:sp>
        <p:nvSpPr>
          <p:cNvPr id="17" name="TextBox 16"/>
          <p:cNvSpPr txBox="1"/>
          <p:nvPr/>
        </p:nvSpPr>
        <p:spPr>
          <a:xfrm>
            <a:off x="4643109" y="3825240"/>
            <a:ext cx="2905749" cy="1607515"/>
          </a:xfrm>
          <a:prstGeom prst="rect">
            <a:avLst/>
          </a:prstGeom>
          <a:noFill/>
        </p:spPr>
        <p:txBody>
          <a:bodyPr wrap="square" anchor="t" lIns="0" rIns="0" tIns="0" bIns="0">
            <a:spAutoFit/>
          </a:bodyPr>
          <a:lstStyle/>
          <a:p>
            <a:pPr algn="l">
              <a:lnSpc>
                <a:spcPct val="122000"/>
              </a:lnSpc>
              <a:spcAft>
                <a:spcPts val="500"/>
              </a:spcAft>
            </a:pPr>
            <a:r>
              <a:rPr sz="2100" b="0">
                <a:solidFill>
                  <a:srgbClr val="5B6472"/>
                </a:solidFill>
                <a:latin typeface="Arial"/>
              </a:rPr>
              <a:t>Đặt câu hỏi, yêu cầu tạo nội dung. Mỗi câu trả lời đều kèm trích dẫn.</a:t>
            </a:r>
          </a:p>
        </p:txBody>
      </p:sp>
      <p:sp>
        <p:nvSpPr>
          <p:cNvPr id="18" name="Rounded Rectangle 17"/>
          <p:cNvSpPr/>
          <p:nvPr/>
        </p:nvSpPr>
        <p:spPr>
          <a:xfrm>
            <a:off x="809749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97498" y="2139696"/>
            <a:ext cx="3527541"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8408394" y="2505456"/>
            <a:ext cx="1161161" cy="365760"/>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CỘT PHẢI</a:t>
            </a:r>
          </a:p>
        </p:txBody>
      </p:sp>
      <p:sp>
        <p:nvSpPr>
          <p:cNvPr id="21" name="TextBox 20"/>
          <p:cNvSpPr txBox="1"/>
          <p:nvPr/>
        </p:nvSpPr>
        <p:spPr>
          <a:xfrm>
            <a:off x="840839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Studio</a:t>
            </a:r>
          </a:p>
        </p:txBody>
      </p:sp>
      <p:sp>
        <p:nvSpPr>
          <p:cNvPr id="22" name="TextBox 21"/>
          <p:cNvSpPr txBox="1"/>
          <p:nvPr/>
        </p:nvSpPr>
        <p:spPr>
          <a:xfrm>
            <a:off x="8408394" y="3825240"/>
            <a:ext cx="2905749" cy="1607515"/>
          </a:xfrm>
          <a:prstGeom prst="rect">
            <a:avLst/>
          </a:prstGeom>
          <a:noFill/>
        </p:spPr>
        <p:txBody>
          <a:bodyPr wrap="square" anchor="t" lIns="0" rIns="0" tIns="0" bIns="0">
            <a:spAutoFit/>
          </a:bodyPr>
          <a:lstStyle/>
          <a:p>
            <a:pPr algn="l">
              <a:lnSpc>
                <a:spcPct val="122000"/>
              </a:lnSpc>
              <a:spcAft>
                <a:spcPts val="500"/>
              </a:spcAft>
            </a:pPr>
            <a:r>
              <a:rPr sz="2100" b="0">
                <a:solidFill>
                  <a:srgbClr val="5B6472"/>
                </a:solidFill>
                <a:latin typeface="Arial"/>
              </a:rPr>
              <a:t>Chuyển nội dung thành slide, infographic, video, sơ đồ tư duy, đề cương.</a:t>
            </a:r>
          </a:p>
        </p:txBody>
      </p:sp>
      <p:pic>
        <p:nvPicPr>
          <p:cNvPr id="23" name="Picture 2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4" name="TextBox 2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5" name="TextBox 2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26" name="TextBox 2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Studio — chín loại đầu ra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Cùng một bộ nguồn, chín sản phẩm khác nhau, mỗi thứ chỉ một câu lệnh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187452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53596"/>
                </a:solidFill>
                <a:latin typeface="Arial"/>
              </a:rPr>
              <a:t>ĐẦU RA 1</a:t>
            </a:r>
          </a:p>
        </p:txBody>
      </p:sp>
      <p:sp>
        <p:nvSpPr>
          <p:cNvPr id="11" name="TextBox 10"/>
          <p:cNvSpPr txBox="1"/>
          <p:nvPr/>
        </p:nvSpPr>
        <p:spPr>
          <a:xfrm>
            <a:off x="896112"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Tổng quan bằng âm thanh</a:t>
            </a:r>
          </a:p>
        </p:txBody>
      </p:sp>
      <p:sp>
        <p:nvSpPr>
          <p:cNvPr id="12" name="TextBox 11"/>
          <p:cNvSpPr txBox="1"/>
          <p:nvPr/>
        </p:nvSpPr>
        <p:spPr>
          <a:xfrm>
            <a:off x="896112"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Tệp âm thanh giới thiệu, bình luận hoặc tranh luận về chủ đề bài học</a:t>
            </a:r>
          </a:p>
        </p:txBody>
      </p:sp>
      <p:sp>
        <p:nvSpPr>
          <p:cNvPr id="13" name="Rounded Rectangle 12"/>
          <p:cNvSpPr/>
          <p:nvPr/>
        </p:nvSpPr>
        <p:spPr>
          <a:xfrm>
            <a:off x="4326117"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26117" y="2139696"/>
            <a:ext cx="77724" cy="187452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4655301"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53596"/>
                </a:solidFill>
                <a:latin typeface="Arial"/>
              </a:rPr>
              <a:t>ĐẦU RA 2</a:t>
            </a:r>
          </a:p>
        </p:txBody>
      </p:sp>
      <p:sp>
        <p:nvSpPr>
          <p:cNvPr id="16" name="TextBox 15"/>
          <p:cNvSpPr txBox="1"/>
          <p:nvPr/>
        </p:nvSpPr>
        <p:spPr>
          <a:xfrm>
            <a:off x="4655301"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Tổng quan bằng video</a:t>
            </a:r>
          </a:p>
        </p:txBody>
      </p:sp>
      <p:sp>
        <p:nvSpPr>
          <p:cNvPr id="17" name="TextBox 16"/>
          <p:cNvSpPr txBox="1"/>
          <p:nvPr/>
        </p:nvSpPr>
        <p:spPr>
          <a:xfrm>
            <a:off x="4655301"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Video bài giảng dài tới ~12 phút, sinh từ một câu lệnh</a:t>
            </a:r>
          </a:p>
        </p:txBody>
      </p:sp>
      <p:sp>
        <p:nvSpPr>
          <p:cNvPr id="18" name="Rounded Rectangle 17"/>
          <p:cNvSpPr/>
          <p:nvPr/>
        </p:nvSpPr>
        <p:spPr>
          <a:xfrm>
            <a:off x="8085306"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85306" y="2139696"/>
            <a:ext cx="77724" cy="187452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8414490"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E4FB0"/>
                </a:solidFill>
                <a:latin typeface="Arial"/>
              </a:rPr>
              <a:t>ĐẦU RA 3</a:t>
            </a:r>
          </a:p>
        </p:txBody>
      </p:sp>
      <p:sp>
        <p:nvSpPr>
          <p:cNvPr id="21" name="TextBox 20"/>
          <p:cNvSpPr txBox="1"/>
          <p:nvPr/>
        </p:nvSpPr>
        <p:spPr>
          <a:xfrm>
            <a:off x="8414490"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Slide bài giảng</a:t>
            </a:r>
          </a:p>
        </p:txBody>
      </p:sp>
      <p:sp>
        <p:nvSpPr>
          <p:cNvPr id="22" name="TextBox 21"/>
          <p:cNvSpPr txBox="1"/>
          <p:nvPr/>
        </p:nvSpPr>
        <p:spPr>
          <a:xfrm>
            <a:off x="8414490"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Nhiều phong cách: truyện tranh, màu nước, hoạt hình</a:t>
            </a:r>
          </a:p>
        </p:txBody>
      </p:sp>
      <p:sp>
        <p:nvSpPr>
          <p:cNvPr id="23" name="Rounded Rectangle 22"/>
          <p:cNvSpPr/>
          <p:nvPr/>
        </p:nvSpPr>
        <p:spPr>
          <a:xfrm>
            <a:off x="566928"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566928" y="4233672"/>
            <a:ext cx="77724" cy="187452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TextBox 24"/>
          <p:cNvSpPr txBox="1"/>
          <p:nvPr/>
        </p:nvSpPr>
        <p:spPr>
          <a:xfrm>
            <a:off x="896112"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E4FB0"/>
                </a:solidFill>
                <a:latin typeface="Arial"/>
              </a:rPr>
              <a:t>ĐẦU RA 4</a:t>
            </a:r>
          </a:p>
        </p:txBody>
      </p:sp>
      <p:sp>
        <p:nvSpPr>
          <p:cNvPr id="26" name="TextBox 25"/>
          <p:cNvSpPr txBox="1"/>
          <p:nvPr/>
        </p:nvSpPr>
        <p:spPr>
          <a:xfrm>
            <a:off x="896112"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Bản đồ tư duy</a:t>
            </a:r>
          </a:p>
        </p:txBody>
      </p:sp>
      <p:sp>
        <p:nvSpPr>
          <p:cNvPr id="27" name="TextBox 26"/>
          <p:cNvSpPr txBox="1"/>
          <p:nvPr/>
        </p:nvSpPr>
        <p:spPr>
          <a:xfrm>
            <a:off x="896112"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Toàn bộ mạch bài theo sơ đồ, xem một lần là nắm bố cục</a:t>
            </a:r>
          </a:p>
        </p:txBody>
      </p:sp>
      <p:sp>
        <p:nvSpPr>
          <p:cNvPr id="28" name="Rounded Rectangle 27"/>
          <p:cNvSpPr/>
          <p:nvPr/>
        </p:nvSpPr>
        <p:spPr>
          <a:xfrm>
            <a:off x="4326117"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Rectangle 28"/>
          <p:cNvSpPr/>
          <p:nvPr/>
        </p:nvSpPr>
        <p:spPr>
          <a:xfrm>
            <a:off x="4326117" y="4233672"/>
            <a:ext cx="77724" cy="187452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TextBox 29"/>
          <p:cNvSpPr txBox="1"/>
          <p:nvPr/>
        </p:nvSpPr>
        <p:spPr>
          <a:xfrm>
            <a:off x="4655301"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E7C9B"/>
                </a:solidFill>
                <a:latin typeface="Arial"/>
              </a:rPr>
              <a:t>ĐẦU RA 5</a:t>
            </a:r>
          </a:p>
        </p:txBody>
      </p:sp>
      <p:sp>
        <p:nvSpPr>
          <p:cNvPr id="31" name="TextBox 30"/>
          <p:cNvSpPr txBox="1"/>
          <p:nvPr/>
        </p:nvSpPr>
        <p:spPr>
          <a:xfrm>
            <a:off x="4655301"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Đồ họa thông tin</a:t>
            </a:r>
          </a:p>
        </p:txBody>
      </p:sp>
      <p:sp>
        <p:nvSpPr>
          <p:cNvPr id="32" name="TextBox 31"/>
          <p:cNvSpPr txBox="1"/>
          <p:nvPr/>
        </p:nvSpPr>
        <p:spPr>
          <a:xfrm>
            <a:off x="4655301"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Poster tóm tắt nội dung chương theo phong cách infographic</a:t>
            </a:r>
          </a:p>
        </p:txBody>
      </p:sp>
      <p:pic>
        <p:nvPicPr>
          <p:cNvPr id="33" name="Picture 3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4" name="TextBox 3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5" name="TextBox 3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cột Studio</a:t>
            </a:r>
          </a:p>
        </p:txBody>
      </p:sp>
      <p:sp>
        <p:nvSpPr>
          <p:cNvPr id="36" name="TextBox 3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Studio — chín loại đầu ra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Cùng một bộ nguồn, chín sản phẩm khác nhau, mỗi thứ chỉ một câu lệnh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187452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E7C9B"/>
                </a:solidFill>
                <a:latin typeface="Arial"/>
              </a:rPr>
              <a:t>ĐẦU RA 6</a:t>
            </a:r>
          </a:p>
        </p:txBody>
      </p:sp>
      <p:sp>
        <p:nvSpPr>
          <p:cNvPr id="11" name="TextBox 10"/>
          <p:cNvSpPr txBox="1"/>
          <p:nvPr/>
        </p:nvSpPr>
        <p:spPr>
          <a:xfrm>
            <a:off x="896112"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Thẻ ghi nhớ</a:t>
            </a:r>
          </a:p>
        </p:txBody>
      </p:sp>
      <p:sp>
        <p:nvSpPr>
          <p:cNvPr id="12" name="TextBox 11"/>
          <p:cNvSpPr txBox="1"/>
          <p:nvPr/>
        </p:nvSpPr>
        <p:spPr>
          <a:xfrm>
            <a:off x="896112"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Flashcard chữ, số, hình ảnh — giao học sinh tự ôn</a:t>
            </a:r>
          </a:p>
        </p:txBody>
      </p:sp>
      <p:sp>
        <p:nvSpPr>
          <p:cNvPr id="13" name="Rounded Rectangle 12"/>
          <p:cNvSpPr/>
          <p:nvPr/>
        </p:nvSpPr>
        <p:spPr>
          <a:xfrm>
            <a:off x="4326117"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26117" y="2139696"/>
            <a:ext cx="77724" cy="187452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4655301"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2776A"/>
                </a:solidFill>
                <a:latin typeface="Arial"/>
              </a:rPr>
              <a:t>ĐẦU RA 7</a:t>
            </a:r>
          </a:p>
        </p:txBody>
      </p:sp>
      <p:sp>
        <p:nvSpPr>
          <p:cNvPr id="16" name="TextBox 15"/>
          <p:cNvSpPr txBox="1"/>
          <p:nvPr/>
        </p:nvSpPr>
        <p:spPr>
          <a:xfrm>
            <a:off x="4655301"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Bài kiểm tra</a:t>
            </a:r>
          </a:p>
        </p:txBody>
      </p:sp>
      <p:sp>
        <p:nvSpPr>
          <p:cNvPr id="17" name="TextBox 16"/>
          <p:cNvSpPr txBox="1"/>
          <p:nvPr/>
        </p:nvSpPr>
        <p:spPr>
          <a:xfrm>
            <a:off x="4655301"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Nhiều dạng, phân cấp độ từ dễ đến khó trong một câu lệnh</a:t>
            </a:r>
          </a:p>
        </p:txBody>
      </p:sp>
      <p:sp>
        <p:nvSpPr>
          <p:cNvPr id="18" name="Rounded Rectangle 17"/>
          <p:cNvSpPr/>
          <p:nvPr/>
        </p:nvSpPr>
        <p:spPr>
          <a:xfrm>
            <a:off x="8085306"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85306" y="2139696"/>
            <a:ext cx="77724" cy="187452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8414490"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D9821E"/>
                </a:solidFill>
                <a:latin typeface="Arial"/>
              </a:rPr>
              <a:t>ĐẦU RA 8</a:t>
            </a:r>
          </a:p>
        </p:txBody>
      </p:sp>
      <p:sp>
        <p:nvSpPr>
          <p:cNvPr id="21" name="TextBox 20"/>
          <p:cNvSpPr txBox="1"/>
          <p:nvPr/>
        </p:nvSpPr>
        <p:spPr>
          <a:xfrm>
            <a:off x="8414490"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Báo cáo</a:t>
            </a:r>
          </a:p>
        </p:txBody>
      </p:sp>
      <p:sp>
        <p:nvSpPr>
          <p:cNvPr id="22" name="TextBox 21"/>
          <p:cNvSpPr txBox="1"/>
          <p:nvPr/>
        </p:nvSpPr>
        <p:spPr>
          <a:xfrm>
            <a:off x="8414490"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Tóm tắt nội dung theo nhiều hình thức báo cáo khác nhau</a:t>
            </a:r>
          </a:p>
        </p:txBody>
      </p:sp>
      <p:sp>
        <p:nvSpPr>
          <p:cNvPr id="23" name="Rounded Rectangle 22"/>
          <p:cNvSpPr/>
          <p:nvPr/>
        </p:nvSpPr>
        <p:spPr>
          <a:xfrm>
            <a:off x="566928"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566928" y="4233672"/>
            <a:ext cx="77724" cy="187452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TextBox 24"/>
          <p:cNvSpPr txBox="1"/>
          <p:nvPr/>
        </p:nvSpPr>
        <p:spPr>
          <a:xfrm>
            <a:off x="896112"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D9821E"/>
                </a:solidFill>
                <a:latin typeface="Arial"/>
              </a:rPr>
              <a:t>ĐẦU RA 9</a:t>
            </a:r>
          </a:p>
        </p:txBody>
      </p:sp>
      <p:sp>
        <p:nvSpPr>
          <p:cNvPr id="26" name="TextBox 25"/>
          <p:cNvSpPr txBox="1"/>
          <p:nvPr/>
        </p:nvSpPr>
        <p:spPr>
          <a:xfrm>
            <a:off x="896112"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Bảng dữ liệu</a:t>
            </a:r>
          </a:p>
        </p:txBody>
      </p:sp>
      <p:sp>
        <p:nvSpPr>
          <p:cNvPr id="27" name="TextBox 26"/>
          <p:cNvSpPr txBox="1"/>
          <p:nvPr/>
        </p:nvSpPr>
        <p:spPr>
          <a:xfrm>
            <a:off x="896112"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Thống kê, phân tích số liệu điểm số, theo dõi tiến bộ học sinh</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cột Studio</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49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Bản đồ chuyên đề — Buổi 1</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Nền tảng dùng cho cả ba buổi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39733"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971799"/>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53596"/>
                </a:solidFill>
                <a:latin typeface="Arial"/>
              </a:rPr>
              <a:t>CHUYÊN ĐỀ 1</a:t>
            </a:r>
          </a:p>
        </p:txBody>
      </p:sp>
      <p:sp>
        <p:nvSpPr>
          <p:cNvPr id="11" name="TextBox 10"/>
          <p:cNvSpPr txBox="1"/>
          <p:nvPr/>
        </p:nvSpPr>
        <p:spPr>
          <a:xfrm>
            <a:off x="896112" y="3392422"/>
            <a:ext cx="2972805" cy="917448"/>
          </a:xfrm>
          <a:prstGeom prst="rect">
            <a:avLst/>
          </a:prstGeom>
          <a:noFill/>
        </p:spPr>
        <p:txBody>
          <a:bodyPr wrap="square" anchor="t" lIns="0" rIns="0" tIns="0" bIns="0">
            <a:spAutoFit/>
          </a:bodyPr>
          <a:lstStyle/>
          <a:p>
            <a:pPr algn="l">
              <a:lnSpc>
                <a:spcPct val="110000"/>
              </a:lnSpc>
              <a:spcAft>
                <a:spcPts val="500"/>
              </a:spcAft>
            </a:pPr>
            <a:r>
              <a:rPr sz="2600" b="1">
                <a:solidFill>
                  <a:srgbClr val="053596"/>
                </a:solidFill>
                <a:latin typeface="Arial"/>
              </a:rPr>
              <a:t>Khung năng lực số</a:t>
            </a:r>
          </a:p>
        </p:txBody>
      </p:sp>
      <p:sp>
        <p:nvSpPr>
          <p:cNvPr id="12" name="TextBox 11"/>
          <p:cNvSpPr txBox="1"/>
          <p:nvPr/>
        </p:nvSpPr>
        <p:spPr>
          <a:xfrm>
            <a:off x="896112" y="4511038"/>
            <a:ext cx="2972805" cy="765048"/>
          </a:xfrm>
          <a:prstGeom prst="rect">
            <a:avLst/>
          </a:prstGeom>
          <a:noFill/>
        </p:spPr>
        <p:txBody>
          <a:bodyPr wrap="square" anchor="t" lIns="0" rIns="0" tIns="0" bIns="0">
            <a:spAutoFit/>
          </a:bodyPr>
          <a:lstStyle/>
          <a:p>
            <a:pPr algn="l">
              <a:lnSpc>
                <a:spcPct val="118000"/>
              </a:lnSpc>
              <a:spcAft>
                <a:spcPts val="500"/>
              </a:spcAft>
            </a:pPr>
            <a:r>
              <a:rPr sz="2000" b="0">
                <a:solidFill>
                  <a:srgbClr val="5B6472"/>
                </a:solidFill>
                <a:latin typeface="Arial"/>
              </a:rPr>
              <a:t>6 miền · 20 năng lực thành phần · tự đánh giá</a:t>
            </a:r>
          </a:p>
        </p:txBody>
      </p:sp>
      <p:sp>
        <p:nvSpPr>
          <p:cNvPr id="13" name="Rounded Rectangle 12"/>
          <p:cNvSpPr/>
          <p:nvPr/>
        </p:nvSpPr>
        <p:spPr>
          <a:xfrm>
            <a:off x="4326117" y="2139696"/>
            <a:ext cx="3539733"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26117" y="2139696"/>
            <a:ext cx="77724" cy="39684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4655301" y="2971799"/>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E4FB0"/>
                </a:solidFill>
                <a:latin typeface="Arial"/>
              </a:rPr>
              <a:t>CHUYÊN ĐỀ 2</a:t>
            </a:r>
          </a:p>
        </p:txBody>
      </p:sp>
      <p:sp>
        <p:nvSpPr>
          <p:cNvPr id="16" name="TextBox 15"/>
          <p:cNvSpPr txBox="1"/>
          <p:nvPr/>
        </p:nvSpPr>
        <p:spPr>
          <a:xfrm>
            <a:off x="4655301" y="3392422"/>
            <a:ext cx="2972805" cy="917448"/>
          </a:xfrm>
          <a:prstGeom prst="rect">
            <a:avLst/>
          </a:prstGeom>
          <a:noFill/>
        </p:spPr>
        <p:txBody>
          <a:bodyPr wrap="square" anchor="t" lIns="0" rIns="0" tIns="0" bIns="0">
            <a:spAutoFit/>
          </a:bodyPr>
          <a:lstStyle/>
          <a:p>
            <a:pPr algn="l">
              <a:lnSpc>
                <a:spcPct val="110000"/>
              </a:lnSpc>
              <a:spcAft>
                <a:spcPts val="500"/>
              </a:spcAft>
            </a:pPr>
            <a:r>
              <a:rPr sz="2600" b="1">
                <a:solidFill>
                  <a:srgbClr val="053596"/>
                </a:solidFill>
                <a:latin typeface="Arial"/>
              </a:rPr>
              <a:t>Kỹ năng viết câu lệnh</a:t>
            </a:r>
          </a:p>
        </p:txBody>
      </p:sp>
      <p:sp>
        <p:nvSpPr>
          <p:cNvPr id="17" name="TextBox 16"/>
          <p:cNvSpPr txBox="1"/>
          <p:nvPr/>
        </p:nvSpPr>
        <p:spPr>
          <a:xfrm>
            <a:off x="4655301" y="4511038"/>
            <a:ext cx="2972805" cy="765048"/>
          </a:xfrm>
          <a:prstGeom prst="rect">
            <a:avLst/>
          </a:prstGeom>
          <a:noFill/>
        </p:spPr>
        <p:txBody>
          <a:bodyPr wrap="square" anchor="t" lIns="0" rIns="0" tIns="0" bIns="0">
            <a:spAutoFit/>
          </a:bodyPr>
          <a:lstStyle/>
          <a:p>
            <a:pPr algn="l">
              <a:lnSpc>
                <a:spcPct val="118000"/>
              </a:lnSpc>
              <a:spcAft>
                <a:spcPts val="500"/>
              </a:spcAft>
            </a:pPr>
            <a:r>
              <a:rPr sz="2000" b="0">
                <a:solidFill>
                  <a:srgbClr val="5B6472"/>
                </a:solidFill>
                <a:latin typeface="Arial"/>
              </a:rPr>
              <a:t>Kỹ năng lõi, dùng chung cho mọi công cụ</a:t>
            </a:r>
          </a:p>
        </p:txBody>
      </p:sp>
      <p:sp>
        <p:nvSpPr>
          <p:cNvPr id="18" name="Rounded Rectangle 17"/>
          <p:cNvSpPr/>
          <p:nvPr/>
        </p:nvSpPr>
        <p:spPr>
          <a:xfrm>
            <a:off x="8085306" y="2139696"/>
            <a:ext cx="3539733"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85306" y="2139696"/>
            <a:ext cx="77724" cy="3968496"/>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8414490" y="2971799"/>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D42821"/>
                </a:solidFill>
                <a:latin typeface="Arial"/>
              </a:rPr>
              <a:t>CHUYÊN ĐỀ 10 · CỐT LÕI</a:t>
            </a:r>
          </a:p>
        </p:txBody>
      </p:sp>
      <p:sp>
        <p:nvSpPr>
          <p:cNvPr id="21" name="TextBox 20"/>
          <p:cNvSpPr txBox="1"/>
          <p:nvPr/>
        </p:nvSpPr>
        <p:spPr>
          <a:xfrm>
            <a:off x="8414490" y="3392422"/>
            <a:ext cx="2972805" cy="917448"/>
          </a:xfrm>
          <a:prstGeom prst="rect">
            <a:avLst/>
          </a:prstGeom>
          <a:noFill/>
        </p:spPr>
        <p:txBody>
          <a:bodyPr wrap="square" anchor="t" lIns="0" rIns="0" tIns="0" bIns="0">
            <a:spAutoFit/>
          </a:bodyPr>
          <a:lstStyle/>
          <a:p>
            <a:pPr algn="l">
              <a:lnSpc>
                <a:spcPct val="110000"/>
              </a:lnSpc>
              <a:spcAft>
                <a:spcPts val="500"/>
              </a:spcAft>
            </a:pPr>
            <a:r>
              <a:rPr sz="2600" b="1">
                <a:solidFill>
                  <a:srgbClr val="053596"/>
                </a:solidFill>
                <a:latin typeface="Arial"/>
              </a:rPr>
              <a:t>An toàn và trách nhiệm</a:t>
            </a:r>
          </a:p>
        </p:txBody>
      </p:sp>
      <p:sp>
        <p:nvSpPr>
          <p:cNvPr id="22" name="TextBox 21"/>
          <p:cNvSpPr txBox="1"/>
          <p:nvPr/>
        </p:nvSpPr>
        <p:spPr>
          <a:xfrm>
            <a:off x="8414490" y="4511038"/>
            <a:ext cx="2972805" cy="765048"/>
          </a:xfrm>
          <a:prstGeom prst="rect">
            <a:avLst/>
          </a:prstGeom>
          <a:noFill/>
        </p:spPr>
        <p:txBody>
          <a:bodyPr wrap="square" anchor="t" lIns="0" rIns="0" tIns="0" bIns="0">
            <a:spAutoFit/>
          </a:bodyPr>
          <a:lstStyle/>
          <a:p>
            <a:pPr algn="l">
              <a:lnSpc>
                <a:spcPct val="118000"/>
              </a:lnSpc>
              <a:spcAft>
                <a:spcPts val="500"/>
              </a:spcAft>
            </a:pPr>
            <a:r>
              <a:rPr sz="2000" b="0">
                <a:solidFill>
                  <a:srgbClr val="5B6472"/>
                </a:solidFill>
                <a:latin typeface="Arial"/>
              </a:rPr>
              <a:t>Sáu quy tắc, học xong mới mở công cụ ở buổi 2</a:t>
            </a:r>
          </a:p>
        </p:txBody>
      </p:sp>
      <p:pic>
        <p:nvPicPr>
          <p:cNvPr id="23" name="Picture 2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4" name="TextBox 2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5" name="TextBox 2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Dự kiến nội dung tập huấn ngày 18/8/2026</a:t>
            </a:r>
          </a:p>
        </p:txBody>
      </p:sp>
      <p:sp>
        <p:nvSpPr>
          <p:cNvPr id="26" name="TextBox 2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61211"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MINH HỌA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Studio trông như thế nào</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Chín nút đầu ra nằm ở cột phải, ngay dưới phần Ghi chú</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8" name="Picture 7" descr="PL158-2.jpg"/>
          <p:cNvPicPr>
            <a:picLocks noChangeAspect="1"/>
          </p:cNvPicPr>
          <p:nvPr/>
        </p:nvPicPr>
        <p:blipFill>
          <a:blip r:embed="rId2"/>
          <a:stretch>
            <a:fillRect/>
          </a:stretch>
        </p:blipFill>
        <p:spPr>
          <a:xfrm>
            <a:off x="566928" y="2520633"/>
            <a:ext cx="11058112" cy="2475101"/>
          </a:xfrm>
          <a:prstGeom prst="rect">
            <a:avLst/>
          </a:prstGeom>
        </p:spPr>
      </p:pic>
      <p:sp>
        <p:nvSpPr>
          <p:cNvPr id="9" name="Rectangle 8"/>
          <p:cNvSpPr/>
          <p:nvPr/>
        </p:nvSpPr>
        <p:spPr>
          <a:xfrm>
            <a:off x="566928" y="2520633"/>
            <a:ext cx="11058112" cy="2475101"/>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152144" y="5142038"/>
            <a:ext cx="9887681" cy="603504"/>
          </a:xfrm>
          <a:prstGeom prst="rect">
            <a:avLst/>
          </a:prstGeom>
          <a:noFill/>
        </p:spPr>
        <p:txBody>
          <a:bodyPr wrap="square" anchor="t" lIns="0" rIns="0" tIns="0" bIns="0">
            <a:spAutoFit/>
          </a:bodyPr>
          <a:lstStyle/>
          <a:p>
            <a:pPr algn="ctr">
              <a:lnSpc>
                <a:spcPct val="116000"/>
              </a:lnSpc>
              <a:spcAft>
                <a:spcPts val="500"/>
              </a:spcAft>
            </a:pPr>
            <a:r>
              <a:rPr sz="1550" b="0">
                <a:solidFill>
                  <a:srgbClr val="5B6472"/>
                </a:solidFill>
                <a:latin typeface="Arial"/>
              </a:rPr>
              <a:t>Cột trái là Nguồn, giữa là Sổ ghi chú, phải là Studio với chín nút đầu ra. Chọn nguồn ở cột trái trước rồi mới bấm nút — Studio chỉ dùng đúng những nguồn đang được tích chọn.</a:t>
            </a:r>
          </a:p>
        </p:txBody>
      </p:sp>
      <p:pic>
        <p:nvPicPr>
          <p:cNvPr id="11" name="Picture 10"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12" name="TextBox 1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3" name="TextBox 12"/>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14" name="TextBox 13"/>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Chọn đầu ra nào cho việc nào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Đừng bấm hết chín nút — mỗi việc chỉ cần một, hai loại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5971381"/>
                <a:gridCol w="5086731"/>
              </a:tblGrid>
              <a:tr h="713232">
                <a:tc>
                  <a:txBody>
                    <a:bodyPr/>
                    <a:lstStyle/>
                    <a:p>
                      <a:pPr>
                        <a:lnSpc>
                          <a:spcPct val="110000"/>
                        </a:lnSpc>
                      </a:pPr>
                      <a:r>
                        <a:rPr sz="1800" b="1">
                          <a:solidFill>
                            <a:srgbClr val="FFFFFF"/>
                          </a:solidFill>
                          <a:latin typeface="Arial"/>
                        </a:rPr>
                        <a:t>Việc thầy cô cần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Đầu ra nên dùng</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Học sinh vắng, cần tài liệu tự học ở nhà</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Tổng quan bằng video</a:t>
                      </a:r>
                      <a:r>
                        <a:rPr sz="1750" b="0">
                          <a:solidFill>
                            <a:srgbClr val="1B2438"/>
                          </a:solidFill>
                          <a:latin typeface="Arial"/>
                        </a:rPr>
                        <a:t>  hoặc  </a:t>
                      </a:r>
                      <a:r>
                        <a:rPr sz="1750" b="1">
                          <a:solidFill>
                            <a:srgbClr val="053596"/>
                          </a:solidFill>
                          <a:latin typeface="Arial"/>
                        </a:rPr>
                        <a:t>âm thanh</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Mở đầu tiết học, tạo hứng thú</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Slide bài giảng theo phong cách truyện tranh</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Ôn tập cuối chương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Bản đồ tư duy</a:t>
                      </a:r>
                      <a:r>
                        <a:rPr sz="1750" b="0">
                          <a:solidFill>
                            <a:srgbClr val="1B2438"/>
                          </a:solidFill>
                          <a:latin typeface="Arial"/>
                        </a:rPr>
                        <a:t>  +  </a:t>
                      </a:r>
                      <a:r>
                        <a:rPr sz="1750" b="1">
                          <a:solidFill>
                            <a:srgbClr val="053596"/>
                          </a:solidFill>
                          <a:latin typeface="Arial"/>
                        </a:rPr>
                        <a:t>Thẻ ghi nhớ</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Chọn đầu ra nào cho việc nào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Đừng bấm hết chín nút — mỗi việc chỉ cần một, hai loại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5971381"/>
                <a:gridCol w="5086731"/>
              </a:tblGrid>
              <a:tr h="713232">
                <a:tc>
                  <a:txBody>
                    <a:bodyPr/>
                    <a:lstStyle/>
                    <a:p>
                      <a:pPr>
                        <a:lnSpc>
                          <a:spcPct val="110000"/>
                        </a:lnSpc>
                      </a:pPr>
                      <a:r>
                        <a:rPr sz="1800" b="1">
                          <a:solidFill>
                            <a:srgbClr val="FFFFFF"/>
                          </a:solidFill>
                          <a:latin typeface="Arial"/>
                        </a:rPr>
                        <a:t>Việc thầy cô cần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Đầu ra nên dùng</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Kiểm tra nhanh 15 phút</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Bài kiểm tra</a:t>
                      </a:r>
                      <a:r>
                        <a:rPr sz="1750" b="0">
                          <a:solidFill>
                            <a:srgbClr val="1B2438"/>
                          </a:solidFill>
                          <a:latin typeface="Arial"/>
                        </a:rPr>
                        <a:t> — nêu rõ cấp độ trong câu lệnh</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Bảng tin lớp, poster chuyên đề</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Đồ họa thông tin</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Họp tổ, báo cáo chuyên môn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Báo cáo  +  Bảng dữ liệu</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NotebookLM: trợ lý AI chỉ dùng nguồn của bạn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Khác Gemini/ChatGPT/Claude: mọi câu trả lời đều bám sát tài liệu do giáo viên tải lên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Vào notebooklm.google.com (Google gọi đây là "Gemini Notebook"), bấm "+ Thêm nguồn": tải tệp PDF/Word, dán liên kết trang web, dùng Drive, hoặc dán trực tiếp văn bản.</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Ví dụ thật: dán nguyên văn bài Cách mạng tháng Tám 1945 (bối cảnh, diễn biến, ý nghĩa, bài học) làm nguồn duy nhất cho notebook.</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Sau khi có nguồn, khung Studio bên phải hiện đủ công cụ: Âm thanh, Video, Báo cáo, Bài kiểm tra, Thẻ ghi nhớ, Bản đồ tư duy, Bản trình bày, Đồ hoạ thông tin, Bảng dữ liệu.</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58-1.jpg"/>
          <p:cNvPicPr>
            <a:picLocks noChangeAspect="1"/>
          </p:cNvPicPr>
          <p:nvPr/>
        </p:nvPicPr>
        <p:blipFill>
          <a:blip r:embed="rId2"/>
          <a:stretch>
            <a:fillRect/>
          </a:stretch>
        </p:blipFill>
        <p:spPr>
          <a:xfrm>
            <a:off x="1904027" y="3547872"/>
            <a:ext cx="2754273" cy="1975104"/>
          </a:xfrm>
          <a:prstGeom prst="rect">
            <a:avLst/>
          </a:prstGeom>
        </p:spPr>
      </p:pic>
      <p:sp>
        <p:nvSpPr>
          <p:cNvPr id="22" name="Rectangle 21"/>
          <p:cNvSpPr/>
          <p:nvPr/>
        </p:nvSpPr>
        <p:spPr>
          <a:xfrm>
            <a:off x="1904027" y="3547872"/>
            <a:ext cx="2754273"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Hộp thoại "Thêm nguồn": tải tệp, trang web, Drive, dán văn bản</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58-2.jpg"/>
          <p:cNvPicPr>
            <a:picLocks noChangeAspect="1"/>
          </p:cNvPicPr>
          <p:nvPr/>
        </p:nvPicPr>
        <p:blipFill>
          <a:blip r:embed="rId3"/>
          <a:stretch>
            <a:fillRect/>
          </a:stretch>
        </p:blipFill>
        <p:spPr>
          <a:xfrm>
            <a:off x="6324584" y="3956559"/>
            <a:ext cx="5172440" cy="1157730"/>
          </a:xfrm>
          <a:prstGeom prst="rect">
            <a:avLst/>
          </a:prstGeom>
        </p:spPr>
      </p:pic>
      <p:sp>
        <p:nvSpPr>
          <p:cNvPr id="26" name="Rectangle 25"/>
          <p:cNvSpPr/>
          <p:nvPr/>
        </p:nvSpPr>
        <p:spPr>
          <a:xfrm>
            <a:off x="6324584" y="3956559"/>
            <a:ext cx="5172440" cy="1157730"/>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Nguồn đã thêm — toàn bộ công cụ Studio sẵn sàng dùng</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Báo cáo &amp; Bản đồ tư duy: hệ thống hoá kiến thức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Chọn định dạng có sẵn hoặc để AI tự đề xuất định dạng phù hợp với đúng nội dung nguồn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Bấm "Báo cáo" — ngoài định dạng có sẵn (Tài liệu tóm tắt, Hướng dẫn ôn tập, Bài đăng blog), AI còn tự đề xuất định dạng riêng theo đúng nội dung nguồn.</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Chọn "Hướng dẫn ôn tập" (Study Guide) để có ngay: câu hỏi ôn tập ngắn kèm đáp án, và bảng thuật ngữ cốt lõi kèm định nghĩa — dùng được ngay cho tiết ôn tập.</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"Bản đồ tư duy" tự vẽ sơ đồ phân nhánh theo đúng cấu trúc nguồn — bấm vào mũi tên "&gt;" để mở rộng từng nhánh xem chi tiết.</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59-1.jpg"/>
          <p:cNvPicPr>
            <a:picLocks noChangeAspect="1"/>
          </p:cNvPicPr>
          <p:nvPr/>
        </p:nvPicPr>
        <p:blipFill>
          <a:blip r:embed="rId2"/>
          <a:stretch>
            <a:fillRect/>
          </a:stretch>
        </p:blipFill>
        <p:spPr>
          <a:xfrm>
            <a:off x="1560281" y="3547872"/>
            <a:ext cx="3441765" cy="1975104"/>
          </a:xfrm>
          <a:prstGeom prst="rect">
            <a:avLst/>
          </a:prstGeom>
        </p:spPr>
      </p:pic>
      <p:sp>
        <p:nvSpPr>
          <p:cNvPr id="22" name="Rectangle 21"/>
          <p:cNvSpPr/>
          <p:nvPr/>
        </p:nvSpPr>
        <p:spPr>
          <a:xfrm>
            <a:off x="1560281" y="3547872"/>
            <a:ext cx="3441765"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Menu "Tạo báo cáo": định dạng có sẵn + AI tự đề xuất</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59-2.jpg"/>
          <p:cNvPicPr>
            <a:picLocks noChangeAspect="1"/>
          </p:cNvPicPr>
          <p:nvPr/>
        </p:nvPicPr>
        <p:blipFill>
          <a:blip r:embed="rId3"/>
          <a:stretch>
            <a:fillRect/>
          </a:stretch>
        </p:blipFill>
        <p:spPr>
          <a:xfrm>
            <a:off x="7178280" y="3547872"/>
            <a:ext cx="3465048" cy="1975104"/>
          </a:xfrm>
          <a:prstGeom prst="rect">
            <a:avLst/>
          </a:prstGeom>
        </p:spPr>
      </p:pic>
      <p:sp>
        <p:nvSpPr>
          <p:cNvPr id="26" name="Rectangle 25"/>
          <p:cNvSpPr/>
          <p:nvPr/>
        </p:nvSpPr>
        <p:spPr>
          <a:xfrm>
            <a:off x="7178280" y="3547872"/>
            <a:ext cx="346504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Bản đồ tư duy — mở rộng nhánh Diễn biến chính</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Bài kiểm tra &amp; Thẻ ghi nhớ: luyện tập có chấm điểm</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Tuỳ chỉnh số câu, độ khó, chủ đề — rồi luyện tập ngay với phản hồi tức thì</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"Bài kiểm tra": chọn số lượng câu, độ khó (Dễ/Trung bình/Khó), có thể yêu cầu chủ đề riêng (ví dụ "4 tỉnh giành chính quyền sớm nhất") — sinh bài trắc nghiệm tương tác.</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Chọn đáp án, hệ thống chấm ngay tại chỗ: đáp án đúng tô xanh kèm giải thích, đáp án sai tô đỏ kèm lý do vì sao chưa đúng — học sinh tự luyện không cần giáo viên chấm tay.</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"Thẻ ghi nhớ" tạo bộ thẻ lật (mặt trước câu hỏi, mặt sau đáp án) kèm nút "Giải thích" — phù hợp cho học sinh tự ôn từ vựng, mốc thời gian, sự kiện.</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60-1.jpg"/>
          <p:cNvPicPr>
            <a:picLocks noChangeAspect="1"/>
          </p:cNvPicPr>
          <p:nvPr/>
        </p:nvPicPr>
        <p:blipFill>
          <a:blip r:embed="rId2"/>
          <a:stretch>
            <a:fillRect/>
          </a:stretch>
        </p:blipFill>
        <p:spPr>
          <a:xfrm>
            <a:off x="2357033" y="3547872"/>
            <a:ext cx="1848262" cy="1975104"/>
          </a:xfrm>
          <a:prstGeom prst="rect">
            <a:avLst/>
          </a:prstGeom>
        </p:spPr>
      </p:pic>
      <p:sp>
        <p:nvSpPr>
          <p:cNvPr id="22" name="Rectangle 21"/>
          <p:cNvSpPr/>
          <p:nvPr/>
        </p:nvSpPr>
        <p:spPr>
          <a:xfrm>
            <a:off x="2357033" y="3547872"/>
            <a:ext cx="1848262"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Trắc nghiệm: chấm ngay, giải thích cả đáp án đúng và sai</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60-2.jpg"/>
          <p:cNvPicPr>
            <a:picLocks noChangeAspect="1"/>
          </p:cNvPicPr>
          <p:nvPr/>
        </p:nvPicPr>
        <p:blipFill>
          <a:blip r:embed="rId3"/>
          <a:stretch>
            <a:fillRect/>
          </a:stretch>
        </p:blipFill>
        <p:spPr>
          <a:xfrm>
            <a:off x="7903501" y="3547872"/>
            <a:ext cx="2014606" cy="1975104"/>
          </a:xfrm>
          <a:prstGeom prst="rect">
            <a:avLst/>
          </a:prstGeom>
        </p:spPr>
      </p:pic>
      <p:sp>
        <p:nvSpPr>
          <p:cNvPr id="26" name="Rectangle 25"/>
          <p:cNvSpPr/>
          <p:nvPr/>
        </p:nvSpPr>
        <p:spPr>
          <a:xfrm>
            <a:off x="7903501" y="3547872"/>
            <a:ext cx="2014606"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Thẻ ghi nhớ đã lật — đáp án kèm nút "Giải thích"</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Tổng quan bằng âm thanh: bài giảng thành podcast</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Hai host AI trò chuyện, phân tích nội dung nguồn — nghe được, không chỉ đọc được</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Bấm "Tổng quan bằng âm thanh", chọn định dạng: Tìm hiểu sâu (2 host trò chuyện phân tích), Tóm tắt, Phê bình, hoặc Tranh luận — chọn ngôn ngữ Tiếng Việt, độ dài Ngắn/Mặc định.</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Có thể ra yêu cầu riêng cho 2 host AI tập trung vào điều gì (ví dụ: nhấn mạnh bài học cho học sinh, hoặc chỉ thảo luận một mốc thời gian cụ thể).</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Sau vài phút, có ngay file audio nghe trực tiếp trong trình duyệt — dùng làm bài nghe khởi động, tài liệu ôn tập trên xe buýt, hoặc hỗ trợ học sinh khó tiếp cận văn bản dài.</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61-1.jpg"/>
          <p:cNvPicPr>
            <a:picLocks noChangeAspect="1"/>
          </p:cNvPicPr>
          <p:nvPr/>
        </p:nvPicPr>
        <p:blipFill>
          <a:blip r:embed="rId2"/>
          <a:stretch>
            <a:fillRect/>
          </a:stretch>
        </p:blipFill>
        <p:spPr>
          <a:xfrm>
            <a:off x="2067298" y="3547872"/>
            <a:ext cx="2427732" cy="1975104"/>
          </a:xfrm>
          <a:prstGeom prst="rect">
            <a:avLst/>
          </a:prstGeom>
        </p:spPr>
      </p:pic>
      <p:sp>
        <p:nvSpPr>
          <p:cNvPr id="22" name="Rectangle 21"/>
          <p:cNvSpPr/>
          <p:nvPr/>
        </p:nvSpPr>
        <p:spPr>
          <a:xfrm>
            <a:off x="2067298" y="3547872"/>
            <a:ext cx="2427732"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4 định dạng audio — chọn Tiếng Việt, độ dài Ngắn</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61-2.jpg"/>
          <p:cNvPicPr>
            <a:picLocks noChangeAspect="1"/>
          </p:cNvPicPr>
          <p:nvPr/>
        </p:nvPicPr>
        <p:blipFill>
          <a:blip r:embed="rId3"/>
          <a:stretch>
            <a:fillRect/>
          </a:stretch>
        </p:blipFill>
        <p:spPr>
          <a:xfrm>
            <a:off x="6738190" y="3547872"/>
            <a:ext cx="4345228" cy="1975104"/>
          </a:xfrm>
          <a:prstGeom prst="rect">
            <a:avLst/>
          </a:prstGeom>
        </p:spPr>
      </p:pic>
      <p:sp>
        <p:nvSpPr>
          <p:cNvPr id="26" name="Rectangle 25"/>
          <p:cNvSpPr/>
          <p:nvPr/>
        </p:nvSpPr>
        <p:spPr>
          <a:xfrm>
            <a:off x="6738190" y="3547872"/>
            <a:ext cx="434522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300" b="0">
                <a:solidFill>
                  <a:srgbClr val="5B6472"/>
                </a:solidFill>
                <a:latin typeface="Arial"/>
              </a:rPr>
              <a:t>Kết quả thật: podcast 4 phút 28 giây "15 ngày lật ngược tình thế 1945"</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800" b="1">
                <a:solidFill>
                  <a:srgbClr val="053596"/>
                </a:solidFill>
                <a:latin typeface="Arial"/>
              </a:rPr>
              <a:t>Trò chuyện với nguồn: hỏi đáp để soạn hoạt động dạy học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Ví dụ thật: xin gợi ý hoạt động khởi động 5 phút — câu trả lời bám sát đúng nội dung đã tải lên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80160"/>
          </a:xfrm>
          <a:prstGeom prst="rect">
            <a:avLst/>
          </a:prstGeom>
          <a:noFill/>
        </p:spPr>
        <p:txBody>
          <a:bodyPr wrap="square" anchor="ctr" lIns="0" rIns="0" tIns="0" bIns="0">
            <a:spAutoFit/>
          </a:bodyPr>
          <a:lstStyle/>
          <a:p>
            <a:pPr algn="l">
              <a:lnSpc>
                <a:spcPct val="118000"/>
              </a:lnSpc>
              <a:spcAft>
                <a:spcPts val="500"/>
              </a:spcAft>
            </a:pPr>
            <a:r>
              <a:rPr sz="1500" b="0">
                <a:solidFill>
                  <a:srgbClr val="1B2438"/>
                </a:solidFill>
                <a:latin typeface="Arial"/>
              </a:rPr>
              <a:t>Vì sao khác với hỏi trực tiếp Gemini/ChatGPT/Claude?</a:t>
            </a:r>
          </a:p>
        </p:txBody>
      </p:sp>
      <p:sp>
        <p:nvSpPr>
          <p:cNvPr id="12" name="Rounded Rectangle 11"/>
          <p:cNvSpPr/>
          <p:nvPr/>
        </p:nvSpPr>
        <p:spPr>
          <a:xfrm>
            <a:off x="566928" y="3547872"/>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5212080" cy="1280160"/>
          </a:xfrm>
          <a:prstGeom prst="rect">
            <a:avLst/>
          </a:prstGeom>
          <a:noFill/>
        </p:spPr>
        <p:txBody>
          <a:bodyPr wrap="square" anchor="ctr" lIns="0" rIns="0" tIns="0" bIns="0">
            <a:spAutoFit/>
          </a:bodyPr>
          <a:lstStyle/>
          <a:p>
            <a:pPr algn="l">
              <a:lnSpc>
                <a:spcPct val="118000"/>
              </a:lnSpc>
              <a:spcAft>
                <a:spcPts val="500"/>
              </a:spcAft>
            </a:pPr>
            <a:r>
              <a:rPr sz="1500" b="0">
                <a:solidFill>
                  <a:srgbClr val="1B2438"/>
                </a:solidFill>
                <a:latin typeface="Arial"/>
              </a:rPr>
              <a:t>Câu trả lời chỉ dùng đúng dữ kiện trong nguồn: trò chơi "Mật mã lịch sử" dùng đúng các con số 15, 80, 5, 4 (số năm chuẩn bị, số ngày Tổng khởi nghĩa...) lấy từ văn bản đã tải lên, không lẫn kiến thức ngoài nguồn.</a:t>
            </a:r>
          </a:p>
        </p:txBody>
      </p:sp>
      <p:sp>
        <p:nvSpPr>
          <p:cNvPr id="16" name="Rounded Rectangle 15"/>
          <p:cNvSpPr/>
          <p:nvPr/>
        </p:nvSpPr>
        <p:spPr>
          <a:xfrm>
            <a:off x="7114032" y="2139696"/>
            <a:ext cx="4511009" cy="35112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7" name="Picture 16" descr="PL162-1.jpg"/>
          <p:cNvPicPr>
            <a:picLocks noChangeAspect="1"/>
          </p:cNvPicPr>
          <p:nvPr/>
        </p:nvPicPr>
        <p:blipFill>
          <a:blip r:embed="rId2"/>
          <a:stretch>
            <a:fillRect/>
          </a:stretch>
        </p:blipFill>
        <p:spPr>
          <a:xfrm>
            <a:off x="7542020" y="2267712"/>
            <a:ext cx="3655033" cy="3255264"/>
          </a:xfrm>
          <a:prstGeom prst="rect">
            <a:avLst/>
          </a:prstGeom>
        </p:spPr>
      </p:pic>
      <p:sp>
        <p:nvSpPr>
          <p:cNvPr id="18" name="Rectangle 17"/>
          <p:cNvSpPr/>
          <p:nvPr/>
        </p:nvSpPr>
        <p:spPr>
          <a:xfrm>
            <a:off x="7542020" y="2267712"/>
            <a:ext cx="3655033" cy="325526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7223760" y="5724144"/>
            <a:ext cx="4291553"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Hỏi "gợi ý 3 hoạt động khởi động 5 phút" → nhận về trò chơi cụ thể, có bước thực hiện</a:t>
            </a:r>
          </a:p>
        </p:txBody>
      </p:sp>
      <p:pic>
        <p:nvPicPr>
          <p:cNvPr id="20" name="Picture 19"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1" name="TextBox 20"/>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2" name="TextBox 21"/>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800" b="1">
                <a:solidFill>
                  <a:srgbClr val="053596"/>
                </a:solidFill>
                <a:latin typeface="Arial"/>
              </a:rPr>
              <a:t>Trò chuyện với nguồn: hỏi đáp để soạn hoạt động dạy học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Ví dụ thật: xin gợi ý hoạt động khởi động 5 phút — câu trả lời bám sát đúng nội dung đã tải lên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Phù hợp khi cần bám sát tài liệu chuẩn: nếu tổ chuyên môn đã thống nhất một bộ tài liệu, nạp đúng tài liệu đó vào NotebookLM đảm bảo AI không "sáng tạo" thêm chi tiết sai lệch.</a:t>
            </a:r>
          </a:p>
        </p:txBody>
      </p:sp>
      <p:sp>
        <p:nvSpPr>
          <p:cNvPr id="12" name="Rounded Rectangle 11"/>
          <p:cNvSpPr/>
          <p:nvPr/>
        </p:nvSpPr>
        <p:spPr>
          <a:xfrm>
            <a:off x="566928" y="3547872"/>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Có thể hỏi tiếp, đào sâu từng ý: sau gợi ý đầu tiên, giáo viên hỏi thêm "hoạt động 1 có thể làm theo nhóm được không?" để tinh chỉnh ngay trong cùng cuộc trò chuyện.</a:t>
            </a:r>
          </a:p>
        </p:txBody>
      </p:sp>
      <p:pic>
        <p:nvPicPr>
          <p:cNvPr id="16" name="Picture 1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7" name="TextBox 1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8" name="TextBox 1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19" name="TextBox 1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Trích dẫn &amp; Bảng dữ liệu: kiểm chứng được từng câu trả lời</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Không phải "tin AI nói" — bấm vào số trích dẫn để nhảy thẳng tới đúng đoạn nguồn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150" b="0">
                <a:solidFill>
                  <a:srgbClr val="1B2438"/>
                </a:solidFill>
                <a:latin typeface="Arial"/>
              </a:rPr>
              <a:t>Mỗi câu trả lời của NotebookLM đều có số trích dẫn nhỏ (¹ ² ³) gắn sau mỗi ý — đây là điểm khác biệt lớn nhất so với chatbot thông thường.</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150" b="0">
                <a:solidFill>
                  <a:srgbClr val="1B2438"/>
                </a:solidFill>
                <a:latin typeface="Arial"/>
              </a:rPr>
              <a:t>Bấm vào số trích dẫn, khung "Nguồn" bên trái tự cuộn tới và tô sáng đúng đoạn văn bản gốc — giáo viên xác minh ngay AI có trích đúng hay không.</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150" b="0">
                <a:solidFill>
                  <a:srgbClr val="1B2438"/>
                </a:solidFill>
                <a:latin typeface="Arial"/>
              </a:rPr>
              <a:t>"Bảng dữ liệu" biến nguồn thành bảng có cấu trúc theo yêu cầu (ví dụ mốc thời gian) — mỗi dòng vẫn kèm số nguồn để đối chiếu.</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63-1.jpg"/>
          <p:cNvPicPr>
            <a:picLocks noChangeAspect="1"/>
          </p:cNvPicPr>
          <p:nvPr/>
        </p:nvPicPr>
        <p:blipFill>
          <a:blip r:embed="rId2"/>
          <a:stretch>
            <a:fillRect/>
          </a:stretch>
        </p:blipFill>
        <p:spPr>
          <a:xfrm>
            <a:off x="1806992" y="3547872"/>
            <a:ext cx="2948343" cy="1975104"/>
          </a:xfrm>
          <a:prstGeom prst="rect">
            <a:avLst/>
          </a:prstGeom>
        </p:spPr>
      </p:pic>
      <p:sp>
        <p:nvSpPr>
          <p:cNvPr id="22" name="Rectangle 21"/>
          <p:cNvSpPr/>
          <p:nvPr/>
        </p:nvSpPr>
        <p:spPr>
          <a:xfrm>
            <a:off x="1806992" y="3547872"/>
            <a:ext cx="2948343"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350" b="0">
                <a:solidFill>
                  <a:srgbClr val="5B6472"/>
                </a:solidFill>
                <a:latin typeface="Arial"/>
              </a:rPr>
              <a:t>Bấm số trích dẫn → nguồn tự cuộn tới, tô sáng đúng đoạn văn bản</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63-2.jpg"/>
          <p:cNvPicPr>
            <a:picLocks noChangeAspect="1"/>
          </p:cNvPicPr>
          <p:nvPr/>
        </p:nvPicPr>
        <p:blipFill>
          <a:blip r:embed="rId3"/>
          <a:stretch>
            <a:fillRect/>
          </a:stretch>
        </p:blipFill>
        <p:spPr>
          <a:xfrm>
            <a:off x="7882944" y="3547872"/>
            <a:ext cx="2055720" cy="1975104"/>
          </a:xfrm>
          <a:prstGeom prst="rect">
            <a:avLst/>
          </a:prstGeom>
        </p:spPr>
      </p:pic>
      <p:sp>
        <p:nvSpPr>
          <p:cNvPr id="26" name="Rectangle 25"/>
          <p:cNvSpPr/>
          <p:nvPr/>
        </p:nvSpPr>
        <p:spPr>
          <a:xfrm>
            <a:off x="7882944" y="3547872"/>
            <a:ext cx="2055720"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Bảng mốc thời gian tự trích xuất — mỗi dòng có nguồn kèm theo</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59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Bản đồ chuyên đề — Buổi 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Bốn trợ lý AI — học một kỹ năng, dùng ở bốn nơi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259993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791968"/>
            <a:ext cx="2033008" cy="274320"/>
          </a:xfrm>
          <a:prstGeom prst="rect">
            <a:avLst/>
          </a:prstGeom>
          <a:noFill/>
        </p:spPr>
        <p:txBody>
          <a:bodyPr wrap="square" anchor="t" lIns="0" rIns="0" tIns="0" bIns="0">
            <a:spAutoFit/>
          </a:bodyPr>
          <a:lstStyle/>
          <a:p>
            <a:pPr algn="l">
              <a:lnSpc>
                <a:spcPct val="118000"/>
              </a:lnSpc>
              <a:spcAft>
                <a:spcPts val="500"/>
              </a:spcAft>
            </a:pPr>
            <a:r>
              <a:rPr sz="1250" b="1">
                <a:solidFill>
                  <a:srgbClr val="1E4FB0"/>
                </a:solidFill>
                <a:latin typeface="Arial"/>
              </a:rPr>
              <a:t>CHUYÊN ĐỀ 3</a:t>
            </a:r>
          </a:p>
        </p:txBody>
      </p:sp>
      <p:sp>
        <p:nvSpPr>
          <p:cNvPr id="11" name="TextBox 10"/>
          <p:cNvSpPr txBox="1"/>
          <p:nvPr/>
        </p:nvSpPr>
        <p:spPr>
          <a:xfrm>
            <a:off x="896112" y="3212591"/>
            <a:ext cx="2033008" cy="917448"/>
          </a:xfrm>
          <a:prstGeom prst="rect">
            <a:avLst/>
          </a:prstGeom>
          <a:noFill/>
        </p:spPr>
        <p:txBody>
          <a:bodyPr wrap="square" anchor="t" lIns="0" rIns="0" tIns="0" bIns="0">
            <a:spAutoFit/>
          </a:bodyPr>
          <a:lstStyle/>
          <a:p>
            <a:pPr algn="l">
              <a:lnSpc>
                <a:spcPct val="110000"/>
              </a:lnSpc>
              <a:spcAft>
                <a:spcPts val="500"/>
              </a:spcAft>
            </a:pPr>
            <a:r>
              <a:rPr sz="2600" b="1">
                <a:solidFill>
                  <a:srgbClr val="053596"/>
                </a:solidFill>
                <a:latin typeface="Arial"/>
              </a:rPr>
              <a:t>Gemini Notebook</a:t>
            </a:r>
          </a:p>
        </p:txBody>
      </p:sp>
      <p:sp>
        <p:nvSpPr>
          <p:cNvPr id="12" name="TextBox 11"/>
          <p:cNvSpPr txBox="1"/>
          <p:nvPr/>
        </p:nvSpPr>
        <p:spPr>
          <a:xfrm>
            <a:off x="896112" y="4331207"/>
            <a:ext cx="2033008" cy="1124712"/>
          </a:xfrm>
          <a:prstGeom prst="rect">
            <a:avLst/>
          </a:prstGeom>
          <a:noFill/>
        </p:spPr>
        <p:txBody>
          <a:bodyPr wrap="square" anchor="t" lIns="0" rIns="0" tIns="0" bIns="0">
            <a:spAutoFit/>
          </a:bodyPr>
          <a:lstStyle/>
          <a:p>
            <a:pPr algn="l">
              <a:lnSpc>
                <a:spcPct val="118000"/>
              </a:lnSpc>
              <a:spcAft>
                <a:spcPts val="500"/>
              </a:spcAft>
            </a:pPr>
            <a:r>
              <a:rPr sz="2000" b="0">
                <a:solidFill>
                  <a:srgbClr val="5B6472"/>
                </a:solidFill>
                <a:latin typeface="Arial"/>
              </a:rPr>
              <a:t>Trợ lý bám nguồn tài liệu, có trích dẫn</a:t>
            </a:r>
          </a:p>
        </p:txBody>
      </p:sp>
      <p:sp>
        <p:nvSpPr>
          <p:cNvPr id="13" name="Rounded Rectangle 12"/>
          <p:cNvSpPr/>
          <p:nvPr/>
        </p:nvSpPr>
        <p:spPr>
          <a:xfrm>
            <a:off x="3386320" y="2139696"/>
            <a:ext cx="259993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3386320" y="2139696"/>
            <a:ext cx="77724" cy="39684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3715504" y="2791968"/>
            <a:ext cx="2033008" cy="274320"/>
          </a:xfrm>
          <a:prstGeom prst="rect">
            <a:avLst/>
          </a:prstGeom>
          <a:noFill/>
        </p:spPr>
        <p:txBody>
          <a:bodyPr wrap="square" anchor="t" lIns="0" rIns="0" tIns="0" bIns="0">
            <a:spAutoFit/>
          </a:bodyPr>
          <a:lstStyle/>
          <a:p>
            <a:pPr algn="l">
              <a:lnSpc>
                <a:spcPct val="118000"/>
              </a:lnSpc>
              <a:spcAft>
                <a:spcPts val="500"/>
              </a:spcAft>
            </a:pPr>
            <a:r>
              <a:rPr sz="1250" b="1">
                <a:solidFill>
                  <a:srgbClr val="0E7C9B"/>
                </a:solidFill>
                <a:latin typeface="Arial"/>
              </a:rPr>
              <a:t>CHUYÊN ĐỀ 4</a:t>
            </a:r>
          </a:p>
        </p:txBody>
      </p:sp>
      <p:sp>
        <p:nvSpPr>
          <p:cNvPr id="16" name="TextBox 15"/>
          <p:cNvSpPr txBox="1"/>
          <p:nvPr/>
        </p:nvSpPr>
        <p:spPr>
          <a:xfrm>
            <a:off x="3715504" y="3212591"/>
            <a:ext cx="2033008" cy="917448"/>
          </a:xfrm>
          <a:prstGeom prst="rect">
            <a:avLst/>
          </a:prstGeom>
          <a:noFill/>
        </p:spPr>
        <p:txBody>
          <a:bodyPr wrap="square" anchor="t" lIns="0" rIns="0" tIns="0" bIns="0">
            <a:spAutoFit/>
          </a:bodyPr>
          <a:lstStyle/>
          <a:p>
            <a:pPr algn="l">
              <a:lnSpc>
                <a:spcPct val="110000"/>
              </a:lnSpc>
              <a:spcAft>
                <a:spcPts val="500"/>
              </a:spcAft>
            </a:pPr>
            <a:r>
              <a:rPr sz="2600" b="1">
                <a:solidFill>
                  <a:srgbClr val="053596"/>
                </a:solidFill>
                <a:latin typeface="Arial"/>
              </a:rPr>
              <a:t>Gemini</a:t>
            </a:r>
          </a:p>
        </p:txBody>
      </p:sp>
      <p:sp>
        <p:nvSpPr>
          <p:cNvPr id="17" name="TextBox 16"/>
          <p:cNvSpPr txBox="1"/>
          <p:nvPr/>
        </p:nvSpPr>
        <p:spPr>
          <a:xfrm>
            <a:off x="3715504" y="4331207"/>
            <a:ext cx="2033008" cy="1124712"/>
          </a:xfrm>
          <a:prstGeom prst="rect">
            <a:avLst/>
          </a:prstGeom>
          <a:noFill/>
        </p:spPr>
        <p:txBody>
          <a:bodyPr wrap="square" anchor="t" lIns="0" rIns="0" tIns="0" bIns="0">
            <a:spAutoFit/>
          </a:bodyPr>
          <a:lstStyle/>
          <a:p>
            <a:pPr algn="l">
              <a:lnSpc>
                <a:spcPct val="118000"/>
              </a:lnSpc>
              <a:spcAft>
                <a:spcPts val="500"/>
              </a:spcAft>
            </a:pPr>
            <a:r>
              <a:rPr sz="2000" b="0">
                <a:solidFill>
                  <a:srgbClr val="5B6472"/>
                </a:solidFill>
                <a:latin typeface="Arial"/>
              </a:rPr>
              <a:t>Sáng tạo · hình ảnh · trợ lý Gem</a:t>
            </a:r>
          </a:p>
        </p:txBody>
      </p:sp>
      <p:sp>
        <p:nvSpPr>
          <p:cNvPr id="18" name="Rounded Rectangle 17"/>
          <p:cNvSpPr/>
          <p:nvPr/>
        </p:nvSpPr>
        <p:spPr>
          <a:xfrm>
            <a:off x="6205712" y="2139696"/>
            <a:ext cx="259993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6205712" y="2139696"/>
            <a:ext cx="77724" cy="3968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6534896" y="2791968"/>
            <a:ext cx="2033008" cy="274320"/>
          </a:xfrm>
          <a:prstGeom prst="rect">
            <a:avLst/>
          </a:prstGeom>
          <a:noFill/>
        </p:spPr>
        <p:txBody>
          <a:bodyPr wrap="square" anchor="t" lIns="0" rIns="0" tIns="0" bIns="0">
            <a:spAutoFit/>
          </a:bodyPr>
          <a:lstStyle/>
          <a:p>
            <a:pPr algn="l">
              <a:lnSpc>
                <a:spcPct val="118000"/>
              </a:lnSpc>
              <a:spcAft>
                <a:spcPts val="500"/>
              </a:spcAft>
            </a:pPr>
            <a:r>
              <a:rPr sz="1250" b="1">
                <a:solidFill>
                  <a:srgbClr val="12776A"/>
                </a:solidFill>
                <a:latin typeface="Arial"/>
              </a:rPr>
              <a:t>CHUYÊN ĐỀ 5</a:t>
            </a:r>
          </a:p>
        </p:txBody>
      </p:sp>
      <p:sp>
        <p:nvSpPr>
          <p:cNvPr id="21" name="TextBox 20"/>
          <p:cNvSpPr txBox="1"/>
          <p:nvPr/>
        </p:nvSpPr>
        <p:spPr>
          <a:xfrm>
            <a:off x="6534896" y="3212591"/>
            <a:ext cx="2033008" cy="917448"/>
          </a:xfrm>
          <a:prstGeom prst="rect">
            <a:avLst/>
          </a:prstGeom>
          <a:noFill/>
        </p:spPr>
        <p:txBody>
          <a:bodyPr wrap="square" anchor="t" lIns="0" rIns="0" tIns="0" bIns="0">
            <a:spAutoFit/>
          </a:bodyPr>
          <a:lstStyle/>
          <a:p>
            <a:pPr algn="l">
              <a:lnSpc>
                <a:spcPct val="110000"/>
              </a:lnSpc>
              <a:spcAft>
                <a:spcPts val="500"/>
              </a:spcAft>
            </a:pPr>
            <a:r>
              <a:rPr sz="2600" b="1">
                <a:solidFill>
                  <a:srgbClr val="053596"/>
                </a:solidFill>
                <a:latin typeface="Arial"/>
              </a:rPr>
              <a:t>ChatGPT</a:t>
            </a:r>
          </a:p>
        </p:txBody>
      </p:sp>
      <p:sp>
        <p:nvSpPr>
          <p:cNvPr id="22" name="TextBox 21"/>
          <p:cNvSpPr txBox="1"/>
          <p:nvPr/>
        </p:nvSpPr>
        <p:spPr>
          <a:xfrm>
            <a:off x="6534896" y="4331207"/>
            <a:ext cx="2033008" cy="1124712"/>
          </a:xfrm>
          <a:prstGeom prst="rect">
            <a:avLst/>
          </a:prstGeom>
          <a:noFill/>
        </p:spPr>
        <p:txBody>
          <a:bodyPr wrap="square" anchor="t" lIns="0" rIns="0" tIns="0" bIns="0">
            <a:spAutoFit/>
          </a:bodyPr>
          <a:lstStyle/>
          <a:p>
            <a:pPr algn="l">
              <a:lnSpc>
                <a:spcPct val="118000"/>
              </a:lnSpc>
              <a:spcAft>
                <a:spcPts val="500"/>
              </a:spcAft>
            </a:pPr>
            <a:r>
              <a:rPr sz="2000" b="0">
                <a:solidFill>
                  <a:srgbClr val="5B6472"/>
                </a:solidFill>
                <a:latin typeface="Arial"/>
              </a:rPr>
              <a:t>Việc chuyên môn · GPT tùy chỉnh</a:t>
            </a:r>
          </a:p>
        </p:txBody>
      </p:sp>
      <p:sp>
        <p:nvSpPr>
          <p:cNvPr id="23" name="Rounded Rectangle 22"/>
          <p:cNvSpPr/>
          <p:nvPr/>
        </p:nvSpPr>
        <p:spPr>
          <a:xfrm>
            <a:off x="9025104" y="2139696"/>
            <a:ext cx="259993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9025104" y="2139696"/>
            <a:ext cx="77724" cy="3968496"/>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TextBox 24"/>
          <p:cNvSpPr txBox="1"/>
          <p:nvPr/>
        </p:nvSpPr>
        <p:spPr>
          <a:xfrm>
            <a:off x="9354288" y="2791968"/>
            <a:ext cx="2033008" cy="274320"/>
          </a:xfrm>
          <a:prstGeom prst="rect">
            <a:avLst/>
          </a:prstGeom>
          <a:noFill/>
        </p:spPr>
        <p:txBody>
          <a:bodyPr wrap="square" anchor="t" lIns="0" rIns="0" tIns="0" bIns="0">
            <a:spAutoFit/>
          </a:bodyPr>
          <a:lstStyle/>
          <a:p>
            <a:pPr algn="l">
              <a:lnSpc>
                <a:spcPct val="118000"/>
              </a:lnSpc>
              <a:spcAft>
                <a:spcPts val="500"/>
              </a:spcAft>
            </a:pPr>
            <a:r>
              <a:rPr sz="1250" b="1">
                <a:solidFill>
                  <a:srgbClr val="D9821E"/>
                </a:solidFill>
                <a:latin typeface="Arial"/>
              </a:rPr>
              <a:t>CHUYÊN ĐỀ 6</a:t>
            </a:r>
          </a:p>
        </p:txBody>
      </p:sp>
      <p:sp>
        <p:nvSpPr>
          <p:cNvPr id="26" name="TextBox 25"/>
          <p:cNvSpPr txBox="1"/>
          <p:nvPr/>
        </p:nvSpPr>
        <p:spPr>
          <a:xfrm>
            <a:off x="9354288" y="3212591"/>
            <a:ext cx="2033008" cy="917448"/>
          </a:xfrm>
          <a:prstGeom prst="rect">
            <a:avLst/>
          </a:prstGeom>
          <a:noFill/>
        </p:spPr>
        <p:txBody>
          <a:bodyPr wrap="square" anchor="t" lIns="0" rIns="0" tIns="0" bIns="0">
            <a:spAutoFit/>
          </a:bodyPr>
          <a:lstStyle/>
          <a:p>
            <a:pPr algn="l">
              <a:lnSpc>
                <a:spcPct val="110000"/>
              </a:lnSpc>
              <a:spcAft>
                <a:spcPts val="500"/>
              </a:spcAft>
            </a:pPr>
            <a:r>
              <a:rPr sz="2600" b="1">
                <a:solidFill>
                  <a:srgbClr val="053596"/>
                </a:solidFill>
                <a:latin typeface="Arial"/>
              </a:rPr>
              <a:t>Claude</a:t>
            </a:r>
          </a:p>
        </p:txBody>
      </p:sp>
      <p:sp>
        <p:nvSpPr>
          <p:cNvPr id="27" name="TextBox 26"/>
          <p:cNvSpPr txBox="1"/>
          <p:nvPr/>
        </p:nvSpPr>
        <p:spPr>
          <a:xfrm>
            <a:off x="9354288" y="4331207"/>
            <a:ext cx="2033008" cy="1124712"/>
          </a:xfrm>
          <a:prstGeom prst="rect">
            <a:avLst/>
          </a:prstGeom>
          <a:noFill/>
        </p:spPr>
        <p:txBody>
          <a:bodyPr wrap="square" anchor="t" lIns="0" rIns="0" tIns="0" bIns="0">
            <a:spAutoFit/>
          </a:bodyPr>
          <a:lstStyle/>
          <a:p>
            <a:pPr algn="l">
              <a:lnSpc>
                <a:spcPct val="118000"/>
              </a:lnSpc>
              <a:spcAft>
                <a:spcPts val="500"/>
              </a:spcAft>
            </a:pPr>
            <a:r>
              <a:rPr sz="2000" b="0">
                <a:solidFill>
                  <a:srgbClr val="5B6472"/>
                </a:solidFill>
                <a:latin typeface="Arial"/>
              </a:rPr>
              <a:t>Tài liệu dài · phản biện · Artifacts</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Dự kiến nội dung tập huấn ngày 18/8/2026</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Bản đồ hoạ thông tin: cả bài học trong một hình ảnh</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AI tự chọn phong cách vẽ, tự bố cục nội dung trọng tâm thành một infographic hoàn chỉnh (BETA)</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349300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9" name="Picture 8" descr="PL164-1.jpg"/>
          <p:cNvPicPr>
            <a:picLocks noChangeAspect="1"/>
          </p:cNvPicPr>
          <p:nvPr/>
        </p:nvPicPr>
        <p:blipFill>
          <a:blip r:embed="rId2"/>
          <a:stretch>
            <a:fillRect/>
          </a:stretch>
        </p:blipFill>
        <p:spPr>
          <a:xfrm>
            <a:off x="2458660" y="2286000"/>
            <a:ext cx="7274648" cy="3200400"/>
          </a:xfrm>
          <a:prstGeom prst="rect">
            <a:avLst/>
          </a:prstGeom>
        </p:spPr>
      </p:pic>
      <p:sp>
        <p:nvSpPr>
          <p:cNvPr id="10" name="Rectangle 9"/>
          <p:cNvSpPr/>
          <p:nvPr/>
        </p:nvSpPr>
        <p:spPr>
          <a:xfrm>
            <a:off x="2458660" y="2286000"/>
            <a:ext cx="7274648" cy="3200400"/>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676656" y="5724144"/>
            <a:ext cx="10838657" cy="420624"/>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Kết quả thật: infographic phong cách phác thảo tay — "Cách mạng tháng Tám 1945: Thời cơ ngàn năm có một"</a:t>
            </a:r>
          </a:p>
        </p:txBody>
      </p:sp>
      <p:pic>
        <p:nvPicPr>
          <p:cNvPr id="12" name="Picture 11"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13" name="TextBox 1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4" name="TextBox 1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15" name="TextBox 1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Bản trình bày: AI tự soạn cả bộ slide (BETA)</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Không chỉ tóm tắt — dựng hẳn một bộ slide có tiêu đề, bố cục, minh hoạ theo phong cách được chọn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Bấm "Bản trình bày" (BETA), chọn phong cách (ở đây AI tự đặt phong cách điện ảnh — cinematic) rồi để AI tự dựng toàn bộ bộ slide từ nguồn.</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AI tự đặt tên bộ slide, tự chia nội dung nguồn thành từng trang có tiêu đề riêng, không chỉ liệt kê gạch đầu dòng mà còn dựng cả slide dạng "phương trình" trực quan hoá ý tưởng.</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Tải về dạng slide ảnh hoặc chỉnh sửa thêm — dùng làm bản nháp mở đầu để giáo viên chỉnh sửa lại theo phong cách riêng, tiết kiệm thời gian dựng khung sườn.</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65-1.jpg"/>
          <p:cNvPicPr>
            <a:picLocks noChangeAspect="1"/>
          </p:cNvPicPr>
          <p:nvPr/>
        </p:nvPicPr>
        <p:blipFill>
          <a:blip r:embed="rId2"/>
          <a:stretch>
            <a:fillRect/>
          </a:stretch>
        </p:blipFill>
        <p:spPr>
          <a:xfrm>
            <a:off x="1646121" y="3547872"/>
            <a:ext cx="3270085" cy="1975104"/>
          </a:xfrm>
          <a:prstGeom prst="rect">
            <a:avLst/>
          </a:prstGeom>
        </p:spPr>
      </p:pic>
      <p:sp>
        <p:nvSpPr>
          <p:cNvPr id="22" name="Rectangle 21"/>
          <p:cNvSpPr/>
          <p:nvPr/>
        </p:nvSpPr>
        <p:spPr>
          <a:xfrm>
            <a:off x="1646121" y="3547872"/>
            <a:ext cx="3270085"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Trang tiêu đề: "Cách mạng tháng Tám 1945 — Kỷ nguyên mới của dân tộc"</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65-2.jpg"/>
          <p:cNvPicPr>
            <a:picLocks noChangeAspect="1"/>
          </p:cNvPicPr>
          <p:nvPr/>
        </p:nvPicPr>
        <p:blipFill>
          <a:blip r:embed="rId3"/>
          <a:stretch>
            <a:fillRect/>
          </a:stretch>
        </p:blipFill>
        <p:spPr>
          <a:xfrm>
            <a:off x="7275761" y="3547872"/>
            <a:ext cx="3270085" cy="1975104"/>
          </a:xfrm>
          <a:prstGeom prst="rect">
            <a:avLst/>
          </a:prstGeom>
        </p:spPr>
      </p:pic>
      <p:sp>
        <p:nvSpPr>
          <p:cNvPr id="26" name="Rectangle 25"/>
          <p:cNvSpPr/>
          <p:nvPr/>
        </p:nvSpPr>
        <p:spPr>
          <a:xfrm>
            <a:off x="7275761" y="3547872"/>
            <a:ext cx="3270085"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Trang "phương trình": Quần chúng sẵn sàng + Khoảng trống kẻ thù = Thời cơ</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Tổng quan bằng video: bài học thành video hoạt hình</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Video giải thích 6 phút, phong cách bảng trắng (whiteboard) — minh hoạ từng luận điểm bằng hình vẽ</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Bấm "Tổng quan bằng video", chọn định dạng Video giải thích, ngôn ngữ Tiếng Việt, phong cách hình ảnh (ở đây chọn "Bảng trắng" — nét vẽ tay đen trắng).</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AI tự viết kịch bản, tự vẽ minh hoạ khớp từng luận điểm (ví dụ hình con mắt + cánh cửa cho "thời cơ", quả địa cầu + kính lúp cho "khoảng trống quyền lực") và lồng giọng đọc.</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Đây là tính năng tốn thời gian tạo nhất trong Studio (có thể mất nhiều phút, lâu hơn hẳn audio) — nên bấm tạo trước rồi tranh thủ dùng các công cụ khác trong lúc chờ.</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66-1.jpg"/>
          <p:cNvPicPr>
            <a:picLocks noChangeAspect="1"/>
          </p:cNvPicPr>
          <p:nvPr/>
        </p:nvPicPr>
        <p:blipFill>
          <a:blip r:embed="rId2"/>
          <a:stretch>
            <a:fillRect/>
          </a:stretch>
        </p:blipFill>
        <p:spPr>
          <a:xfrm>
            <a:off x="1522753" y="3547872"/>
            <a:ext cx="3516821" cy="1975104"/>
          </a:xfrm>
          <a:prstGeom prst="rect">
            <a:avLst/>
          </a:prstGeom>
        </p:spPr>
      </p:pic>
      <p:sp>
        <p:nvSpPr>
          <p:cNvPr id="22" name="Rectangle 21"/>
          <p:cNvSpPr/>
          <p:nvPr/>
        </p:nvSpPr>
        <p:spPr>
          <a:xfrm>
            <a:off x="1522753" y="3547872"/>
            <a:ext cx="3516821"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Phút 00:03 — mở đầu với hình ảnh "Thời cơ ngàn năm có một"</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66-2.jpg"/>
          <p:cNvPicPr>
            <a:picLocks noChangeAspect="1"/>
          </p:cNvPicPr>
          <p:nvPr/>
        </p:nvPicPr>
        <p:blipFill>
          <a:blip r:embed="rId3"/>
          <a:stretch>
            <a:fillRect/>
          </a:stretch>
        </p:blipFill>
        <p:spPr>
          <a:xfrm>
            <a:off x="7152393" y="3547872"/>
            <a:ext cx="3516821" cy="1975104"/>
          </a:xfrm>
          <a:prstGeom prst="rect">
            <a:avLst/>
          </a:prstGeom>
        </p:spPr>
      </p:pic>
      <p:sp>
        <p:nvSpPr>
          <p:cNvPr id="26" name="Rectangle 25"/>
          <p:cNvSpPr/>
          <p:nvPr/>
        </p:nvSpPr>
        <p:spPr>
          <a:xfrm>
            <a:off x="7152393" y="3547872"/>
            <a:ext cx="3516821"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Phút 01:46 — minh hoạ luận điểm "Khoảng trống quyền lực"</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Toàn cảnh Studio NotebookLM: một nguồn, chín công cụ</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Từ một bài học đã dán vào NotebookLM, giáo viên có ngay trọn bộ học liệu đa định dạng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896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896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896112"/>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89611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Đọc &amp; ôn tập: Báo cáo / Hướng dẫn ôn tập (slide 54), Bản đồ tư duy (slide 54), Bảng dữ liệu (slide 59) — hệ thống hoá kiến thức thành văn bản, sơ đồ, bảng.</a:t>
            </a:r>
          </a:p>
        </p:txBody>
      </p:sp>
      <p:sp>
        <p:nvSpPr>
          <p:cNvPr id="12" name="Rounded Rectangle 11"/>
          <p:cNvSpPr/>
          <p:nvPr/>
        </p:nvSpPr>
        <p:spPr>
          <a:xfrm>
            <a:off x="566928" y="3163824"/>
            <a:ext cx="11058113" cy="896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163824"/>
            <a:ext cx="68580" cy="896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163824"/>
            <a:ext cx="384048" cy="896112"/>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163824"/>
            <a:ext cx="9997409" cy="89611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Luyện tập có chấm điểm: Bài kiểm tra trắc nghiệm (slide 55), Thẻ ghi nhớ lật (slide 55) — học sinh tự luyện, tự nhận phản hồi ngay.</a:t>
            </a:r>
          </a:p>
        </p:txBody>
      </p:sp>
      <p:sp>
        <p:nvSpPr>
          <p:cNvPr id="16" name="Rounded Rectangle 15"/>
          <p:cNvSpPr/>
          <p:nvPr/>
        </p:nvSpPr>
        <p:spPr>
          <a:xfrm>
            <a:off x="566928" y="4187952"/>
            <a:ext cx="11058113" cy="896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187952"/>
            <a:ext cx="68580" cy="896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877824" y="4187952"/>
            <a:ext cx="384048" cy="896112"/>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9" name="TextBox 18"/>
          <p:cNvSpPr txBox="1"/>
          <p:nvPr/>
        </p:nvSpPr>
        <p:spPr>
          <a:xfrm>
            <a:off x="1389888" y="4187952"/>
            <a:ext cx="9997409" cy="89611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Nghe &amp; xem: Tổng quan bằng âm thanh — podcast (slide 56), Tổng quan bằng video — hoạt hình (slide 62) — đa dạng hoá hình thức tiếp cận bài học.</a:t>
            </a:r>
          </a:p>
        </p:txBody>
      </p:sp>
      <p:sp>
        <p:nvSpPr>
          <p:cNvPr id="20" name="Rounded Rectangle 19"/>
          <p:cNvSpPr/>
          <p:nvPr/>
        </p:nvSpPr>
        <p:spPr>
          <a:xfrm>
            <a:off x="566928" y="5212080"/>
            <a:ext cx="11058113" cy="896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5212080"/>
            <a:ext cx="68580" cy="896112"/>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77824" y="5212080"/>
            <a:ext cx="384048" cy="896112"/>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23" name="TextBox 22"/>
          <p:cNvSpPr txBox="1"/>
          <p:nvPr/>
        </p:nvSpPr>
        <p:spPr>
          <a:xfrm>
            <a:off x="1389888" y="5212080"/>
            <a:ext cx="9997409" cy="896112"/>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Trình bày &amp; minh hoạ: Bản trình bày — bộ slide (slide 61), Bản đồ hoạ thông tin — áp phích (slide 60) — bản nháp trực quan giáo viên chỉnh sửa lại.</a:t>
            </a:r>
          </a:p>
        </p:txBody>
      </p:sp>
      <p:pic>
        <p:nvPicPr>
          <p:cNvPr id="24" name="Picture 2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 · thao tác chi tiết</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Lịch sử 12, hoạt động Khởi động</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Nhóm IV · 8 phút đầu tiết · công cụ: Gemini Notebook, Studio</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1E4FB0"/>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Môn, lớp</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Lịch sử 12</a:t>
            </a:r>
          </a:p>
        </p:txBody>
      </p:sp>
      <p:sp>
        <p:nvSpPr>
          <p:cNvPr id="13" name="TextBox 12"/>
          <p:cNvSpPr txBox="1"/>
          <p:nvPr/>
        </p:nvSpPr>
        <p:spPr>
          <a:xfrm>
            <a:off x="896112" y="2980944"/>
            <a:ext cx="1060704" cy="491032"/>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Chủ đề</a:t>
            </a:r>
          </a:p>
        </p:txBody>
      </p:sp>
      <p:sp>
        <p:nvSpPr>
          <p:cNvPr id="14" name="TextBox 13"/>
          <p:cNvSpPr txBox="1"/>
          <p:nvPr/>
        </p:nvSpPr>
        <p:spPr>
          <a:xfrm>
            <a:off x="2011680" y="2980944"/>
            <a:ext cx="2212848" cy="491032"/>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Công cuộc Đổi mới từ năm 1986</a:t>
            </a:r>
          </a:p>
        </p:txBody>
      </p:sp>
      <p:sp>
        <p:nvSpPr>
          <p:cNvPr id="15" name="TextBox 14"/>
          <p:cNvSpPr txBox="1"/>
          <p:nvPr/>
        </p:nvSpPr>
        <p:spPr>
          <a:xfrm>
            <a:off x="896112" y="3471976"/>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Hoạt động</a:t>
            </a:r>
          </a:p>
        </p:txBody>
      </p:sp>
      <p:sp>
        <p:nvSpPr>
          <p:cNvPr id="16" name="TextBox 15"/>
          <p:cNvSpPr txBox="1"/>
          <p:nvPr/>
        </p:nvSpPr>
        <p:spPr>
          <a:xfrm>
            <a:off x="2011680" y="3471976"/>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1 — Khởi động</a:t>
            </a:r>
          </a:p>
        </p:txBody>
      </p:sp>
      <p:sp>
        <p:nvSpPr>
          <p:cNvPr id="17" name="TextBox 16"/>
          <p:cNvSpPr txBox="1"/>
          <p:nvPr/>
        </p:nvSpPr>
        <p:spPr>
          <a:xfrm>
            <a:off x="896112" y="3782872"/>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Thời lượng</a:t>
            </a:r>
          </a:p>
        </p:txBody>
      </p:sp>
      <p:sp>
        <p:nvSpPr>
          <p:cNvPr id="18" name="TextBox 17"/>
          <p:cNvSpPr txBox="1"/>
          <p:nvPr/>
        </p:nvSpPr>
        <p:spPr>
          <a:xfrm>
            <a:off x="2011680" y="3782872"/>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8 phút đầu tiết</a:t>
            </a:r>
          </a:p>
        </p:txBody>
      </p:sp>
      <p:sp>
        <p:nvSpPr>
          <p:cNvPr id="19" name="TextBox 18"/>
          <p:cNvSpPr txBox="1"/>
          <p:nvPr/>
        </p:nvSpPr>
        <p:spPr>
          <a:xfrm>
            <a:off x="896112" y="409376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Đầu ra Studio</a:t>
            </a:r>
          </a:p>
        </p:txBody>
      </p:sp>
      <p:sp>
        <p:nvSpPr>
          <p:cNvPr id="20" name="TextBox 19"/>
          <p:cNvSpPr txBox="1"/>
          <p:nvPr/>
        </p:nvSpPr>
        <p:spPr>
          <a:xfrm>
            <a:off x="2011680" y="409376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Bản đồ tư duy</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Bản đồ tư duy chiếu lên bảng làm nền cho 3 câu hỏi khởi động.</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200" b="0">
                <a:solidFill>
                  <a:srgbClr val="1B2438"/>
                </a:solidFill>
                <a:latin typeface="Arial"/>
              </a:rPr>
              <a:t>Mốc thời gian — bấm từng trích dẫn đối chiếu. Cách chia giai đoạn có đúng như SGK không.</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300" b="0">
                <a:solidFill>
                  <a:srgbClr val="1B2438"/>
                </a:solidFill>
                <a:latin typeface="Consolas"/>
              </a:rPr>
              <a:t>Dựa trên nguồn sách giáo khoa đã nạp, tạo một bản đồ tư duy</a:t>
            </a:r>
          </a:p>
          <a:p>
            <a:pPr algn="l">
              <a:lnSpc>
                <a:spcPct val="102000"/>
              </a:lnSpc>
              <a:spcAft>
                <a:spcPts val="0"/>
              </a:spcAft>
            </a:pPr>
            <a:r>
              <a:rPr sz="1300" b="0">
                <a:solidFill>
                  <a:srgbClr val="1B2438"/>
                </a:solidFill>
                <a:latin typeface="Consolas"/>
              </a:rPr>
              <a:t>tổng quan chủ đề công cuộc Đổi mới ở Việt Nam từ năm 1986.</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Yêu cầu về nội dung:</a:t>
            </a:r>
          </a:p>
          <a:p>
            <a:pPr algn="l">
              <a:lnSpc>
                <a:spcPct val="102000"/>
              </a:lnSpc>
              <a:spcAft>
                <a:spcPts val="0"/>
              </a:spcAft>
            </a:pPr>
            <a:r>
              <a:rPr sz="1300" b="0">
                <a:solidFill>
                  <a:srgbClr val="1B2438"/>
                </a:solidFill>
                <a:latin typeface="Consolas"/>
              </a:rPr>
              <a:t>- Nhánh cấp 1 chia theo giai đoạn, đúng mốc thời gian trong</a:t>
            </a:r>
          </a:p>
          <a:p>
            <a:pPr algn="l">
              <a:lnSpc>
                <a:spcPct val="102000"/>
              </a:lnSpc>
              <a:spcAft>
                <a:spcPts val="0"/>
              </a:spcAft>
            </a:pPr>
            <a:r>
              <a:rPr sz="1300" b="0">
                <a:solidFill>
                  <a:srgbClr val="1B2438"/>
                </a:solidFill>
                <a:latin typeface="Consolas"/>
              </a:rPr>
              <a:t>  sách giáo khoa</a:t>
            </a:r>
          </a:p>
          <a:p>
            <a:pPr algn="l">
              <a:lnSpc>
                <a:spcPct val="102000"/>
              </a:lnSpc>
              <a:spcAft>
                <a:spcPts val="0"/>
              </a:spcAft>
            </a:pPr>
            <a:r>
              <a:rPr sz="1300" b="0">
                <a:solidFill>
                  <a:srgbClr val="1B2438"/>
                </a:solidFill>
                <a:latin typeface="Consolas"/>
              </a:rPr>
              <a:t>- Mỗi nhánh cấp 2 tối đa 5 chữ</a:t>
            </a:r>
          </a:p>
          <a:p>
            <a:pPr algn="l">
              <a:lnSpc>
                <a:spcPct val="102000"/>
              </a:lnSpc>
              <a:spcAft>
                <a:spcPts val="0"/>
              </a:spcAft>
            </a:pPr>
            <a:r>
              <a:rPr sz="1300" b="0">
                <a:solidFill>
                  <a:srgbClr val="1B2438"/>
                </a:solidFill>
                <a:latin typeface="Consolas"/>
              </a:rPr>
              <a:t>- CHỈ dùng dữ kiện có trong nguồn, không bổ sung từ bên ngoài</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Sau khi có bản đồ, soạn thêm 3 câu hỏi khởi động dùng chính</a:t>
            </a:r>
          </a:p>
          <a:p>
            <a:pPr algn="l">
              <a:lnSpc>
                <a:spcPct val="102000"/>
              </a:lnSpc>
              <a:spcAft>
                <a:spcPts val="0"/>
              </a:spcAft>
            </a:pPr>
            <a:r>
              <a:rPr sz="1300" b="0">
                <a:solidFill>
                  <a:srgbClr val="1B2438"/>
                </a:solidFill>
                <a:latin typeface="Consolas"/>
              </a:rPr>
              <a:t>bản đồ này:</a:t>
            </a:r>
          </a:p>
          <a:p>
            <a:pPr algn="l">
              <a:lnSpc>
                <a:spcPct val="102000"/>
              </a:lnSpc>
              <a:spcAft>
                <a:spcPts val="0"/>
              </a:spcAft>
            </a:pPr>
            <a:r>
              <a:rPr sz="1300" b="0">
                <a:solidFill>
                  <a:srgbClr val="1B2438"/>
                </a:solidFill>
                <a:latin typeface="Consolas"/>
              </a:rPr>
              <a:t>- 1 câu yêu cầu học sinh đọc bản đồ, chỉ ra phần còn thiếu</a:t>
            </a:r>
          </a:p>
          <a:p>
            <a:pPr algn="l">
              <a:lnSpc>
                <a:spcPct val="102000"/>
              </a:lnSpc>
              <a:spcAft>
                <a:spcPts val="0"/>
              </a:spcAft>
            </a:pPr>
            <a:r>
              <a:rPr sz="1300" b="0">
                <a:solidFill>
                  <a:srgbClr val="1B2438"/>
                </a:solidFill>
                <a:latin typeface="Consolas"/>
              </a:rPr>
              <a:t>- 1 câu hỏi vì sao mốc thời gian đó quan trọng</a:t>
            </a:r>
          </a:p>
          <a:p>
            <a:pPr algn="l">
              <a:lnSpc>
                <a:spcPct val="102000"/>
              </a:lnSpc>
              <a:spcAft>
                <a:spcPts val="0"/>
              </a:spcAft>
            </a:pPr>
            <a:r>
              <a:rPr sz="1300" b="0">
                <a:solidFill>
                  <a:srgbClr val="1B2438"/>
                </a:solidFill>
                <a:latin typeface="Consolas"/>
              </a:rPr>
              <a:t>- 1 câu liên hệ với đời sống gia đình học sinh hiện nay</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Ghi rõ trang sách giáo khoa cho từng dữ kiện trên bản đồ.</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3</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468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QUY TRÌNH</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Soạn đề kiểm tra theo ma trận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Thông tư 22/2021 yêu cầu đề phải dựa trên ma trận và bản đặc tả</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1106424" y="2322576"/>
            <a:ext cx="36576" cy="3419856"/>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41248" y="2186940"/>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1</a:t>
            </a:r>
          </a:p>
        </p:txBody>
      </p:sp>
      <p:sp>
        <p:nvSpPr>
          <p:cNvPr id="10" name="Rounded Rectangle 9"/>
          <p:cNvSpPr/>
          <p:nvPr/>
        </p:nvSpPr>
        <p:spPr>
          <a:xfrm>
            <a:off x="1755648" y="2185416"/>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Rectangle 10"/>
          <p:cNvSpPr/>
          <p:nvPr/>
        </p:nvSpPr>
        <p:spPr>
          <a:xfrm>
            <a:off x="1755648" y="2185416"/>
            <a:ext cx="68580" cy="515112"/>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TextBox 11"/>
          <p:cNvSpPr txBox="1"/>
          <p:nvPr/>
        </p:nvSpPr>
        <p:spPr>
          <a:xfrm>
            <a:off x="2048256" y="2185416"/>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Tạo sổ ghi chú</a:t>
            </a:r>
          </a:p>
        </p:txBody>
      </p:sp>
      <p:sp>
        <p:nvSpPr>
          <p:cNvPr id="13" name="TextBox 12"/>
          <p:cNvSpPr txBox="1"/>
          <p:nvPr/>
        </p:nvSpPr>
        <p:spPr>
          <a:xfrm>
            <a:off x="6437376" y="2185416"/>
            <a:ext cx="4754880" cy="515112"/>
          </a:xfrm>
          <a:prstGeom prst="rect">
            <a:avLst/>
          </a:prstGeom>
          <a:noFill/>
        </p:spPr>
        <p:txBody>
          <a:bodyPr wrap="square" anchor="ctr" lIns="0" rIns="0" tIns="0" bIns="0">
            <a:spAutoFit/>
          </a:bodyPr>
          <a:lstStyle/>
          <a:p>
            <a:pPr algn="l">
              <a:lnSpc>
                <a:spcPct val="118000"/>
              </a:lnSpc>
              <a:spcAft>
                <a:spcPts val="500"/>
              </a:spcAft>
            </a:pPr>
            <a:r>
              <a:rPr sz="2100" b="0">
                <a:solidFill>
                  <a:srgbClr val="5B6472"/>
                </a:solidFill>
                <a:latin typeface="Arial"/>
              </a:rPr>
              <a:t>Đặt tên theo môn và bài học</a:t>
            </a:r>
          </a:p>
        </p:txBody>
      </p:sp>
      <p:sp>
        <p:nvSpPr>
          <p:cNvPr id="14" name="Oval 13"/>
          <p:cNvSpPr/>
          <p:nvPr/>
        </p:nvSpPr>
        <p:spPr>
          <a:xfrm>
            <a:off x="841248" y="2848356"/>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2</a:t>
            </a:r>
          </a:p>
        </p:txBody>
      </p:sp>
      <p:sp>
        <p:nvSpPr>
          <p:cNvPr id="15" name="Rounded Rectangle 14"/>
          <p:cNvSpPr/>
          <p:nvPr/>
        </p:nvSpPr>
        <p:spPr>
          <a:xfrm>
            <a:off x="1755648" y="2846832"/>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6" name="Rectangle 15"/>
          <p:cNvSpPr/>
          <p:nvPr/>
        </p:nvSpPr>
        <p:spPr>
          <a:xfrm>
            <a:off x="1755648" y="2846832"/>
            <a:ext cx="68580" cy="515112"/>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TextBox 16"/>
          <p:cNvSpPr txBox="1"/>
          <p:nvPr/>
        </p:nvSpPr>
        <p:spPr>
          <a:xfrm>
            <a:off x="2048256" y="2846832"/>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Nạp hai nguồn</a:t>
            </a:r>
          </a:p>
        </p:txBody>
      </p:sp>
      <p:sp>
        <p:nvSpPr>
          <p:cNvPr id="18" name="TextBox 17"/>
          <p:cNvSpPr txBox="1"/>
          <p:nvPr/>
        </p:nvSpPr>
        <p:spPr>
          <a:xfrm>
            <a:off x="6437376" y="2846832"/>
            <a:ext cx="4754880" cy="515112"/>
          </a:xfrm>
          <a:prstGeom prst="rect">
            <a:avLst/>
          </a:prstGeom>
          <a:noFill/>
        </p:spPr>
        <p:txBody>
          <a:bodyPr wrap="square" anchor="ctr" lIns="0" rIns="0" tIns="0" bIns="0">
            <a:spAutoFit/>
          </a:bodyPr>
          <a:lstStyle/>
          <a:p>
            <a:pPr algn="l">
              <a:lnSpc>
                <a:spcPct val="118000"/>
              </a:lnSpc>
              <a:spcAft>
                <a:spcPts val="500"/>
              </a:spcAft>
            </a:pPr>
            <a:r>
              <a:rPr sz="1900" b="0">
                <a:solidFill>
                  <a:srgbClr val="5B6472"/>
                </a:solidFill>
                <a:latin typeface="Arial"/>
              </a:rPr>
              <a:t>Sách giáo khoa  +  Ma trận, đặc tả của tổ</a:t>
            </a:r>
          </a:p>
        </p:txBody>
      </p:sp>
      <p:sp>
        <p:nvSpPr>
          <p:cNvPr id="19" name="Oval 18"/>
          <p:cNvSpPr/>
          <p:nvPr/>
        </p:nvSpPr>
        <p:spPr>
          <a:xfrm>
            <a:off x="841248" y="3509772"/>
            <a:ext cx="566928" cy="566928"/>
          </a:xfrm>
          <a:prstGeom prst="ellipse">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3</a:t>
            </a:r>
          </a:p>
        </p:txBody>
      </p:sp>
      <p:sp>
        <p:nvSpPr>
          <p:cNvPr id="20" name="Rounded Rectangle 19"/>
          <p:cNvSpPr/>
          <p:nvPr/>
        </p:nvSpPr>
        <p:spPr>
          <a:xfrm>
            <a:off x="1755648" y="3508248"/>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1755648" y="3508248"/>
            <a:ext cx="68580" cy="515112"/>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2048256" y="3508248"/>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Nhập câu lệnh</a:t>
            </a:r>
          </a:p>
        </p:txBody>
      </p:sp>
      <p:sp>
        <p:nvSpPr>
          <p:cNvPr id="23" name="TextBox 22"/>
          <p:cNvSpPr txBox="1"/>
          <p:nvPr/>
        </p:nvSpPr>
        <p:spPr>
          <a:xfrm>
            <a:off x="6437376" y="3508248"/>
            <a:ext cx="4754880" cy="515112"/>
          </a:xfrm>
          <a:prstGeom prst="rect">
            <a:avLst/>
          </a:prstGeom>
          <a:noFill/>
        </p:spPr>
        <p:txBody>
          <a:bodyPr wrap="square" anchor="ctr" lIns="0" rIns="0" tIns="0" bIns="0">
            <a:spAutoFit/>
          </a:bodyPr>
          <a:lstStyle/>
          <a:p>
            <a:pPr algn="l">
              <a:lnSpc>
                <a:spcPct val="118000"/>
              </a:lnSpc>
              <a:spcAft>
                <a:spcPts val="500"/>
              </a:spcAft>
            </a:pPr>
            <a:r>
              <a:rPr sz="1650" b="0">
                <a:solidFill>
                  <a:srgbClr val="5B6472"/>
                </a:solidFill>
                <a:latin typeface="Arial"/>
              </a:rPr>
              <a:t>Nêu rõ số câu, loại câu, tỷ lệ mức độ nhận thức</a:t>
            </a:r>
          </a:p>
        </p:txBody>
      </p:sp>
      <p:sp>
        <p:nvSpPr>
          <p:cNvPr id="24" name="Oval 23"/>
          <p:cNvSpPr/>
          <p:nvPr/>
        </p:nvSpPr>
        <p:spPr>
          <a:xfrm>
            <a:off x="841248" y="4171188"/>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4</a:t>
            </a:r>
          </a:p>
        </p:txBody>
      </p:sp>
      <p:sp>
        <p:nvSpPr>
          <p:cNvPr id="25" name="Rounded Rectangle 24"/>
          <p:cNvSpPr/>
          <p:nvPr/>
        </p:nvSpPr>
        <p:spPr>
          <a:xfrm>
            <a:off x="1755648" y="4169664"/>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Rectangle 25"/>
          <p:cNvSpPr/>
          <p:nvPr/>
        </p:nvSpPr>
        <p:spPr>
          <a:xfrm>
            <a:off x="1755648" y="4169664"/>
            <a:ext cx="68580" cy="51511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2048256" y="4169664"/>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Kiểm chứng trích dẫn</a:t>
            </a:r>
          </a:p>
        </p:txBody>
      </p:sp>
      <p:sp>
        <p:nvSpPr>
          <p:cNvPr id="28" name="TextBox 27"/>
          <p:cNvSpPr txBox="1"/>
          <p:nvPr/>
        </p:nvSpPr>
        <p:spPr>
          <a:xfrm>
            <a:off x="6437376" y="4169664"/>
            <a:ext cx="4754880" cy="515112"/>
          </a:xfrm>
          <a:prstGeom prst="rect">
            <a:avLst/>
          </a:prstGeom>
          <a:noFill/>
        </p:spPr>
        <p:txBody>
          <a:bodyPr wrap="square" anchor="ctr" lIns="0" rIns="0" tIns="0" bIns="0">
            <a:spAutoFit/>
          </a:bodyPr>
          <a:lstStyle/>
          <a:p>
            <a:pPr algn="l">
              <a:lnSpc>
                <a:spcPct val="118000"/>
              </a:lnSpc>
              <a:spcAft>
                <a:spcPts val="500"/>
              </a:spcAft>
            </a:pPr>
            <a:r>
              <a:rPr sz="1550" b="0">
                <a:solidFill>
                  <a:srgbClr val="5B6472"/>
                </a:solidFill>
                <a:latin typeface="Arial"/>
              </a:rPr>
              <a:t>Nhấp từng trích dẫn, đối chiếu đoạn gốc trong SGK</a:t>
            </a:r>
          </a:p>
        </p:txBody>
      </p:sp>
      <p:sp>
        <p:nvSpPr>
          <p:cNvPr id="29" name="Oval 28"/>
          <p:cNvSpPr/>
          <p:nvPr/>
        </p:nvSpPr>
        <p:spPr>
          <a:xfrm>
            <a:off x="841248" y="4832604"/>
            <a:ext cx="566928" cy="566928"/>
          </a:xfrm>
          <a:prstGeom prst="ellipse">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5</a:t>
            </a:r>
          </a:p>
        </p:txBody>
      </p:sp>
      <p:sp>
        <p:nvSpPr>
          <p:cNvPr id="30" name="Rounded Rectangle 29"/>
          <p:cNvSpPr/>
          <p:nvPr/>
        </p:nvSpPr>
        <p:spPr>
          <a:xfrm>
            <a:off x="1755648" y="4831080"/>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Rectangle 30"/>
          <p:cNvSpPr/>
          <p:nvPr/>
        </p:nvSpPr>
        <p:spPr>
          <a:xfrm>
            <a:off x="1755648" y="4831080"/>
            <a:ext cx="68580" cy="51511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2" name="TextBox 31"/>
          <p:cNvSpPr txBox="1"/>
          <p:nvPr/>
        </p:nvSpPr>
        <p:spPr>
          <a:xfrm>
            <a:off x="2048256" y="4831080"/>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Tự giải lại đáp án</a:t>
            </a:r>
          </a:p>
        </p:txBody>
      </p:sp>
      <p:sp>
        <p:nvSpPr>
          <p:cNvPr id="33" name="TextBox 32"/>
          <p:cNvSpPr txBox="1"/>
          <p:nvPr/>
        </p:nvSpPr>
        <p:spPr>
          <a:xfrm>
            <a:off x="6437376" y="4831080"/>
            <a:ext cx="4754880" cy="515112"/>
          </a:xfrm>
          <a:prstGeom prst="rect">
            <a:avLst/>
          </a:prstGeom>
          <a:noFill/>
        </p:spPr>
        <p:txBody>
          <a:bodyPr wrap="square" anchor="ctr" lIns="0" rIns="0" tIns="0" bIns="0">
            <a:spAutoFit/>
          </a:bodyPr>
          <a:lstStyle/>
          <a:p>
            <a:pPr algn="l">
              <a:lnSpc>
                <a:spcPct val="118000"/>
              </a:lnSpc>
              <a:spcAft>
                <a:spcPts val="500"/>
              </a:spcAft>
            </a:pPr>
            <a:r>
              <a:rPr sz="1450" b="0">
                <a:solidFill>
                  <a:srgbClr val="5B6472"/>
                </a:solidFill>
                <a:latin typeface="Arial"/>
              </a:rPr>
              <a:t>Không tin đáp án AI đưa — đây là bước hay bị bỏ nhất</a:t>
            </a:r>
          </a:p>
        </p:txBody>
      </p:sp>
      <p:sp>
        <p:nvSpPr>
          <p:cNvPr id="34" name="Oval 33"/>
          <p:cNvSpPr/>
          <p:nvPr/>
        </p:nvSpPr>
        <p:spPr>
          <a:xfrm>
            <a:off x="841248" y="5494020"/>
            <a:ext cx="566928" cy="566928"/>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800" b="1">
                <a:solidFill>
                  <a:srgbClr val="FFFFFF"/>
                </a:solidFill>
                <a:latin typeface="Arial"/>
              </a:rPr>
              <a:t>6</a:t>
            </a:r>
          </a:p>
        </p:txBody>
      </p:sp>
      <p:sp>
        <p:nvSpPr>
          <p:cNvPr id="35" name="Rounded Rectangle 34"/>
          <p:cNvSpPr/>
          <p:nvPr/>
        </p:nvSpPr>
        <p:spPr>
          <a:xfrm>
            <a:off x="1755648" y="5492496"/>
            <a:ext cx="9869393" cy="515112"/>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6" name="Rectangle 35"/>
          <p:cNvSpPr/>
          <p:nvPr/>
        </p:nvSpPr>
        <p:spPr>
          <a:xfrm>
            <a:off x="1755648" y="5492496"/>
            <a:ext cx="68580" cy="515112"/>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7" name="TextBox 36"/>
          <p:cNvSpPr txBox="1"/>
          <p:nvPr/>
        </p:nvSpPr>
        <p:spPr>
          <a:xfrm>
            <a:off x="2048256" y="5492496"/>
            <a:ext cx="4206240" cy="515112"/>
          </a:xfrm>
          <a:prstGeom prst="rect">
            <a:avLst/>
          </a:prstGeom>
          <a:noFill/>
        </p:spPr>
        <p:txBody>
          <a:bodyPr wrap="square" anchor="ctr" lIns="0" rIns="0" tIns="0" bIns="0">
            <a:spAutoFit/>
          </a:bodyPr>
          <a:lstStyle/>
          <a:p>
            <a:pPr algn="l">
              <a:lnSpc>
                <a:spcPct val="110000"/>
              </a:lnSpc>
              <a:spcAft>
                <a:spcPts val="500"/>
              </a:spcAft>
            </a:pPr>
            <a:r>
              <a:rPr sz="2500" b="1">
                <a:solidFill>
                  <a:srgbClr val="053596"/>
                </a:solidFill>
                <a:latin typeface="Arial"/>
              </a:rPr>
              <a:t>Xuất sang Google Docs</a:t>
            </a:r>
          </a:p>
        </p:txBody>
      </p:sp>
      <p:sp>
        <p:nvSpPr>
          <p:cNvPr id="38" name="TextBox 37"/>
          <p:cNvSpPr txBox="1"/>
          <p:nvPr/>
        </p:nvSpPr>
        <p:spPr>
          <a:xfrm>
            <a:off x="6437376" y="5492496"/>
            <a:ext cx="4754880" cy="515112"/>
          </a:xfrm>
          <a:prstGeom prst="rect">
            <a:avLst/>
          </a:prstGeom>
          <a:noFill/>
        </p:spPr>
        <p:txBody>
          <a:bodyPr wrap="square" anchor="ctr" lIns="0" rIns="0" tIns="0" bIns="0">
            <a:spAutoFit/>
          </a:bodyPr>
          <a:lstStyle/>
          <a:p>
            <a:pPr algn="l">
              <a:lnSpc>
                <a:spcPct val="118000"/>
              </a:lnSpc>
              <a:spcAft>
                <a:spcPts val="500"/>
              </a:spcAft>
            </a:pPr>
            <a:r>
              <a:rPr sz="2100" b="0">
                <a:solidFill>
                  <a:srgbClr val="5B6472"/>
                </a:solidFill>
                <a:latin typeface="Arial"/>
              </a:rPr>
              <a:t>Định dạng và trình ký</a:t>
            </a:r>
          </a:p>
        </p:txBody>
      </p:sp>
      <p:pic>
        <p:nvPicPr>
          <p:cNvPr id="39" name="Picture 3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40" name="TextBox 3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41" name="TextBox 4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42" name="TextBox 4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65</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500"/>
                                        <p:tgtEl>
                                          <p:spTgt spid="3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fade">
                                      <p:cBhvr>
                                        <p:cTn id="95" dur="500"/>
                                        <p:tgtEl>
                                          <p:spTgt spid="35"/>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36"/>
                                        </p:tgtEl>
                                        <p:attrNameLst>
                                          <p:attrName>style.visibility</p:attrName>
                                        </p:attrNameLst>
                                      </p:cBhvr>
                                      <p:to>
                                        <p:strVal val="visible"/>
                                      </p:to>
                                    </p:set>
                                    <p:animEffect transition="in" filter="fade">
                                      <p:cBhvr>
                                        <p:cTn id="98" dur="500"/>
                                        <p:tgtEl>
                                          <p:spTgt spid="3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fade">
                                      <p:cBhvr>
                                        <p:cTn id="101" dur="500"/>
                                        <p:tgtEl>
                                          <p:spTgt spid="3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Effect transition="in" filter="fade">
                                      <p:cBhvr>
                                        <p:cTn id="10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834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Kiểm chứng trích dẫn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Thao tác quan trọng nhất của cả chuyên đề 3</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22960" y="224028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1</a:t>
            </a:r>
          </a:p>
        </p:txBody>
      </p:sp>
      <p:sp>
        <p:nvSpPr>
          <p:cNvPr id="10" name="TextBox 9"/>
          <p:cNvSpPr txBox="1"/>
          <p:nvPr/>
        </p:nvSpPr>
        <p:spPr>
          <a:xfrm>
            <a:off x="1481328" y="213969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Mỗi câu trả lời đều có các con số nhỏ — đó là trích dẫn.</a:t>
            </a:r>
          </a:p>
        </p:txBody>
      </p:sp>
      <p:sp>
        <p:nvSpPr>
          <p:cNvPr id="11" name="Rounded Rectangle 10"/>
          <p:cNvSpPr/>
          <p:nvPr/>
        </p:nvSpPr>
        <p:spPr>
          <a:xfrm>
            <a:off x="566928" y="296265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Oval 11"/>
          <p:cNvSpPr/>
          <p:nvPr/>
        </p:nvSpPr>
        <p:spPr>
          <a:xfrm>
            <a:off x="822960" y="306324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2</a:t>
            </a:r>
          </a:p>
        </p:txBody>
      </p:sp>
      <p:sp>
        <p:nvSpPr>
          <p:cNvPr id="13" name="TextBox 12"/>
          <p:cNvSpPr txBox="1"/>
          <p:nvPr/>
        </p:nvSpPr>
        <p:spPr>
          <a:xfrm>
            <a:off x="1481328" y="296265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Bấm vào số: cột trái nhảy tới đúng đoạn gốc trong nguồn.</a:t>
            </a:r>
          </a:p>
        </p:txBody>
      </p:sp>
      <p:sp>
        <p:nvSpPr>
          <p:cNvPr id="14" name="Rounded Rectangle 13"/>
          <p:cNvSpPr/>
          <p:nvPr/>
        </p:nvSpPr>
        <p:spPr>
          <a:xfrm>
            <a:off x="566928" y="378561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Oval 14"/>
          <p:cNvSpPr/>
          <p:nvPr/>
        </p:nvSpPr>
        <p:spPr>
          <a:xfrm>
            <a:off x="822960" y="388620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3</a:t>
            </a:r>
          </a:p>
        </p:txBody>
      </p:sp>
      <p:sp>
        <p:nvSpPr>
          <p:cNvPr id="16" name="TextBox 15"/>
          <p:cNvSpPr txBox="1"/>
          <p:nvPr/>
        </p:nvSpPr>
        <p:spPr>
          <a:xfrm>
            <a:off x="1481328" y="378561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Đọc đoạn gốc, đối chiếu với điều AI vừa viết.</a:t>
            </a:r>
          </a:p>
        </p:txBody>
      </p:sp>
      <p:sp>
        <p:nvSpPr>
          <p:cNvPr id="17" name="Rounded Rectangle 16"/>
          <p:cNvSpPr/>
          <p:nvPr/>
        </p:nvSpPr>
        <p:spPr>
          <a:xfrm>
            <a:off x="566928" y="460857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2960" y="470916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4</a:t>
            </a:r>
          </a:p>
        </p:txBody>
      </p:sp>
      <p:sp>
        <p:nvSpPr>
          <p:cNvPr id="19" name="TextBox 18"/>
          <p:cNvSpPr txBox="1"/>
          <p:nvPr/>
        </p:nvSpPr>
        <p:spPr>
          <a:xfrm>
            <a:off x="1481328" y="460857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Sai hoặc không tìm thấy đoạn tương ứng → bỏ câu đó.</a:t>
            </a:r>
          </a:p>
        </p:txBody>
      </p:sp>
      <p:sp>
        <p:nvSpPr>
          <p:cNvPr id="20" name="Rounded Rectangle 19"/>
          <p:cNvSpPr/>
          <p:nvPr/>
        </p:nvSpPr>
        <p:spPr>
          <a:xfrm>
            <a:off x="566928" y="543153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Oval 20"/>
          <p:cNvSpPr/>
          <p:nvPr/>
        </p:nvSpPr>
        <p:spPr>
          <a:xfrm>
            <a:off x="822960" y="553212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5</a:t>
            </a:r>
          </a:p>
        </p:txBody>
      </p:sp>
      <p:sp>
        <p:nvSpPr>
          <p:cNvPr id="22" name="TextBox 21"/>
          <p:cNvSpPr txBox="1"/>
          <p:nvPr/>
        </p:nvSpPr>
        <p:spPr>
          <a:xfrm>
            <a:off x="1481328" y="543153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Đây là thứ Gemini, ChatGPT, Claude đều không có.</a:t>
            </a:r>
          </a:p>
        </p:txBody>
      </p:sp>
      <p:pic>
        <p:nvPicPr>
          <p:cNvPr id="23" name="Picture 22" descr="PL163-1.jpg"/>
          <p:cNvPicPr>
            <a:picLocks noChangeAspect="1"/>
          </p:cNvPicPr>
          <p:nvPr/>
        </p:nvPicPr>
        <p:blipFill>
          <a:blip r:embed="rId2"/>
          <a:stretch>
            <a:fillRect/>
          </a:stretch>
        </p:blipFill>
        <p:spPr>
          <a:xfrm>
            <a:off x="6455664" y="2392454"/>
            <a:ext cx="5169377" cy="3462980"/>
          </a:xfrm>
          <a:prstGeom prst="rect">
            <a:avLst/>
          </a:prstGeom>
        </p:spPr>
      </p:pic>
      <p:sp>
        <p:nvSpPr>
          <p:cNvPr id="24" name="Rectangle 23"/>
          <p:cNvSpPr/>
          <p:nvPr/>
        </p:nvSpPr>
        <p:spPr>
          <a:xfrm>
            <a:off x="6455664" y="2392454"/>
            <a:ext cx="5169377" cy="3462980"/>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6" name="TextBox 25"/>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7" name="TextBox 26"/>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28" name="TextBox 27"/>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00"/>
                                        <p:tgtEl>
                                          <p:spTgt spid="2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Ba loại sai vẫn xảy ra</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Gemini Notebook ít sai hơn, nhưng “ít sai” không phải “không sai”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432784"/>
                <a:gridCol w="5086731"/>
                <a:gridCol w="3538596"/>
              </a:tblGrid>
              <a:tr h="713232">
                <a:tc>
                  <a:txBody>
                    <a:bodyPr/>
                    <a:lstStyle/>
                    <a:p>
                      <a:pPr>
                        <a:lnSpc>
                          <a:spcPct val="110000"/>
                        </a:lnSpc>
                      </a:pPr>
                      <a:r>
                        <a:rPr sz="1800" b="1">
                          <a:solidFill>
                            <a:srgbClr val="FFFFFF"/>
                          </a:solidFill>
                          <a:latin typeface="Arial"/>
                        </a:rPr>
                        <a:t>Loại sai</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Biểu hiện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Cách phát hiện</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Tổng hợp sai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Ghép hai ý ở hai chỗ thành kết luận không có trong nguồn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Đọc cả hai đoạn được trích dẫn</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Lệch mức độ</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Ghi “nhận biết” nhưng thực chất là “vận dụng”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Tự đối chiếu với ma trận</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Bỏ sót điều kiện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Nêu công thức nhưng bỏ điều kiện áp dụng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So với đoạn gốc trong SGK</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0E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ounded Rectangle 4"/>
          <p:cNvSpPr/>
          <p:nvPr/>
        </p:nvSpPr>
        <p:spPr>
          <a:xfrm>
            <a:off x="566928" y="475488"/>
            <a:ext cx="1402461"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  CẦN NHỚ</a:t>
            </a:r>
          </a:p>
        </p:txBody>
      </p:sp>
      <p:sp>
        <p:nvSpPr>
          <p:cNvPr id="6" name="TextBox 5"/>
          <p:cNvSpPr txBox="1"/>
          <p:nvPr/>
        </p:nvSpPr>
        <p:spPr>
          <a:xfrm>
            <a:off x="2487168" y="475488"/>
            <a:ext cx="8595360" cy="402336"/>
          </a:xfrm>
          <a:prstGeom prst="rect">
            <a:avLst/>
          </a:prstGeom>
          <a:noFill/>
        </p:spPr>
        <p:txBody>
          <a:bodyPr wrap="square" anchor="ctr" lIns="0" rIns="0" tIns="0" bIns="0">
            <a:spAutoFit/>
          </a:bodyPr>
          <a:lstStyle/>
          <a:p>
            <a:pPr algn="l">
              <a:lnSpc>
                <a:spcPct val="118000"/>
              </a:lnSpc>
              <a:spcAft>
                <a:spcPts val="500"/>
              </a:spcAft>
            </a:pPr>
            <a:r>
              <a:rPr sz="1400" b="1">
                <a:solidFill>
                  <a:srgbClr val="D42821"/>
                </a:solidFill>
                <a:latin typeface="Arial"/>
              </a:rPr>
              <a:t>BƯỚC HAY BỊ BỎ QUA NHẤT</a:t>
            </a:r>
          </a:p>
        </p:txBody>
      </p:sp>
      <p:sp>
        <p:nvSpPr>
          <p:cNvPr id="7" name="TextBox 6"/>
          <p:cNvSpPr txBox="1"/>
          <p:nvPr/>
        </p:nvSpPr>
        <p:spPr>
          <a:xfrm>
            <a:off x="566928" y="1188720"/>
            <a:ext cx="11058113" cy="1792224"/>
          </a:xfrm>
          <a:prstGeom prst="rect">
            <a:avLst/>
          </a:prstGeom>
          <a:noFill/>
        </p:spPr>
        <p:txBody>
          <a:bodyPr wrap="square" anchor="ctr" lIns="0" rIns="0" tIns="0" bIns="0">
            <a:spAutoFit/>
          </a:bodyPr>
          <a:lstStyle/>
          <a:p>
            <a:pPr algn="l">
              <a:lnSpc>
                <a:spcPct val="116000"/>
              </a:lnSpc>
              <a:spcAft>
                <a:spcPts val="500"/>
              </a:spcAft>
            </a:pPr>
            <a:r>
              <a:rPr sz="3300" b="1">
                <a:solidFill>
                  <a:srgbClr val="053596"/>
                </a:solidFill>
                <a:latin typeface="Arial"/>
              </a:rPr>
              <a:t>Tự giải lại đáp án.</a:t>
            </a:r>
          </a:p>
        </p:txBody>
      </p:sp>
      <p:sp>
        <p:nvSpPr>
          <p:cNvPr id="8" name="Rectangle 7"/>
          <p:cNvSpPr/>
          <p:nvPr/>
        </p:nvSpPr>
        <p:spPr>
          <a:xfrm>
            <a:off x="566928" y="3108960"/>
            <a:ext cx="155448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ounded Rectangle 8"/>
          <p:cNvSpPr/>
          <p:nvPr/>
        </p:nvSpPr>
        <p:spPr>
          <a:xfrm>
            <a:off x="566928" y="3419856"/>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ectangle 9"/>
          <p:cNvSpPr/>
          <p:nvPr/>
        </p:nvSpPr>
        <p:spPr>
          <a:xfrm>
            <a:off x="566928" y="3419856"/>
            <a:ext cx="68580" cy="810768"/>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950976" y="3419856"/>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12" name="TextBox 11"/>
          <p:cNvSpPr txBox="1"/>
          <p:nvPr/>
        </p:nvSpPr>
        <p:spPr>
          <a:xfrm>
            <a:off x="1536192" y="3419856"/>
            <a:ext cx="9686513" cy="810768"/>
          </a:xfrm>
          <a:prstGeom prst="rect">
            <a:avLst/>
          </a:prstGeom>
          <a:noFill/>
        </p:spPr>
        <p:txBody>
          <a:bodyPr wrap="square" anchor="ctr" lIns="0" rIns="0" tIns="0" bIns="0">
            <a:spAutoFit/>
          </a:bodyPr>
          <a:lstStyle/>
          <a:p>
            <a:pPr algn="l">
              <a:lnSpc>
                <a:spcPct val="118000"/>
              </a:lnSpc>
              <a:spcAft>
                <a:spcPts val="500"/>
              </a:spcAft>
            </a:pPr>
            <a:r>
              <a:rPr sz="1850" b="0">
                <a:solidFill>
                  <a:srgbClr val="1B2438"/>
                </a:solidFill>
                <a:latin typeface="Arial"/>
              </a:rPr>
              <a:t>Với môn Toán và các môn tự nhiên: AI thường viết câu hỏi đúng nhưng TÍNH SAI đáp án</a:t>
            </a:r>
          </a:p>
        </p:txBody>
      </p:sp>
      <p:sp>
        <p:nvSpPr>
          <p:cNvPr id="13" name="Rounded Rectangle 12"/>
          <p:cNvSpPr/>
          <p:nvPr/>
        </p:nvSpPr>
        <p:spPr>
          <a:xfrm>
            <a:off x="566928" y="4358640"/>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66928" y="4358640"/>
            <a:ext cx="68580" cy="810768"/>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950976" y="4358640"/>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16" name="TextBox 15"/>
          <p:cNvSpPr txBox="1"/>
          <p:nvPr/>
        </p:nvSpPr>
        <p:spPr>
          <a:xfrm>
            <a:off x="1536192" y="4358640"/>
            <a:ext cx="9686513" cy="810768"/>
          </a:xfrm>
          <a:prstGeom prst="rect">
            <a:avLst/>
          </a:prstGeom>
          <a:noFill/>
        </p:spPr>
        <p:txBody>
          <a:bodyPr wrap="square" anchor="ctr" lIns="0" rIns="0" tIns="0" bIns="0">
            <a:spAutoFit/>
          </a:bodyPr>
          <a:lstStyle/>
          <a:p>
            <a:pPr algn="l">
              <a:lnSpc>
                <a:spcPct val="118000"/>
              </a:lnSpc>
              <a:spcAft>
                <a:spcPts val="500"/>
              </a:spcAft>
            </a:pPr>
            <a:r>
              <a:rPr sz="1850" b="0">
                <a:solidFill>
                  <a:srgbClr val="1B2438"/>
                </a:solidFill>
                <a:latin typeface="Arial"/>
              </a:rPr>
              <a:t>Một đề sai đáp án phát cho học sinh tốn nhiều thời gian xử lý hơn toàn bộ thời gian đã tiết kiệm</a:t>
            </a:r>
          </a:p>
        </p:txBody>
      </p:sp>
      <p:sp>
        <p:nvSpPr>
          <p:cNvPr id="17" name="Rounded Rectangle 16"/>
          <p:cNvSpPr/>
          <p:nvPr/>
        </p:nvSpPr>
        <p:spPr>
          <a:xfrm>
            <a:off x="566928" y="5297424"/>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566928" y="5297424"/>
            <a:ext cx="68580" cy="810768"/>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950976" y="5297424"/>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42821"/>
                </a:solidFill>
                <a:latin typeface="Arial"/>
              </a:rPr>
              <a:t>★</a:t>
            </a:r>
          </a:p>
        </p:txBody>
      </p:sp>
      <p:sp>
        <p:nvSpPr>
          <p:cNvPr id="20" name="TextBox 19"/>
          <p:cNvSpPr txBox="1"/>
          <p:nvPr/>
        </p:nvSpPr>
        <p:spPr>
          <a:xfrm>
            <a:off x="1536192" y="5297424"/>
            <a:ext cx="9686513" cy="810768"/>
          </a:xfrm>
          <a:prstGeom prst="rect">
            <a:avLst/>
          </a:prstGeom>
          <a:noFill/>
        </p:spPr>
        <p:txBody>
          <a:bodyPr wrap="square" anchor="ctr" lIns="0" rIns="0" tIns="0" bIns="0">
            <a:spAutoFit/>
          </a:bodyPr>
          <a:lstStyle/>
          <a:p>
            <a:pPr algn="l">
              <a:lnSpc>
                <a:spcPct val="118000"/>
              </a:lnSpc>
              <a:spcAft>
                <a:spcPts val="500"/>
              </a:spcAft>
            </a:pPr>
            <a:r>
              <a:rPr sz="1850" b="0">
                <a:solidFill>
                  <a:srgbClr val="1B2438"/>
                </a:solidFill>
                <a:latin typeface="Arial"/>
              </a:rPr>
              <a:t>Đây là dòng bị bỏ qua nhiều nhất trong bảng kiểm — và gây hậu quả nặng nhất</a:t>
            </a:r>
          </a:p>
        </p:txBody>
      </p:sp>
      <p:pic>
        <p:nvPicPr>
          <p:cNvPr id="21" name="Picture 20"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2" name="TextBox 2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Toán 12, hoạt động Luyện tập</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Nhóm II · 20 phút cuối tiết · công cụ: Gemini Notebook</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1E4FB0"/>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Môn, lớp</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Toán 12</a:t>
            </a:r>
          </a:p>
        </p:txBody>
      </p:sp>
      <p:sp>
        <p:nvSpPr>
          <p:cNvPr id="13" name="TextBox 12"/>
          <p:cNvSpPr txBox="1"/>
          <p:nvPr/>
        </p:nvSpPr>
        <p:spPr>
          <a:xfrm>
            <a:off x="896112" y="2980944"/>
            <a:ext cx="1060704" cy="491032"/>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Chủ đề</a:t>
            </a:r>
          </a:p>
        </p:txBody>
      </p:sp>
      <p:sp>
        <p:nvSpPr>
          <p:cNvPr id="14" name="TextBox 13"/>
          <p:cNvSpPr txBox="1"/>
          <p:nvPr/>
        </p:nvSpPr>
        <p:spPr>
          <a:xfrm>
            <a:off x="2011680" y="2980944"/>
            <a:ext cx="2212848" cy="491032"/>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Ứng dụng đạo hàm khảo sát hàm số</a:t>
            </a:r>
          </a:p>
        </p:txBody>
      </p:sp>
      <p:sp>
        <p:nvSpPr>
          <p:cNvPr id="15" name="TextBox 14"/>
          <p:cNvSpPr txBox="1"/>
          <p:nvPr/>
        </p:nvSpPr>
        <p:spPr>
          <a:xfrm>
            <a:off x="896112" y="3471976"/>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Hoạt động</a:t>
            </a:r>
          </a:p>
        </p:txBody>
      </p:sp>
      <p:sp>
        <p:nvSpPr>
          <p:cNvPr id="16" name="TextBox 15"/>
          <p:cNvSpPr txBox="1"/>
          <p:nvPr/>
        </p:nvSpPr>
        <p:spPr>
          <a:xfrm>
            <a:off x="2011680" y="3471976"/>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3 — Luyện tập</a:t>
            </a:r>
          </a:p>
        </p:txBody>
      </p:sp>
      <p:sp>
        <p:nvSpPr>
          <p:cNvPr id="17" name="TextBox 16"/>
          <p:cNvSpPr txBox="1"/>
          <p:nvPr/>
        </p:nvSpPr>
        <p:spPr>
          <a:xfrm>
            <a:off x="896112" y="3782872"/>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Thời lượng</a:t>
            </a:r>
          </a:p>
        </p:txBody>
      </p:sp>
      <p:sp>
        <p:nvSpPr>
          <p:cNvPr id="18" name="TextBox 17"/>
          <p:cNvSpPr txBox="1"/>
          <p:nvPr/>
        </p:nvSpPr>
        <p:spPr>
          <a:xfrm>
            <a:off x="2011680" y="3782872"/>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20 phút cuối tiết</a:t>
            </a:r>
          </a:p>
        </p:txBody>
      </p:sp>
      <p:sp>
        <p:nvSpPr>
          <p:cNvPr id="19" name="TextBox 18"/>
          <p:cNvSpPr txBox="1"/>
          <p:nvPr/>
        </p:nvSpPr>
        <p:spPr>
          <a:xfrm>
            <a:off x="896112" y="409376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Lớp</a:t>
            </a:r>
          </a:p>
        </p:txBody>
      </p:sp>
      <p:sp>
        <p:nvSpPr>
          <p:cNvPr id="20" name="TextBox 19"/>
          <p:cNvSpPr txBox="1"/>
          <p:nvPr/>
        </p:nvSpPr>
        <p:spPr>
          <a:xfrm>
            <a:off x="2011680" y="409376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42 học sinh, học lực khá</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Bảng 8 câu có cột Trang SGK — dán thẳng vào Wayground hoặc chiếu lên bảng.</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100" b="0">
                <a:solidFill>
                  <a:srgbClr val="1B2438"/>
                </a:solidFill>
                <a:latin typeface="Arial"/>
              </a:rPr>
              <a:t>Tự giải lại cả 8 câu. Đối chiếu từng trích dẫn. Xem 2 câu ghi “vận dụng” có thật là vận dụng không.</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150" b="0">
                <a:solidFill>
                  <a:srgbClr val="1B2438"/>
                </a:solidFill>
                <a:latin typeface="Consolas"/>
              </a:rPr>
              <a:t>Đóng vai giáo viên Toán lớp 12 có kinh nghiệm ôn thi tốt nghiệp.</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Dựa trên hai nguồn đã nạp là sách giáo khoa và ma trận đề</a:t>
            </a:r>
          </a:p>
          <a:p>
            <a:pPr algn="l">
              <a:lnSpc>
                <a:spcPct val="102000"/>
              </a:lnSpc>
              <a:spcAft>
                <a:spcPts val="0"/>
              </a:spcAft>
            </a:pPr>
            <a:r>
              <a:rPr sz="1150" b="0">
                <a:solidFill>
                  <a:srgbClr val="1B2438"/>
                </a:solidFill>
                <a:latin typeface="Consolas"/>
              </a:rPr>
              <a:t>của tổ, soạn 8 câu trắc nghiệm cho hoạt động luyện tập 20</a:t>
            </a:r>
          </a:p>
          <a:p>
            <a:pPr algn="l">
              <a:lnSpc>
                <a:spcPct val="102000"/>
              </a:lnSpc>
              <a:spcAft>
                <a:spcPts val="0"/>
              </a:spcAft>
            </a:pPr>
            <a:r>
              <a:rPr sz="1150" b="0">
                <a:solidFill>
                  <a:srgbClr val="1B2438"/>
                </a:solidFill>
                <a:latin typeface="Consolas"/>
              </a:rPr>
              <a:t>phút cuối tiết.</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Tỷ lệ mức độ: 3 câu nhận biết, 3 câu thông hiểu, 2 câu vận</a:t>
            </a:r>
          </a:p>
          <a:p>
            <a:pPr algn="l">
              <a:lnSpc>
                <a:spcPct val="102000"/>
              </a:lnSpc>
              <a:spcAft>
                <a:spcPts val="0"/>
              </a:spcAft>
            </a:pPr>
            <a:r>
              <a:rPr sz="1150" b="0">
                <a:solidFill>
                  <a:srgbClr val="1B2438"/>
                </a:solidFill>
                <a:latin typeface="Consolas"/>
              </a:rPr>
              <a:t>dụng.</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Phạm vi: CHỈ trong phần đã dạy tới tiết này là xét tính đơn</a:t>
            </a:r>
          </a:p>
          <a:p>
            <a:pPr algn="l">
              <a:lnSpc>
                <a:spcPct val="102000"/>
              </a:lnSpc>
              <a:spcAft>
                <a:spcPts val="0"/>
              </a:spcAft>
            </a:pPr>
            <a:r>
              <a:rPr sz="1150" b="0">
                <a:solidFill>
                  <a:srgbClr val="1B2438"/>
                </a:solidFill>
                <a:latin typeface="Consolas"/>
              </a:rPr>
              <a:t>điệu và tìm cực trị. Không ra câu về tiệm cận, không ra câu</a:t>
            </a:r>
          </a:p>
          <a:p>
            <a:pPr algn="l">
              <a:lnSpc>
                <a:spcPct val="102000"/>
              </a:lnSpc>
              <a:spcAft>
                <a:spcPts val="0"/>
              </a:spcAft>
            </a:pPr>
            <a:r>
              <a:rPr sz="1150" b="0">
                <a:solidFill>
                  <a:srgbClr val="1B2438"/>
                </a:solidFill>
                <a:latin typeface="Consolas"/>
              </a:rPr>
              <a:t>cần vẽ đồ thị đầy đủ.</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Trình bày dạng bảng 6 cột:</a:t>
            </a:r>
          </a:p>
          <a:p>
            <a:pPr algn="l">
              <a:lnSpc>
                <a:spcPct val="102000"/>
              </a:lnSpc>
              <a:spcAft>
                <a:spcPts val="0"/>
              </a:spcAft>
            </a:pPr>
            <a:r>
              <a:rPr sz="1150" b="0">
                <a:solidFill>
                  <a:srgbClr val="1B2438"/>
                </a:solidFill>
                <a:latin typeface="Consolas"/>
              </a:rPr>
              <a:t>STT | Câu hỏi | Bốn phương án | Đáp án | Mức độ | Trang SGK</a:t>
            </a:r>
          </a:p>
          <a:p>
            <a:pPr algn="l">
              <a:lnSpc>
                <a:spcPct val="102000"/>
              </a:lnSpc>
              <a:spcAft>
                <a:spcPts val="0"/>
              </a:spcAft>
            </a:pPr>
            <a:r>
              <a:rPr sz="1150" b="0">
                <a:solidFill>
                  <a:srgbClr val="1B2438"/>
                </a:solidFill>
                <a:latin typeface="Consolas"/>
              </a:rPr>
              <a:t> </a:t>
            </a:r>
          </a:p>
          <a:p>
            <a:pPr algn="l">
              <a:lnSpc>
                <a:spcPct val="102000"/>
              </a:lnSpc>
              <a:spcAft>
                <a:spcPts val="0"/>
              </a:spcAft>
            </a:pPr>
            <a:r>
              <a:rPr sz="1150" b="0">
                <a:solidFill>
                  <a:srgbClr val="1B2438"/>
                </a:solidFill>
                <a:latin typeface="Consolas"/>
              </a:rPr>
              <a:t>Xong rồi, liệt kê riêng những câu em không chắc chắn về</a:t>
            </a:r>
          </a:p>
          <a:p>
            <a:pPr algn="l">
              <a:lnSpc>
                <a:spcPct val="102000"/>
              </a:lnSpc>
              <a:spcAft>
                <a:spcPts val="0"/>
              </a:spcAft>
            </a:pPr>
            <a:r>
              <a:rPr sz="1150" b="0">
                <a:solidFill>
                  <a:srgbClr val="1B2438"/>
                </a:solidFill>
                <a:latin typeface="Consolas"/>
              </a:rPr>
              <a:t>đáp án.</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3</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69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Bản đồ chuyên đề — Buổi 3</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Đưa vào lớp học và khép kín quy trình</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187452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444800"/>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53596"/>
                </a:solidFill>
                <a:latin typeface="Arial"/>
              </a:rPr>
              <a:t>CHUYÊN ĐỀ 7</a:t>
            </a:r>
          </a:p>
        </p:txBody>
      </p:sp>
      <p:sp>
        <p:nvSpPr>
          <p:cNvPr id="11" name="TextBox 10"/>
          <p:cNvSpPr txBox="1"/>
          <p:nvPr/>
        </p:nvSpPr>
        <p:spPr>
          <a:xfrm>
            <a:off x="896112" y="2865423"/>
            <a:ext cx="2972805" cy="381000"/>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Wayground</a:t>
            </a:r>
          </a:p>
        </p:txBody>
      </p:sp>
      <p:sp>
        <p:nvSpPr>
          <p:cNvPr id="12" name="TextBox 11"/>
          <p:cNvSpPr txBox="1"/>
          <p:nvPr/>
        </p:nvSpPr>
        <p:spPr>
          <a:xfrm>
            <a:off x="896112" y="3447591"/>
            <a:ext cx="2972805" cy="261518"/>
          </a:xfrm>
          <a:prstGeom prst="rect">
            <a:avLst/>
          </a:prstGeom>
          <a:noFill/>
        </p:spPr>
        <p:txBody>
          <a:bodyPr wrap="square" anchor="t" lIns="0" rIns="0" tIns="0" bIns="0">
            <a:spAutoFit/>
          </a:bodyPr>
          <a:lstStyle/>
          <a:p>
            <a:pPr algn="l">
              <a:lnSpc>
                <a:spcPct val="118000"/>
              </a:lnSpc>
              <a:spcAft>
                <a:spcPts val="500"/>
              </a:spcAft>
            </a:pPr>
            <a:r>
              <a:rPr sz="1200" b="0">
                <a:solidFill>
                  <a:srgbClr val="5B6472"/>
                </a:solidFill>
                <a:latin typeface="Arial"/>
              </a:rPr>
              <a:t>Kiểm tra · trò chơi · báo cáo phân tích</a:t>
            </a:r>
          </a:p>
        </p:txBody>
      </p:sp>
      <p:sp>
        <p:nvSpPr>
          <p:cNvPr id="13" name="Rounded Rectangle 12"/>
          <p:cNvSpPr/>
          <p:nvPr/>
        </p:nvSpPr>
        <p:spPr>
          <a:xfrm>
            <a:off x="4326117"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26117" y="2139696"/>
            <a:ext cx="77724" cy="187452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4655301" y="2444800"/>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E7C9B"/>
                </a:solidFill>
                <a:latin typeface="Arial"/>
              </a:rPr>
              <a:t>CHUYÊN ĐỀ 8</a:t>
            </a:r>
          </a:p>
        </p:txBody>
      </p:sp>
      <p:sp>
        <p:nvSpPr>
          <p:cNvPr id="16" name="TextBox 15"/>
          <p:cNvSpPr txBox="1"/>
          <p:nvPr/>
        </p:nvSpPr>
        <p:spPr>
          <a:xfrm>
            <a:off x="4655301" y="2865423"/>
            <a:ext cx="2972805" cy="381000"/>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Canva Giáo dục</a:t>
            </a:r>
          </a:p>
        </p:txBody>
      </p:sp>
      <p:sp>
        <p:nvSpPr>
          <p:cNvPr id="17" name="TextBox 16"/>
          <p:cNvSpPr txBox="1"/>
          <p:nvPr/>
        </p:nvSpPr>
        <p:spPr>
          <a:xfrm>
            <a:off x="4655301" y="3447591"/>
            <a:ext cx="2972805" cy="261518"/>
          </a:xfrm>
          <a:prstGeom prst="rect">
            <a:avLst/>
          </a:prstGeom>
          <a:noFill/>
        </p:spPr>
        <p:txBody>
          <a:bodyPr wrap="square" anchor="t" lIns="0" rIns="0" tIns="0" bIns="0">
            <a:spAutoFit/>
          </a:bodyPr>
          <a:lstStyle/>
          <a:p>
            <a:pPr algn="l">
              <a:lnSpc>
                <a:spcPct val="118000"/>
              </a:lnSpc>
              <a:spcAft>
                <a:spcPts val="500"/>
              </a:spcAft>
            </a:pPr>
            <a:r>
              <a:rPr sz="1200" b="0">
                <a:solidFill>
                  <a:srgbClr val="5B6472"/>
                </a:solidFill>
                <a:latin typeface="Arial"/>
              </a:rPr>
              <a:t>Thiết kế học liệu số, nhận diện của trường</a:t>
            </a:r>
          </a:p>
        </p:txBody>
      </p:sp>
      <p:sp>
        <p:nvSpPr>
          <p:cNvPr id="18" name="Rounded Rectangle 17"/>
          <p:cNvSpPr/>
          <p:nvPr/>
        </p:nvSpPr>
        <p:spPr>
          <a:xfrm>
            <a:off x="8085306"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85306" y="2139696"/>
            <a:ext cx="77724" cy="187452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8414490" y="2444800"/>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2776A"/>
                </a:solidFill>
                <a:latin typeface="Arial"/>
              </a:rPr>
              <a:t>CHUYÊN ĐỀ 9</a:t>
            </a:r>
          </a:p>
        </p:txBody>
      </p:sp>
      <p:sp>
        <p:nvSpPr>
          <p:cNvPr id="21" name="TextBox 20"/>
          <p:cNvSpPr txBox="1"/>
          <p:nvPr/>
        </p:nvSpPr>
        <p:spPr>
          <a:xfrm>
            <a:off x="8414490" y="2865423"/>
            <a:ext cx="2972805" cy="381000"/>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Kết hợp trong quy trình</a:t>
            </a:r>
          </a:p>
        </p:txBody>
      </p:sp>
      <p:sp>
        <p:nvSpPr>
          <p:cNvPr id="22" name="TextBox 21"/>
          <p:cNvSpPr txBox="1"/>
          <p:nvPr/>
        </p:nvSpPr>
        <p:spPr>
          <a:xfrm>
            <a:off x="8414490" y="3447591"/>
            <a:ext cx="2972805" cy="261518"/>
          </a:xfrm>
          <a:prstGeom prst="rect">
            <a:avLst/>
          </a:prstGeom>
          <a:noFill/>
        </p:spPr>
        <p:txBody>
          <a:bodyPr wrap="square" anchor="t" lIns="0" rIns="0" tIns="0" bIns="0">
            <a:spAutoFit/>
          </a:bodyPr>
          <a:lstStyle/>
          <a:p>
            <a:pPr algn="l">
              <a:lnSpc>
                <a:spcPct val="118000"/>
              </a:lnSpc>
              <a:spcAft>
                <a:spcPts val="500"/>
              </a:spcAft>
            </a:pPr>
            <a:r>
              <a:rPr sz="1200" b="0">
                <a:solidFill>
                  <a:srgbClr val="5B6472"/>
                </a:solidFill>
                <a:latin typeface="Arial"/>
              </a:rPr>
              <a:t>Nối các công cụ thành một mạch liền</a:t>
            </a:r>
          </a:p>
        </p:txBody>
      </p:sp>
      <p:sp>
        <p:nvSpPr>
          <p:cNvPr id="23" name="Rounded Rectangle 22"/>
          <p:cNvSpPr/>
          <p:nvPr/>
        </p:nvSpPr>
        <p:spPr>
          <a:xfrm>
            <a:off x="566928"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566928" y="4233672"/>
            <a:ext cx="77724" cy="18745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TextBox 24"/>
          <p:cNvSpPr txBox="1"/>
          <p:nvPr/>
        </p:nvSpPr>
        <p:spPr>
          <a:xfrm>
            <a:off x="896112" y="453877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D42821"/>
                </a:solidFill>
                <a:latin typeface="Arial"/>
              </a:rPr>
              <a:t>CHUYÊN ĐỀ 10 · CÒN LẠI</a:t>
            </a:r>
          </a:p>
        </p:txBody>
      </p:sp>
      <p:sp>
        <p:nvSpPr>
          <p:cNvPr id="26" name="TextBox 25"/>
          <p:cNvSpPr txBox="1"/>
          <p:nvPr/>
        </p:nvSpPr>
        <p:spPr>
          <a:xfrm>
            <a:off x="896112" y="4959399"/>
            <a:ext cx="2972805" cy="381000"/>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Đạo đức và trách nhiệm</a:t>
            </a:r>
          </a:p>
        </p:txBody>
      </p:sp>
      <p:sp>
        <p:nvSpPr>
          <p:cNvPr id="27" name="TextBox 26"/>
          <p:cNvSpPr txBox="1"/>
          <p:nvPr/>
        </p:nvSpPr>
        <p:spPr>
          <a:xfrm>
            <a:off x="896112" y="5541567"/>
            <a:ext cx="2972805" cy="261518"/>
          </a:xfrm>
          <a:prstGeom prst="rect">
            <a:avLst/>
          </a:prstGeom>
          <a:noFill/>
        </p:spPr>
        <p:txBody>
          <a:bodyPr wrap="square" anchor="t" lIns="0" rIns="0" tIns="0" bIns="0">
            <a:spAutoFit/>
          </a:bodyPr>
          <a:lstStyle/>
          <a:p>
            <a:pPr algn="l">
              <a:lnSpc>
                <a:spcPct val="118000"/>
              </a:lnSpc>
              <a:spcAft>
                <a:spcPts val="500"/>
              </a:spcAft>
            </a:pPr>
            <a:r>
              <a:rPr sz="1200" b="0">
                <a:solidFill>
                  <a:srgbClr val="5B6472"/>
                </a:solidFill>
                <a:latin typeface="Arial"/>
              </a:rPr>
              <a:t>Học sinh dùng AI · bản quyền · quy ước tổ</a:t>
            </a:r>
          </a:p>
        </p:txBody>
      </p:sp>
      <p:sp>
        <p:nvSpPr>
          <p:cNvPr id="28" name="Rounded Rectangle 27"/>
          <p:cNvSpPr/>
          <p:nvPr/>
        </p:nvSpPr>
        <p:spPr>
          <a:xfrm>
            <a:off x="4326117"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Rectangle 28"/>
          <p:cNvSpPr/>
          <p:nvPr/>
        </p:nvSpPr>
        <p:spPr>
          <a:xfrm>
            <a:off x="4326117" y="4233672"/>
            <a:ext cx="77724" cy="187452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TextBox 29"/>
          <p:cNvSpPr txBox="1"/>
          <p:nvPr/>
        </p:nvSpPr>
        <p:spPr>
          <a:xfrm>
            <a:off x="4655301" y="453877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D9821E"/>
                </a:solidFill>
                <a:latin typeface="Arial"/>
              </a:rPr>
              <a:t>CHUYÊN ĐỀ 11</a:t>
            </a:r>
          </a:p>
        </p:txBody>
      </p:sp>
      <p:sp>
        <p:nvSpPr>
          <p:cNvPr id="31" name="TextBox 30"/>
          <p:cNvSpPr txBox="1"/>
          <p:nvPr/>
        </p:nvSpPr>
        <p:spPr>
          <a:xfrm>
            <a:off x="4655301" y="4959399"/>
            <a:ext cx="2972805" cy="381000"/>
          </a:xfrm>
          <a:prstGeom prst="rect">
            <a:avLst/>
          </a:prstGeom>
          <a:noFill/>
        </p:spPr>
        <p:txBody>
          <a:bodyPr wrap="square" anchor="t" lIns="0" rIns="0" tIns="0" bIns="0">
            <a:spAutoFit/>
          </a:bodyPr>
          <a:lstStyle/>
          <a:p>
            <a:pPr algn="l">
              <a:lnSpc>
                <a:spcPct val="110000"/>
              </a:lnSpc>
              <a:spcAft>
                <a:spcPts val="500"/>
              </a:spcAft>
            </a:pPr>
            <a:r>
              <a:rPr sz="2000" b="1">
                <a:solidFill>
                  <a:srgbClr val="053596"/>
                </a:solidFill>
                <a:latin typeface="Arial"/>
              </a:rPr>
              <a:t>Ứng dụng thực tế</a:t>
            </a:r>
          </a:p>
        </p:txBody>
      </p:sp>
      <p:sp>
        <p:nvSpPr>
          <p:cNvPr id="32" name="TextBox 31"/>
          <p:cNvSpPr txBox="1"/>
          <p:nvPr/>
        </p:nvSpPr>
        <p:spPr>
          <a:xfrm>
            <a:off x="4655301" y="5541567"/>
            <a:ext cx="2972805" cy="261518"/>
          </a:xfrm>
          <a:prstGeom prst="rect">
            <a:avLst/>
          </a:prstGeom>
          <a:noFill/>
        </p:spPr>
        <p:txBody>
          <a:bodyPr wrap="square" anchor="t" lIns="0" rIns="0" tIns="0" bIns="0">
            <a:spAutoFit/>
          </a:bodyPr>
          <a:lstStyle/>
          <a:p>
            <a:pPr algn="l">
              <a:lnSpc>
                <a:spcPct val="118000"/>
              </a:lnSpc>
              <a:spcAft>
                <a:spcPts val="500"/>
              </a:spcAft>
            </a:pPr>
            <a:r>
              <a:rPr sz="1200" b="0">
                <a:solidFill>
                  <a:srgbClr val="5B6472"/>
                </a:solidFill>
                <a:latin typeface="Arial"/>
              </a:rPr>
              <a:t>Mười tình huống thật của một năm học</a:t>
            </a:r>
          </a:p>
        </p:txBody>
      </p:sp>
      <p:pic>
        <p:nvPicPr>
          <p:cNvPr id="33" name="Picture 3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4" name="TextBox 3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5" name="TextBox 3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Dự kiến nội dung tập huấn ngày 18/8/2026</a:t>
            </a:r>
          </a:p>
        </p:txBody>
      </p:sp>
      <p:sp>
        <p:nvSpPr>
          <p:cNvPr id="36" name="TextBox 3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05</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50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Sinh 15 câu hỏi bám sách giáo khoa</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Chạy trọn một vòng: nạp nguồn → sinh câu hỏi → kiểm chứng từng câu.</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Tạo sổ ghi chú mới, đặt tên theo môn và bài học của mình.</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Nạp hai nguồn: PDF bài học trong SGK  +  ma trận đề của tổ.</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Nhập câu lệnh đủ 5 thành phần: 15 câu, nêu rõ tỷ lệ mức độ nhận thức.</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Yêu cầu thêm cột “Trang SGK” cho từng câu để kiểm chứng nhanh.</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Chạy bảng kiểm 6 bước cho cả 15 câu — riêng bước tự giải lại đáp án không được bỏ.</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1950" b="1">
                <a:solidFill>
                  <a:srgbClr val="053596"/>
                </a:solidFill>
                <a:latin typeface="Arial"/>
              </a:rPr>
              <a:t>15 câu hỏi có cột trang tham chiếu  +  bảng kiểm chứng đã điền</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3</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04</a:t>
            </a:r>
          </a:p>
        </p:txBody>
      </p:sp>
      <p:sp>
        <p:nvSpPr>
          <p:cNvPr id="6" name="Rounded Rectangle 5"/>
          <p:cNvSpPr/>
          <p:nvPr/>
        </p:nvSpPr>
        <p:spPr>
          <a:xfrm>
            <a:off x="566928" y="2761488"/>
            <a:ext cx="151993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4</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Gemini</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Trợ lý sáng tạo — không bị giới hạn bởi tài liệu. Đó vừa là sức mạnh vừa là rủi ro</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0E7C9B"/>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Sáu nhóm việc Gemini làm được cho giáo viên</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Canvas: soạn trọn một giáo án rồi sinh thêm học liệu đi kèm</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Gem — trợ lý cài sẵn cho việc lặp lại, ưu tiên Gem phản biện đề</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15 phút: ba phương án khởi động cho bài tuần tới</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71</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Gemini — sáu nhóm việc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Sáu nhóm này phủ gần hết công việc thường ngày của một giáo viên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187452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53596"/>
                </a:solidFill>
                <a:latin typeface="Arial"/>
              </a:rPr>
              <a:t>NHÓM 1</a:t>
            </a:r>
          </a:p>
        </p:txBody>
      </p:sp>
      <p:sp>
        <p:nvSpPr>
          <p:cNvPr id="11" name="TextBox 10"/>
          <p:cNvSpPr txBox="1"/>
          <p:nvPr/>
        </p:nvSpPr>
        <p:spPr>
          <a:xfrm>
            <a:off x="896112"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Soạn giáo án</a:t>
            </a:r>
          </a:p>
        </p:txBody>
      </p:sp>
      <p:sp>
        <p:nvSpPr>
          <p:cNvPr id="12" name="TextBox 11"/>
          <p:cNvSpPr txBox="1"/>
          <p:nvPr/>
        </p:nvSpPr>
        <p:spPr>
          <a:xfrm>
            <a:off x="896112"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Kế hoạch giáo dục, kế hoạch bài dạy, khung tiết học</a:t>
            </a:r>
          </a:p>
        </p:txBody>
      </p:sp>
      <p:sp>
        <p:nvSpPr>
          <p:cNvPr id="13" name="Rounded Rectangle 12"/>
          <p:cNvSpPr/>
          <p:nvPr/>
        </p:nvSpPr>
        <p:spPr>
          <a:xfrm>
            <a:off x="4326117"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26117" y="2139696"/>
            <a:ext cx="77724" cy="187452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4655301"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53596"/>
                </a:solidFill>
                <a:latin typeface="Arial"/>
              </a:rPr>
              <a:t>NHÓM 2</a:t>
            </a:r>
          </a:p>
        </p:txBody>
      </p:sp>
      <p:sp>
        <p:nvSpPr>
          <p:cNvPr id="16" name="TextBox 15"/>
          <p:cNvSpPr txBox="1"/>
          <p:nvPr/>
        </p:nvSpPr>
        <p:spPr>
          <a:xfrm>
            <a:off x="4655301"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Câu hỏi, bài tập</a:t>
            </a:r>
          </a:p>
        </p:txBody>
      </p:sp>
      <p:sp>
        <p:nvSpPr>
          <p:cNvPr id="17" name="TextBox 16"/>
          <p:cNvSpPr txBox="1"/>
          <p:nvPr/>
        </p:nvSpPr>
        <p:spPr>
          <a:xfrm>
            <a:off x="4655301"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Trò chơi và hoạt động tương tác cho tiết học</a:t>
            </a:r>
          </a:p>
        </p:txBody>
      </p:sp>
      <p:sp>
        <p:nvSpPr>
          <p:cNvPr id="18" name="Rounded Rectangle 17"/>
          <p:cNvSpPr/>
          <p:nvPr/>
        </p:nvSpPr>
        <p:spPr>
          <a:xfrm>
            <a:off x="8085306" y="2139696"/>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85306" y="2139696"/>
            <a:ext cx="77724" cy="187452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TextBox 19"/>
          <p:cNvSpPr txBox="1"/>
          <p:nvPr/>
        </p:nvSpPr>
        <p:spPr>
          <a:xfrm>
            <a:off x="8414490" y="2414016"/>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E4FB0"/>
                </a:solidFill>
                <a:latin typeface="Arial"/>
              </a:rPr>
              <a:t>NHÓM 3</a:t>
            </a:r>
          </a:p>
        </p:txBody>
      </p:sp>
      <p:sp>
        <p:nvSpPr>
          <p:cNvPr id="21" name="TextBox 20"/>
          <p:cNvSpPr txBox="1"/>
          <p:nvPr/>
        </p:nvSpPr>
        <p:spPr>
          <a:xfrm>
            <a:off x="8414490" y="2834639"/>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Học liệu số</a:t>
            </a:r>
          </a:p>
        </p:txBody>
      </p:sp>
      <p:sp>
        <p:nvSpPr>
          <p:cNvPr id="22" name="TextBox 21"/>
          <p:cNvSpPr txBox="1"/>
          <p:nvPr/>
        </p:nvSpPr>
        <p:spPr>
          <a:xfrm>
            <a:off x="8414490" y="3332987"/>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Slide, tài liệu giảng dạy, phiếu học tập</a:t>
            </a:r>
          </a:p>
        </p:txBody>
      </p:sp>
      <p:sp>
        <p:nvSpPr>
          <p:cNvPr id="23" name="Rounded Rectangle 22"/>
          <p:cNvSpPr/>
          <p:nvPr/>
        </p:nvSpPr>
        <p:spPr>
          <a:xfrm>
            <a:off x="566928"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566928" y="4233672"/>
            <a:ext cx="77724" cy="187452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TextBox 24"/>
          <p:cNvSpPr txBox="1"/>
          <p:nvPr/>
        </p:nvSpPr>
        <p:spPr>
          <a:xfrm>
            <a:off x="896112"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0E7C9B"/>
                </a:solidFill>
                <a:latin typeface="Arial"/>
              </a:rPr>
              <a:t>NHÓM 4</a:t>
            </a:r>
          </a:p>
        </p:txBody>
      </p:sp>
      <p:sp>
        <p:nvSpPr>
          <p:cNvPr id="26" name="TextBox 25"/>
          <p:cNvSpPr txBox="1"/>
          <p:nvPr/>
        </p:nvSpPr>
        <p:spPr>
          <a:xfrm>
            <a:off x="896112"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Giao tiếp phụ huynh</a:t>
            </a:r>
          </a:p>
        </p:txBody>
      </p:sp>
      <p:sp>
        <p:nvSpPr>
          <p:cNvPr id="27" name="TextBox 26"/>
          <p:cNvSpPr txBox="1"/>
          <p:nvPr/>
        </p:nvSpPr>
        <p:spPr>
          <a:xfrm>
            <a:off x="896112"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Thông báo, thư mời, nội dung trao đổi với cha mẹ học sinh</a:t>
            </a:r>
          </a:p>
        </p:txBody>
      </p:sp>
      <p:sp>
        <p:nvSpPr>
          <p:cNvPr id="28" name="Rounded Rectangle 27"/>
          <p:cNvSpPr/>
          <p:nvPr/>
        </p:nvSpPr>
        <p:spPr>
          <a:xfrm>
            <a:off x="4326117"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9" name="Rectangle 28"/>
          <p:cNvSpPr/>
          <p:nvPr/>
        </p:nvSpPr>
        <p:spPr>
          <a:xfrm>
            <a:off x="4326117" y="4233672"/>
            <a:ext cx="77724" cy="187452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0" name="TextBox 29"/>
          <p:cNvSpPr txBox="1"/>
          <p:nvPr/>
        </p:nvSpPr>
        <p:spPr>
          <a:xfrm>
            <a:off x="4655301"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D9821E"/>
                </a:solidFill>
                <a:latin typeface="Arial"/>
              </a:rPr>
              <a:t>NHÓM 5</a:t>
            </a:r>
          </a:p>
        </p:txBody>
      </p:sp>
      <p:sp>
        <p:nvSpPr>
          <p:cNvPr id="31" name="TextBox 30"/>
          <p:cNvSpPr txBox="1"/>
          <p:nvPr/>
        </p:nvSpPr>
        <p:spPr>
          <a:xfrm>
            <a:off x="4655301"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Hình ảnh, video</a:t>
            </a:r>
          </a:p>
        </p:txBody>
      </p:sp>
      <p:sp>
        <p:nvSpPr>
          <p:cNvPr id="32" name="TextBox 31"/>
          <p:cNvSpPr txBox="1"/>
          <p:nvPr/>
        </p:nvSpPr>
        <p:spPr>
          <a:xfrm>
            <a:off x="4655301"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Ảnh minh họa và nội dung trực quan cho bài giảng</a:t>
            </a:r>
          </a:p>
        </p:txBody>
      </p:sp>
      <p:sp>
        <p:nvSpPr>
          <p:cNvPr id="33" name="Rounded Rectangle 32"/>
          <p:cNvSpPr/>
          <p:nvPr/>
        </p:nvSpPr>
        <p:spPr>
          <a:xfrm>
            <a:off x="8085306" y="4233672"/>
            <a:ext cx="3539733" cy="187452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4" name="Rectangle 33"/>
          <p:cNvSpPr/>
          <p:nvPr/>
        </p:nvSpPr>
        <p:spPr>
          <a:xfrm>
            <a:off x="8085306" y="4233672"/>
            <a:ext cx="77724" cy="187452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5" name="TextBox 34"/>
          <p:cNvSpPr txBox="1"/>
          <p:nvPr/>
        </p:nvSpPr>
        <p:spPr>
          <a:xfrm>
            <a:off x="8414490" y="4507992"/>
            <a:ext cx="2972805" cy="274320"/>
          </a:xfrm>
          <a:prstGeom prst="rect">
            <a:avLst/>
          </a:prstGeom>
          <a:noFill/>
        </p:spPr>
        <p:txBody>
          <a:bodyPr wrap="square" anchor="t" lIns="0" rIns="0" tIns="0" bIns="0">
            <a:spAutoFit/>
          </a:bodyPr>
          <a:lstStyle/>
          <a:p>
            <a:pPr algn="l">
              <a:lnSpc>
                <a:spcPct val="118000"/>
              </a:lnSpc>
              <a:spcAft>
                <a:spcPts val="500"/>
              </a:spcAft>
            </a:pPr>
            <a:r>
              <a:rPr sz="1250" b="1">
                <a:solidFill>
                  <a:srgbClr val="12776A"/>
                </a:solidFill>
                <a:latin typeface="Arial"/>
              </a:rPr>
              <a:t>NHÓM 6</a:t>
            </a:r>
          </a:p>
        </p:txBody>
      </p:sp>
      <p:sp>
        <p:nvSpPr>
          <p:cNvPr id="36" name="TextBox 35"/>
          <p:cNvSpPr txBox="1"/>
          <p:nvPr/>
        </p:nvSpPr>
        <p:spPr>
          <a:xfrm>
            <a:off x="8414490" y="4928615"/>
            <a:ext cx="2972805" cy="297180"/>
          </a:xfrm>
          <a:prstGeom prst="rect">
            <a:avLst/>
          </a:prstGeom>
          <a:noFill/>
        </p:spPr>
        <p:txBody>
          <a:bodyPr wrap="square" anchor="t" lIns="0" rIns="0" tIns="0" bIns="0">
            <a:spAutoFit/>
          </a:bodyPr>
          <a:lstStyle/>
          <a:p>
            <a:pPr algn="l">
              <a:lnSpc>
                <a:spcPct val="110000"/>
              </a:lnSpc>
              <a:spcAft>
                <a:spcPts val="500"/>
              </a:spcAft>
            </a:pPr>
            <a:r>
              <a:rPr sz="1500" b="1">
                <a:solidFill>
                  <a:srgbClr val="053596"/>
                </a:solidFill>
                <a:latin typeface="Arial"/>
              </a:rPr>
              <a:t>Trợ lý riêng</a:t>
            </a:r>
          </a:p>
        </p:txBody>
      </p:sp>
      <p:sp>
        <p:nvSpPr>
          <p:cNvPr id="37" name="TextBox 36"/>
          <p:cNvSpPr txBox="1"/>
          <p:nvPr/>
        </p:nvSpPr>
        <p:spPr>
          <a:xfrm>
            <a:off x="8414490" y="5426963"/>
            <a:ext cx="2972805" cy="441350"/>
          </a:xfrm>
          <a:prstGeom prst="rect">
            <a:avLst/>
          </a:prstGeom>
          <a:noFill/>
        </p:spPr>
        <p:txBody>
          <a:bodyPr wrap="square" anchor="t" lIns="0" rIns="0" tIns="0" bIns="0">
            <a:spAutoFit/>
          </a:bodyPr>
          <a:lstStyle/>
          <a:p>
            <a:pPr algn="l">
              <a:lnSpc>
                <a:spcPct val="118000"/>
              </a:lnSpc>
              <a:spcAft>
                <a:spcPts val="500"/>
              </a:spcAft>
            </a:pPr>
            <a:r>
              <a:rPr sz="1100" b="0">
                <a:solidFill>
                  <a:srgbClr val="5B6472"/>
                </a:solidFill>
                <a:latin typeface="Arial"/>
              </a:rPr>
              <a:t>Gem — chatbot cho từng thầy cô, từng môn học</a:t>
            </a:r>
          </a:p>
        </p:txBody>
      </p:sp>
      <p:pic>
        <p:nvPicPr>
          <p:cNvPr id="38" name="Picture 3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9" name="TextBox 3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40" name="TextBox 3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a:t>
            </a:r>
          </a:p>
        </p:txBody>
      </p:sp>
      <p:sp>
        <p:nvSpPr>
          <p:cNvPr id="41" name="TextBox 4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fade">
                                      <p:cBhvr>
                                        <p:cTn id="87" dur="500"/>
                                        <p:tgtEl>
                                          <p:spTgt spid="34"/>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500"/>
                                        <p:tgtEl>
                                          <p:spTgt spid="35"/>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6"/>
                                        </p:tgtEl>
                                        <p:attrNameLst>
                                          <p:attrName>style.visibility</p:attrName>
                                        </p:attrNameLst>
                                      </p:cBhvr>
                                      <p:to>
                                        <p:strVal val="visible"/>
                                      </p:to>
                                    </p:set>
                                    <p:animEffect transition="in" filter="fade">
                                      <p:cBhvr>
                                        <p:cTn id="93" dur="500"/>
                                        <p:tgtEl>
                                          <p:spTgt spid="3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fade">
                                      <p:cBhvr>
                                        <p:cTn id="9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Gemini hay Gemini Notebook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Hai công cụ cùng tên, phục vụ hai nhu cầu khác hẳn nhau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875109"/>
                <a:gridCol w="4091501"/>
                <a:gridCol w="4091501"/>
              </a:tblGrid>
              <a:tr h="713232">
                <a:tc>
                  <a:txBody>
                    <a:bodyPr/>
                    <a:lstStyle/>
                    <a:p>
                      <a:pPr>
                        <a:lnSpc>
                          <a:spcPct val="110000"/>
                        </a:lnSpc>
                      </a:pPr>
                      <a:r>
                        <a:rPr sz="1800" b="1">
                          <a:solidFill>
                            <a:srgbClr val="FFFFFF"/>
                          </a:solidFill>
                          <a:latin typeface="Arial"/>
                        </a:rPr>
                        <a:t>Tiêu chí</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Gemini Notebook</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Gemini</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Nguồn thông tin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Chỉ tài liệu thầy cô tải lên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Toàn bộ kiến thức của mô hình</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Có trích dẫn không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Có — đối chiếu được đoạn gốc</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Rủi ro nói sai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Thấp</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Cao hơn nhiều</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Gemini hay Gemini Notebook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Hai công cụ cùng tên, phục vụ hai nhu cầu khác hẳn nhau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1" cy="3968496"/>
        </p:xfrm>
        <a:graphic>
          <a:graphicData uri="http://schemas.openxmlformats.org/drawingml/2006/table">
            <a:tbl>
              <a:tblPr firstRow="0" bandRow="0">
                <a:tableStyleId>{2D5ABB26-0587-4C30-8999-92F81FD0307C}</a:tableStyleId>
              </a:tblPr>
              <a:tblGrid>
                <a:gridCol w="2875109"/>
                <a:gridCol w="4091501"/>
                <a:gridCol w="4091501"/>
              </a:tblGrid>
              <a:tr h="713232">
                <a:tc>
                  <a:txBody>
                    <a:bodyPr/>
                    <a:lstStyle/>
                    <a:p>
                      <a:pPr>
                        <a:lnSpc>
                          <a:spcPct val="110000"/>
                        </a:lnSpc>
                      </a:pPr>
                      <a:r>
                        <a:rPr sz="1800" b="1">
                          <a:solidFill>
                            <a:srgbClr val="FFFFFF"/>
                          </a:solidFill>
                          <a:latin typeface="Arial"/>
                        </a:rPr>
                        <a:t>Tiêu chí</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Gemini Notebook</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Gemini</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Tạo được hình ảnh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Có</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Nhớ yêu cầu lặp lại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Không</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Có — qua Gem</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Hợp nhất với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Đề kiểm tra, tra cứu văn bản</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Ý tưởng, hình ảnh, soạn thảo linh hoạt</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Gemini: bộ công cụ mở rộng &amp; mức độ tư duy</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Nhìn kỹ hơn nút "+" và dropdown "Tư duy" trong Gemini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100" b="0">
                <a:solidFill>
                  <a:srgbClr val="1B2438"/>
                </a:solidFill>
                <a:latin typeface="Arial"/>
              </a:rPr>
              <a:t>Bấm "+" cạnh ô nhập để mở menu công cụ cơ bản: Tải tệp lên, Thêm từ Drive, Notebooks, Học có hướng dẫn, Tạo hình ảnh, Tạo nhạc.</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100" b="0">
                <a:solidFill>
                  <a:srgbClr val="1B2438"/>
                </a:solidFill>
                <a:latin typeface="Arial"/>
              </a:rPr>
              <a:t>Chọn "Các công cụ khác" để mở rộng thêm: Canvas (soạn thảo trực tiếp cùng Gemini) và Deep Research (tự tra cứu nhiều nguồn, viết báo cáo dài).</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100" b="0">
                <a:solidFill>
                  <a:srgbClr val="1B2438"/>
                </a:solidFill>
                <a:latin typeface="Arial"/>
              </a:rPr>
              <a:t>Dropdown "Tư duy": 3.6 Flash (việc thường ngày, trả lời nhanh), 3.6 Thinking (vấn đề phức tạp), 3.1 Pro (toán học, lập trình nâng cao).</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53-1.jpg"/>
          <p:cNvPicPr>
            <a:picLocks noChangeAspect="1"/>
          </p:cNvPicPr>
          <p:nvPr/>
        </p:nvPicPr>
        <p:blipFill>
          <a:blip r:embed="rId2"/>
          <a:stretch>
            <a:fillRect/>
          </a:stretch>
        </p:blipFill>
        <p:spPr>
          <a:xfrm>
            <a:off x="2475322" y="3547872"/>
            <a:ext cx="1611684" cy="1975104"/>
          </a:xfrm>
          <a:prstGeom prst="rect">
            <a:avLst/>
          </a:prstGeom>
        </p:spPr>
      </p:pic>
      <p:sp>
        <p:nvSpPr>
          <p:cNvPr id="22" name="Rectangle 21"/>
          <p:cNvSpPr/>
          <p:nvPr/>
        </p:nvSpPr>
        <p:spPr>
          <a:xfrm>
            <a:off x="2475322" y="3547872"/>
            <a:ext cx="1611684"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Menu "+": các công cụ cơ bản của Gemini</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53-2.jpg"/>
          <p:cNvPicPr>
            <a:picLocks noChangeAspect="1"/>
          </p:cNvPicPr>
          <p:nvPr/>
        </p:nvPicPr>
        <p:blipFill>
          <a:blip r:embed="rId3"/>
          <a:stretch>
            <a:fillRect/>
          </a:stretch>
        </p:blipFill>
        <p:spPr>
          <a:xfrm>
            <a:off x="6579476" y="3547872"/>
            <a:ext cx="4662656" cy="1975103"/>
          </a:xfrm>
          <a:prstGeom prst="rect">
            <a:avLst/>
          </a:prstGeom>
        </p:spPr>
      </p:pic>
      <p:sp>
        <p:nvSpPr>
          <p:cNvPr id="26" name="Rectangle 25"/>
          <p:cNvSpPr/>
          <p:nvPr/>
        </p:nvSpPr>
        <p:spPr>
          <a:xfrm>
            <a:off x="6579476" y="3547872"/>
            <a:ext cx="4662656" cy="1975103"/>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Dropdown "Tư duy": ba mức độ suy luận</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Canvas: soạn bài giảng cùng Gemini</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Ví dụ thật: soạn giáo án Lịch sử 12 — Cách mạng tháng Tám năm 1945</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Chọn Canvas trong menu "+" → "Các công cụ khác" — mở không gian 2 cột, giống Artifacts (Claude) và Canvas (ChatGPT) sẽ gặp lại ở chuyên đề 5 và 6.</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Gõ yêu cầu càng cụ thể càng tốt: môn học, khối lớp, chủ đề, thời lượng tiết, và cấu trúc từng phần cần có.</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Bên trái là hội thoại, bên phải Gemini dựng tài liệu hoàn chỉnh theo thời gian thực — có thể theo dõi từng đoạn được viết ra.</a:t>
            </a:r>
          </a:p>
        </p:txBody>
      </p:sp>
      <p:sp>
        <p:nvSpPr>
          <p:cNvPr id="20" name="Rounded Rectangle 19"/>
          <p:cNvSpPr/>
          <p:nvPr/>
        </p:nvSpPr>
        <p:spPr>
          <a:xfrm>
            <a:off x="566928" y="3419856"/>
            <a:ext cx="11058113"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54-1.jpg"/>
          <p:cNvPicPr>
            <a:picLocks noChangeAspect="1"/>
          </p:cNvPicPr>
          <p:nvPr/>
        </p:nvPicPr>
        <p:blipFill>
          <a:blip r:embed="rId2"/>
          <a:stretch>
            <a:fillRect/>
          </a:stretch>
        </p:blipFill>
        <p:spPr>
          <a:xfrm>
            <a:off x="4310104" y="3547872"/>
            <a:ext cx="3571761" cy="1975104"/>
          </a:xfrm>
          <a:prstGeom prst="rect">
            <a:avLst/>
          </a:prstGeom>
        </p:spPr>
      </p:pic>
      <p:sp>
        <p:nvSpPr>
          <p:cNvPr id="22" name="Rectangle 21"/>
          <p:cNvSpPr/>
          <p:nvPr/>
        </p:nvSpPr>
        <p:spPr>
          <a:xfrm>
            <a:off x="4310104" y="3547872"/>
            <a:ext cx="3571761"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10838657"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Canvas đang dựng giáo án — chat trái, tài liệu phải</a:t>
            </a:r>
          </a:p>
        </p:txBody>
      </p:sp>
      <p:pic>
        <p:nvPicPr>
          <p:cNvPr id="24" name="Picture 23"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 · thao tác chi tiết</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Kết quả thật: giáo án Lịch sử 12 do Canvas soạn</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Đủ 4 phần đúng như yêu cầu — có thể dùng giảng dạy ngay hoặc chỉnh sửa thêm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5410184" cy="349300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9" name="Picture 8" descr="PL155-1.jpg"/>
          <p:cNvPicPr>
            <a:picLocks noChangeAspect="1"/>
          </p:cNvPicPr>
          <p:nvPr/>
        </p:nvPicPr>
        <p:blipFill>
          <a:blip r:embed="rId2"/>
          <a:stretch>
            <a:fillRect/>
          </a:stretch>
        </p:blipFill>
        <p:spPr>
          <a:xfrm>
            <a:off x="1762626" y="2286000"/>
            <a:ext cx="3018788" cy="3200400"/>
          </a:xfrm>
          <a:prstGeom prst="rect">
            <a:avLst/>
          </a:prstGeom>
        </p:spPr>
      </p:pic>
      <p:sp>
        <p:nvSpPr>
          <p:cNvPr id="10" name="Rectangle 9"/>
          <p:cNvSpPr/>
          <p:nvPr/>
        </p:nvSpPr>
        <p:spPr>
          <a:xfrm>
            <a:off x="1762626" y="2286000"/>
            <a:ext cx="3018788" cy="3200400"/>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676656" y="5724144"/>
            <a:ext cx="5190728" cy="420624"/>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Phần I. Mục tiêu bài học — đủ Kiến thức, Năng lực, Phẩm chất</a:t>
            </a:r>
          </a:p>
        </p:txBody>
      </p:sp>
      <p:sp>
        <p:nvSpPr>
          <p:cNvPr id="12" name="Rounded Rectangle 11"/>
          <p:cNvSpPr/>
          <p:nvPr/>
        </p:nvSpPr>
        <p:spPr>
          <a:xfrm>
            <a:off x="6214856" y="2139696"/>
            <a:ext cx="5410184" cy="349300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3" name="Picture 12" descr="PL155-2.jpg"/>
          <p:cNvPicPr>
            <a:picLocks noChangeAspect="1"/>
          </p:cNvPicPr>
          <p:nvPr/>
        </p:nvPicPr>
        <p:blipFill>
          <a:blip r:embed="rId3"/>
          <a:stretch>
            <a:fillRect/>
          </a:stretch>
        </p:blipFill>
        <p:spPr>
          <a:xfrm>
            <a:off x="7133456" y="2286000"/>
            <a:ext cx="3572983" cy="3200400"/>
          </a:xfrm>
          <a:prstGeom prst="rect">
            <a:avLst/>
          </a:prstGeom>
        </p:spPr>
      </p:pic>
      <p:sp>
        <p:nvSpPr>
          <p:cNvPr id="14" name="Rectangle 13"/>
          <p:cNvSpPr/>
          <p:nvPr/>
        </p:nvSpPr>
        <p:spPr>
          <a:xfrm>
            <a:off x="7133456" y="2286000"/>
            <a:ext cx="3572983" cy="3200400"/>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6324584" y="5724144"/>
            <a:ext cx="5190728" cy="420624"/>
          </a:xfrm>
          <a:prstGeom prst="rect">
            <a:avLst/>
          </a:prstGeom>
          <a:noFill/>
        </p:spPr>
        <p:txBody>
          <a:bodyPr wrap="square" anchor="t" lIns="0" rIns="0" tIns="0" bIns="0">
            <a:spAutoFit/>
          </a:bodyPr>
          <a:lstStyle/>
          <a:p>
            <a:pPr algn="ctr">
              <a:lnSpc>
                <a:spcPct val="114000"/>
              </a:lnSpc>
              <a:spcAft>
                <a:spcPts val="500"/>
              </a:spcAft>
            </a:pPr>
            <a:r>
              <a:rPr sz="1350" b="0">
                <a:solidFill>
                  <a:srgbClr val="5B6472"/>
                </a:solidFill>
                <a:latin typeface="Arial"/>
              </a:rPr>
              <a:t>Phần III. Luyện tập — trắc nghiệm có đáp án A/B/C kèm giải thích</a:t>
            </a:r>
          </a:p>
        </p:txBody>
      </p:sp>
      <p:pic>
        <p:nvPicPr>
          <p:cNvPr id="16" name="Picture 15"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17" name="TextBox 1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8" name="TextBox 1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 · thao tác chi tiết</a:t>
            </a:r>
          </a:p>
        </p:txBody>
      </p:sp>
      <p:sp>
        <p:nvSpPr>
          <p:cNvPr id="19" name="TextBox 1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Mở rộng từ giáo án: sinh thêm học liệu &amp; xuất file</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Từ một giáo án gốc, bấm "Tạo" để sinh thêm học liệu đi kèm — không cần gõ lại từ đầu</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Bấm nút "Tạo" (góc trên Canvas) để mở menu: Trang web, Đồ hoạ thông tin, Bài kiểm tra, Thẻ ghi nhớ, Tổng quan bằng âm thanh — mỗi lựa chọn dựng học liệu mới dựa trên nội dung giáo án.</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Các icon phía trên tài liệu cho xuất trực tiếp: Google Docs, Word, PDF, Markdown — tiện chỉnh sửa tiếp hoặc in cho học sinh.</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050" b="0">
                <a:solidFill>
                  <a:srgbClr val="1B2438"/>
                </a:solidFill>
                <a:latin typeface="Arial"/>
              </a:rPr>
              <a:t>Có thể sửa trực tiếp trong Canvas (bấm vào đoạn văn để gõ đè) trước khi xuất, thay vì tải về rồi mới sửa.</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56-1.jpg"/>
          <p:cNvPicPr>
            <a:picLocks noChangeAspect="1"/>
          </p:cNvPicPr>
          <p:nvPr/>
        </p:nvPicPr>
        <p:blipFill>
          <a:blip r:embed="rId2"/>
          <a:stretch>
            <a:fillRect/>
          </a:stretch>
        </p:blipFill>
        <p:spPr>
          <a:xfrm>
            <a:off x="1454908" y="3547872"/>
            <a:ext cx="3652511" cy="1975104"/>
          </a:xfrm>
          <a:prstGeom prst="rect">
            <a:avLst/>
          </a:prstGeom>
        </p:spPr>
      </p:pic>
      <p:sp>
        <p:nvSpPr>
          <p:cNvPr id="22" name="Rectangle 21"/>
          <p:cNvSpPr/>
          <p:nvPr/>
        </p:nvSpPr>
        <p:spPr>
          <a:xfrm>
            <a:off x="1454908" y="3547872"/>
            <a:ext cx="3652511"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Nút "Tạo": sinh học liệu mới từ giáo án gốc</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56-2.jpg"/>
          <p:cNvPicPr>
            <a:picLocks noChangeAspect="1"/>
          </p:cNvPicPr>
          <p:nvPr/>
        </p:nvPicPr>
        <p:blipFill>
          <a:blip r:embed="rId3"/>
          <a:stretch>
            <a:fillRect/>
          </a:stretch>
        </p:blipFill>
        <p:spPr>
          <a:xfrm>
            <a:off x="6324584" y="4094591"/>
            <a:ext cx="5172440" cy="881665"/>
          </a:xfrm>
          <a:prstGeom prst="rect">
            <a:avLst/>
          </a:prstGeom>
        </p:spPr>
      </p:pic>
      <p:sp>
        <p:nvSpPr>
          <p:cNvPr id="26" name="Rectangle 25"/>
          <p:cNvSpPr/>
          <p:nvPr/>
        </p:nvSpPr>
        <p:spPr>
          <a:xfrm>
            <a:off x="6324584" y="4094591"/>
            <a:ext cx="5172440" cy="881665"/>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300" b="0">
                <a:solidFill>
                  <a:srgbClr val="5B6472"/>
                </a:solidFill>
                <a:latin typeface="Arial"/>
              </a:rPr>
              <a:t>Icon xuất file — chú thích "Exports the canvas content to Google Docs"</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Lưu ý sư phạm khi dùng Canvas soạn bài giảng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Canvas là điểm khởi đầu tốt — không thay thế việc thẩm định chuyên môn của giáo viên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80160"/>
          </a:xfrm>
          <a:prstGeom prst="rect">
            <a:avLst/>
          </a:prstGeom>
          <a:noFill/>
        </p:spPr>
        <p:txBody>
          <a:bodyPr wrap="square" anchor="ctr" lIns="0" rIns="0" tIns="0" bIns="0">
            <a:spAutoFit/>
          </a:bodyPr>
          <a:lstStyle/>
          <a:p>
            <a:pPr algn="l">
              <a:lnSpc>
                <a:spcPct val="118000"/>
              </a:lnSpc>
              <a:spcAft>
                <a:spcPts val="500"/>
              </a:spcAft>
            </a:pPr>
            <a:r>
              <a:rPr sz="1500" b="0">
                <a:solidFill>
                  <a:srgbClr val="1B2438"/>
                </a:solidFill>
                <a:latin typeface="Arial"/>
              </a:rPr>
              <a:t>Luôn kiểm chứng số liệu, mốc thời gian: đối chiếu với sách giáo khoa/tài liệu chính thức trước khi giảng dạy, đặc biệt với môn Lịch sử, Địa lý, Giáo dục công dân.</a:t>
            </a:r>
          </a:p>
        </p:txBody>
      </p:sp>
      <p:sp>
        <p:nvSpPr>
          <p:cNvPr id="12" name="Rounded Rectangle 11"/>
          <p:cNvSpPr/>
          <p:nvPr/>
        </p:nvSpPr>
        <p:spPr>
          <a:xfrm>
            <a:off x="566928" y="3547872"/>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5212080" cy="1280160"/>
          </a:xfrm>
          <a:prstGeom prst="rect">
            <a:avLst/>
          </a:prstGeom>
          <a:noFill/>
        </p:spPr>
        <p:txBody>
          <a:bodyPr wrap="square" anchor="ctr" lIns="0" rIns="0" tIns="0" bIns="0">
            <a:spAutoFit/>
          </a:bodyPr>
          <a:lstStyle/>
          <a:p>
            <a:pPr algn="l">
              <a:lnSpc>
                <a:spcPct val="118000"/>
              </a:lnSpc>
              <a:spcAft>
                <a:spcPts val="500"/>
              </a:spcAft>
            </a:pPr>
            <a:r>
              <a:rPr sz="1500" b="0">
                <a:solidFill>
                  <a:srgbClr val="1B2438"/>
                </a:solidFill>
                <a:latin typeface="Arial"/>
              </a:rPr>
              <a:t>Trắc nghiệm do AI soạn cần rà lại đáp án: đã gặp trường hợp đáp án đúng nhưng cách diễn đạt phương án gây nhiễu chưa chuẩn — giáo viên nên đọc kỹ cả 4 phương án trước khi dùng.</a:t>
            </a:r>
          </a:p>
        </p:txBody>
      </p:sp>
      <p:sp>
        <p:nvSpPr>
          <p:cNvPr id="16" name="Rounded Rectangle 15"/>
          <p:cNvSpPr/>
          <p:nvPr/>
        </p:nvSpPr>
        <p:spPr>
          <a:xfrm>
            <a:off x="7114032" y="2139696"/>
            <a:ext cx="4511009" cy="35112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7" name="Picture 16" descr="PL157-1.jpg"/>
          <p:cNvPicPr>
            <a:picLocks noChangeAspect="1"/>
          </p:cNvPicPr>
          <p:nvPr/>
        </p:nvPicPr>
        <p:blipFill>
          <a:blip r:embed="rId2"/>
          <a:stretch>
            <a:fillRect/>
          </a:stretch>
        </p:blipFill>
        <p:spPr>
          <a:xfrm>
            <a:off x="7552419" y="2267712"/>
            <a:ext cx="3634235" cy="3255264"/>
          </a:xfrm>
          <a:prstGeom prst="rect">
            <a:avLst/>
          </a:prstGeom>
        </p:spPr>
      </p:pic>
      <p:sp>
        <p:nvSpPr>
          <p:cNvPr id="18" name="Rectangle 17"/>
          <p:cNvSpPr/>
          <p:nvPr/>
        </p:nvSpPr>
        <p:spPr>
          <a:xfrm>
            <a:off x="7552419" y="2267712"/>
            <a:ext cx="3634235" cy="325526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7223760" y="5724144"/>
            <a:ext cx="4291553"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Phần IV. Vận dụng — câu hỏi liên hệ thực tế do Canvas soạn</a:t>
            </a:r>
          </a:p>
        </p:txBody>
      </p:sp>
      <p:pic>
        <p:nvPicPr>
          <p:cNvPr id="20" name="Picture 19"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1" name="TextBox 20"/>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2" name="TextBox 21"/>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 · thao tác chi tiết</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79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Bốn sản phẩm bắt buộc</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Trích Mục III — Dự kiến nội dung tập huấn của nhà trường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2586220"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ounded Rectangle 9"/>
          <p:cNvSpPr/>
          <p:nvPr/>
        </p:nvSpPr>
        <p:spPr>
          <a:xfrm>
            <a:off x="877824" y="2505456"/>
            <a:ext cx="1469136" cy="365760"/>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SẢN PHẨM 01</a:t>
            </a:r>
          </a:p>
        </p:txBody>
      </p:sp>
      <p:sp>
        <p:nvSpPr>
          <p:cNvPr id="11" name="TextBox 10"/>
          <p:cNvSpPr txBox="1"/>
          <p:nvPr/>
        </p:nvSpPr>
        <p:spPr>
          <a:xfrm>
            <a:off x="877824" y="3072384"/>
            <a:ext cx="1964428" cy="800100"/>
          </a:xfrm>
          <a:prstGeom prst="rect">
            <a:avLst/>
          </a:prstGeom>
          <a:noFill/>
        </p:spPr>
        <p:txBody>
          <a:bodyPr wrap="square" anchor="t" lIns="0" rIns="0" tIns="0" bIns="0">
            <a:spAutoFit/>
          </a:bodyPr>
          <a:lstStyle/>
          <a:p>
            <a:pPr algn="l">
              <a:lnSpc>
                <a:spcPct val="110000"/>
              </a:lnSpc>
              <a:spcAft>
                <a:spcPts val="500"/>
              </a:spcAft>
            </a:pPr>
            <a:r>
              <a:rPr sz="2250" b="1">
                <a:solidFill>
                  <a:srgbClr val="053596"/>
                </a:solidFill>
                <a:latin typeface="Arial"/>
              </a:rPr>
              <a:t>Bộ câu lệnh AI</a:t>
            </a:r>
          </a:p>
        </p:txBody>
      </p:sp>
      <p:sp>
        <p:nvSpPr>
          <p:cNvPr id="12" name="TextBox 11"/>
          <p:cNvSpPr txBox="1"/>
          <p:nvPr/>
        </p:nvSpPr>
        <p:spPr>
          <a:xfrm>
            <a:off x="877824" y="4110228"/>
            <a:ext cx="1964428" cy="1551736"/>
          </a:xfrm>
          <a:prstGeom prst="rect">
            <a:avLst/>
          </a:prstGeom>
          <a:noFill/>
        </p:spPr>
        <p:txBody>
          <a:bodyPr wrap="square" anchor="t" lIns="0" rIns="0" tIns="0" bIns="0">
            <a:spAutoFit/>
          </a:bodyPr>
          <a:lstStyle/>
          <a:p>
            <a:pPr algn="l">
              <a:lnSpc>
                <a:spcPct val="122000"/>
              </a:lnSpc>
              <a:spcAft>
                <a:spcPts val="500"/>
              </a:spcAft>
            </a:pPr>
            <a:r>
              <a:rPr sz="1350" b="0">
                <a:solidFill>
                  <a:srgbClr val="5B6472"/>
                </a:solidFill>
                <a:latin typeface="Arial"/>
              </a:rPr>
              <a:t>Phục vụ chính môn học hoặc công việc chuyên môn của thầy cô.</a:t>
            </a:r>
          </a:p>
        </p:txBody>
      </p:sp>
      <p:sp>
        <p:nvSpPr>
          <p:cNvPr id="13" name="Rounded Rectangle 12"/>
          <p:cNvSpPr/>
          <p:nvPr/>
        </p:nvSpPr>
        <p:spPr>
          <a:xfrm>
            <a:off x="3390892"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3390892" y="2139696"/>
            <a:ext cx="2586220" cy="91440"/>
          </a:xfrm>
          <a:prstGeom prst="rect">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ounded Rectangle 14"/>
          <p:cNvSpPr/>
          <p:nvPr/>
        </p:nvSpPr>
        <p:spPr>
          <a:xfrm>
            <a:off x="3701788" y="2505456"/>
            <a:ext cx="1469136" cy="365760"/>
          </a:xfrm>
          <a:prstGeom prst="roundRect">
            <a:avLst>
              <a:gd name="adj" fmla="val 50000"/>
            </a:avLst>
          </a:prstGeom>
          <a:solidFill>
            <a:srgbClr val="1E4FB0"/>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SẢN PHẨM 02</a:t>
            </a:r>
          </a:p>
        </p:txBody>
      </p:sp>
      <p:sp>
        <p:nvSpPr>
          <p:cNvPr id="16" name="TextBox 15"/>
          <p:cNvSpPr txBox="1"/>
          <p:nvPr/>
        </p:nvSpPr>
        <p:spPr>
          <a:xfrm>
            <a:off x="3701788" y="3072384"/>
            <a:ext cx="1964428" cy="800100"/>
          </a:xfrm>
          <a:prstGeom prst="rect">
            <a:avLst/>
          </a:prstGeom>
          <a:noFill/>
        </p:spPr>
        <p:txBody>
          <a:bodyPr wrap="square" anchor="t" lIns="0" rIns="0" tIns="0" bIns="0">
            <a:spAutoFit/>
          </a:bodyPr>
          <a:lstStyle/>
          <a:p>
            <a:pPr algn="l">
              <a:lnSpc>
                <a:spcPct val="110000"/>
              </a:lnSpc>
              <a:spcAft>
                <a:spcPts val="500"/>
              </a:spcAft>
            </a:pPr>
            <a:r>
              <a:rPr sz="2250" b="1">
                <a:solidFill>
                  <a:srgbClr val="053596"/>
                </a:solidFill>
                <a:latin typeface="Arial"/>
              </a:rPr>
              <a:t>Học liệu số + bộ câu hỏi</a:t>
            </a:r>
          </a:p>
        </p:txBody>
      </p:sp>
      <p:sp>
        <p:nvSpPr>
          <p:cNvPr id="17" name="TextBox 16"/>
          <p:cNvSpPr txBox="1"/>
          <p:nvPr/>
        </p:nvSpPr>
        <p:spPr>
          <a:xfrm>
            <a:off x="3701788" y="4110228"/>
            <a:ext cx="1964428" cy="1551736"/>
          </a:xfrm>
          <a:prstGeom prst="rect">
            <a:avLst/>
          </a:prstGeom>
          <a:noFill/>
        </p:spPr>
        <p:txBody>
          <a:bodyPr wrap="square" anchor="t" lIns="0" rIns="0" tIns="0" bIns="0">
            <a:spAutoFit/>
          </a:bodyPr>
          <a:lstStyle/>
          <a:p>
            <a:pPr algn="l">
              <a:lnSpc>
                <a:spcPct val="122000"/>
              </a:lnSpc>
              <a:spcAft>
                <a:spcPts val="500"/>
              </a:spcAft>
            </a:pPr>
            <a:r>
              <a:rPr sz="1350" b="0">
                <a:solidFill>
                  <a:srgbClr val="5B6472"/>
                </a:solidFill>
                <a:latin typeface="Arial"/>
              </a:rPr>
              <a:t>01 bộ slide hoặc học liệu số  +  01 bộ câu hỏi/đề có ứng dụng AI.</a:t>
            </a:r>
          </a:p>
        </p:txBody>
      </p:sp>
      <p:sp>
        <p:nvSpPr>
          <p:cNvPr id="18" name="Rounded Rectangle 17"/>
          <p:cNvSpPr/>
          <p:nvPr/>
        </p:nvSpPr>
        <p:spPr>
          <a:xfrm>
            <a:off x="6214856"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6214856" y="2139696"/>
            <a:ext cx="2586220" cy="91440"/>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6525752" y="2505456"/>
            <a:ext cx="1469136" cy="365760"/>
          </a:xfrm>
          <a:prstGeom prst="roundRect">
            <a:avLst>
              <a:gd name="adj" fmla="val 50000"/>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SẢN PHẨM 03</a:t>
            </a:r>
          </a:p>
        </p:txBody>
      </p:sp>
      <p:sp>
        <p:nvSpPr>
          <p:cNvPr id="21" name="TextBox 20"/>
          <p:cNvSpPr txBox="1"/>
          <p:nvPr/>
        </p:nvSpPr>
        <p:spPr>
          <a:xfrm>
            <a:off x="6525752" y="3072384"/>
            <a:ext cx="1964428" cy="800100"/>
          </a:xfrm>
          <a:prstGeom prst="rect">
            <a:avLst/>
          </a:prstGeom>
          <a:noFill/>
        </p:spPr>
        <p:txBody>
          <a:bodyPr wrap="square" anchor="t" lIns="0" rIns="0" tIns="0" bIns="0">
            <a:spAutoFit/>
          </a:bodyPr>
          <a:lstStyle/>
          <a:p>
            <a:pPr algn="l">
              <a:lnSpc>
                <a:spcPct val="110000"/>
              </a:lnSpc>
              <a:spcAft>
                <a:spcPts val="500"/>
              </a:spcAft>
            </a:pPr>
            <a:r>
              <a:rPr sz="2250" b="1">
                <a:solidFill>
                  <a:srgbClr val="053596"/>
                </a:solidFill>
                <a:latin typeface="Arial"/>
              </a:rPr>
              <a:t>Hoạt động cho học sinh</a:t>
            </a:r>
          </a:p>
        </p:txBody>
      </p:sp>
      <p:sp>
        <p:nvSpPr>
          <p:cNvPr id="22" name="TextBox 21"/>
          <p:cNvSpPr txBox="1"/>
          <p:nvPr/>
        </p:nvSpPr>
        <p:spPr>
          <a:xfrm>
            <a:off x="6525752" y="4110228"/>
            <a:ext cx="1964428" cy="1551736"/>
          </a:xfrm>
          <a:prstGeom prst="rect">
            <a:avLst/>
          </a:prstGeom>
          <a:noFill/>
        </p:spPr>
        <p:txBody>
          <a:bodyPr wrap="square" anchor="t" lIns="0" rIns="0" tIns="0" bIns="0">
            <a:spAutoFit/>
          </a:bodyPr>
          <a:lstStyle/>
          <a:p>
            <a:pPr algn="l">
              <a:lnSpc>
                <a:spcPct val="122000"/>
              </a:lnSpc>
              <a:spcAft>
                <a:spcPts val="500"/>
              </a:spcAft>
            </a:pPr>
            <a:r>
              <a:rPr sz="1350" b="0">
                <a:solidFill>
                  <a:srgbClr val="5B6472"/>
                </a:solidFill>
                <a:latin typeface="Arial"/>
              </a:rPr>
              <a:t>01 hoạt động Wayground  hoặc  01 sản phẩm thiết kế Canva.</a:t>
            </a:r>
          </a:p>
        </p:txBody>
      </p:sp>
      <p:sp>
        <p:nvSpPr>
          <p:cNvPr id="23" name="Rounded Rectangle 22"/>
          <p:cNvSpPr/>
          <p:nvPr/>
        </p:nvSpPr>
        <p:spPr>
          <a:xfrm>
            <a:off x="9038820" y="2139696"/>
            <a:ext cx="2586220"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Rectangle 23"/>
          <p:cNvSpPr/>
          <p:nvPr/>
        </p:nvSpPr>
        <p:spPr>
          <a:xfrm>
            <a:off x="9038820" y="2139696"/>
            <a:ext cx="2586220"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ounded Rectangle 24"/>
          <p:cNvSpPr/>
          <p:nvPr/>
        </p:nvSpPr>
        <p:spPr>
          <a:xfrm>
            <a:off x="9349716" y="2505456"/>
            <a:ext cx="1469136" cy="365760"/>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SẢN PHẨM 04</a:t>
            </a:r>
          </a:p>
        </p:txBody>
      </p:sp>
      <p:sp>
        <p:nvSpPr>
          <p:cNvPr id="26" name="TextBox 25"/>
          <p:cNvSpPr txBox="1"/>
          <p:nvPr/>
        </p:nvSpPr>
        <p:spPr>
          <a:xfrm>
            <a:off x="9349716" y="3072384"/>
            <a:ext cx="1964428" cy="800100"/>
          </a:xfrm>
          <a:prstGeom prst="rect">
            <a:avLst/>
          </a:prstGeom>
          <a:noFill/>
        </p:spPr>
        <p:txBody>
          <a:bodyPr wrap="square" anchor="t" lIns="0" rIns="0" tIns="0" bIns="0">
            <a:spAutoFit/>
          </a:bodyPr>
          <a:lstStyle/>
          <a:p>
            <a:pPr algn="l">
              <a:lnSpc>
                <a:spcPct val="110000"/>
              </a:lnSpc>
              <a:spcAft>
                <a:spcPts val="500"/>
              </a:spcAft>
            </a:pPr>
            <a:r>
              <a:rPr sz="2250" b="1">
                <a:solidFill>
                  <a:srgbClr val="053596"/>
                </a:solidFill>
                <a:latin typeface="Arial"/>
              </a:rPr>
              <a:t>Tình huống thực tế</a:t>
            </a:r>
          </a:p>
        </p:txBody>
      </p:sp>
      <p:sp>
        <p:nvSpPr>
          <p:cNvPr id="27" name="TextBox 26"/>
          <p:cNvSpPr txBox="1"/>
          <p:nvPr/>
        </p:nvSpPr>
        <p:spPr>
          <a:xfrm>
            <a:off x="9349716" y="4110228"/>
            <a:ext cx="1964428" cy="1551736"/>
          </a:xfrm>
          <a:prstGeom prst="rect">
            <a:avLst/>
          </a:prstGeom>
          <a:noFill/>
        </p:spPr>
        <p:txBody>
          <a:bodyPr wrap="square" anchor="t" lIns="0" rIns="0" tIns="0" bIns="0">
            <a:spAutoFit/>
          </a:bodyPr>
          <a:lstStyle/>
          <a:p>
            <a:pPr algn="l">
              <a:lnSpc>
                <a:spcPct val="122000"/>
              </a:lnSpc>
              <a:spcAft>
                <a:spcPts val="500"/>
              </a:spcAft>
            </a:pPr>
            <a:r>
              <a:rPr sz="1350" b="0">
                <a:solidFill>
                  <a:srgbClr val="5B6472"/>
                </a:solidFill>
                <a:latin typeface="Arial"/>
              </a:rPr>
              <a:t>Dùng ChatGPT/Claude/Gemini/Notebook giải một việc thật, kèm minh chứng đã kiểm chứng và an toàn dữ liệu.</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Sản phẩm dự kiến sau tập huấn</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Lưu ý sư phạm khi dùng Canvas soạn bài giảng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Canvas là điểm khởi đầu tốt — không thay thế việc thẩm định chuyên môn của giáo viên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Không thay thế khung chương trình chính thức: Canvas giúp soạn nhanh bản nháp có cấu trúc, nhưng vẫn cần đối chiếu với kế hoạch giáo dục của tổ chuyên môn và Thông tư hiện hành.</a:t>
            </a:r>
          </a:p>
        </p:txBody>
      </p:sp>
      <p:sp>
        <p:nvSpPr>
          <p:cNvPr id="12" name="Rounded Rectangle 11"/>
          <p:cNvSpPr/>
          <p:nvPr/>
        </p:nvSpPr>
        <p:spPr>
          <a:xfrm>
            <a:off x="566928" y="3547872"/>
            <a:ext cx="11058113"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9997409" cy="1280160"/>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Sửa trực tiếp trước khi dùng: tận dụng khả năng chỉnh sửa ngay trong Canvas để cá nhân hoá theo đặc điểm lớp học, thay vì dùng nguyên bản AI tạo ra.</a:t>
            </a:r>
          </a:p>
        </p:txBody>
      </p:sp>
      <p:pic>
        <p:nvPicPr>
          <p:cNvPr id="16" name="Picture 1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7" name="TextBox 1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8" name="TextBox 1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 · thao tác chi tiết</a:t>
            </a:r>
          </a:p>
        </p:txBody>
      </p:sp>
      <p:sp>
        <p:nvSpPr>
          <p:cNvPr id="19" name="TextBox 1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Ngữ văn 10, hoạt động Khởi động</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Nhóm I · 7 phút đầu tiết · công cụ: Gemini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0E7C9B"/>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Môn, lớp</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Ngữ văn 10</a:t>
            </a:r>
          </a:p>
        </p:txBody>
      </p:sp>
      <p:sp>
        <p:nvSpPr>
          <p:cNvPr id="13" name="TextBox 12"/>
          <p:cNvSpPr txBox="1"/>
          <p:nvPr/>
        </p:nvSpPr>
        <p:spPr>
          <a:xfrm>
            <a:off x="896112" y="2980944"/>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Chủ đề</a:t>
            </a:r>
          </a:p>
        </p:txBody>
      </p:sp>
      <p:sp>
        <p:nvSpPr>
          <p:cNvPr id="14" name="TextBox 13"/>
          <p:cNvSpPr txBox="1"/>
          <p:nvPr/>
        </p:nvSpPr>
        <p:spPr>
          <a:xfrm>
            <a:off x="2011680" y="2980944"/>
            <a:ext cx="2212848" cy="310896"/>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Truyện thần thoại Việt Nam</a:t>
            </a:r>
          </a:p>
        </p:txBody>
      </p:sp>
      <p:sp>
        <p:nvSpPr>
          <p:cNvPr id="15" name="TextBox 14"/>
          <p:cNvSpPr txBox="1"/>
          <p:nvPr/>
        </p:nvSpPr>
        <p:spPr>
          <a:xfrm>
            <a:off x="896112" y="3291840"/>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Hoạt động</a:t>
            </a:r>
          </a:p>
        </p:txBody>
      </p:sp>
      <p:sp>
        <p:nvSpPr>
          <p:cNvPr id="16" name="TextBox 15"/>
          <p:cNvSpPr txBox="1"/>
          <p:nvPr/>
        </p:nvSpPr>
        <p:spPr>
          <a:xfrm>
            <a:off x="2011680" y="3291840"/>
            <a:ext cx="2212848" cy="310896"/>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1 — Khởi động</a:t>
            </a:r>
          </a:p>
        </p:txBody>
      </p:sp>
      <p:sp>
        <p:nvSpPr>
          <p:cNvPr id="17" name="TextBox 16"/>
          <p:cNvSpPr txBox="1"/>
          <p:nvPr/>
        </p:nvSpPr>
        <p:spPr>
          <a:xfrm>
            <a:off x="896112" y="3602736"/>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Thời lượng</a:t>
            </a:r>
          </a:p>
        </p:txBody>
      </p:sp>
      <p:sp>
        <p:nvSpPr>
          <p:cNvPr id="18" name="TextBox 17"/>
          <p:cNvSpPr txBox="1"/>
          <p:nvPr/>
        </p:nvSpPr>
        <p:spPr>
          <a:xfrm>
            <a:off x="2011680" y="3602736"/>
            <a:ext cx="2212848" cy="310896"/>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7 phút đầu tiết</a:t>
            </a:r>
          </a:p>
        </p:txBody>
      </p:sp>
      <p:sp>
        <p:nvSpPr>
          <p:cNvPr id="19" name="TextBox 18"/>
          <p:cNvSpPr txBox="1"/>
          <p:nvPr/>
        </p:nvSpPr>
        <p:spPr>
          <a:xfrm>
            <a:off x="896112" y="3913632"/>
            <a:ext cx="1060704" cy="474878"/>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Điều kiện</a:t>
            </a:r>
          </a:p>
        </p:txBody>
      </p:sp>
      <p:sp>
        <p:nvSpPr>
          <p:cNvPr id="20" name="TextBox 19"/>
          <p:cNvSpPr txBox="1"/>
          <p:nvPr/>
        </p:nvSpPr>
        <p:spPr>
          <a:xfrm>
            <a:off x="2011680" y="3913632"/>
            <a:ext cx="2212848" cy="474878"/>
          </a:xfrm>
          <a:prstGeom prst="rect">
            <a:avLst/>
          </a:prstGeom>
          <a:noFill/>
        </p:spPr>
        <p:txBody>
          <a:bodyPr wrap="square" anchor="ctr" lIns="0" rIns="0" tIns="0" bIns="0">
            <a:spAutoFit/>
          </a:bodyPr>
          <a:lstStyle/>
          <a:p>
            <a:pPr algn="l">
              <a:lnSpc>
                <a:spcPct val="106000"/>
              </a:lnSpc>
              <a:spcAft>
                <a:spcPts val="500"/>
              </a:spcAft>
            </a:pPr>
            <a:r>
              <a:rPr sz="1300" b="1">
                <a:solidFill>
                  <a:srgbClr val="053596"/>
                </a:solidFill>
                <a:latin typeface="Arial"/>
              </a:rPr>
              <a:t>40 HS, bàn ghế cố định, có máy chiếu</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Ba phương án khởi động để thầy cô chọn lấy một, có sẵn lời dẫn.</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200" b="0">
                <a:solidFill>
                  <a:srgbClr val="1B2438"/>
                </a:solidFill>
                <a:latin typeface="Arial"/>
              </a:rPr>
              <a:t>Lời dẫn có hợp giọng mình không · 7 phút có thật sự đủ không · có dẫn đúng vào bài không.</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075" b="0">
                <a:solidFill>
                  <a:srgbClr val="1B2438"/>
                </a:solidFill>
                <a:latin typeface="Consolas"/>
              </a:rPr>
              <a:t>Đóng vai giáo viên Ngữ văn lớp 10 đang dạy chủ đề truyện</a:t>
            </a:r>
          </a:p>
          <a:p>
            <a:pPr algn="l">
              <a:lnSpc>
                <a:spcPct val="102000"/>
              </a:lnSpc>
              <a:spcAft>
                <a:spcPts val="0"/>
              </a:spcAft>
            </a:pPr>
            <a:r>
              <a:rPr sz="1075" b="0">
                <a:solidFill>
                  <a:srgbClr val="1B2438"/>
                </a:solidFill>
                <a:latin typeface="Consolas"/>
              </a:rPr>
              <a:t>thần thoại Việt Nam.</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Đề xuất 3 phương án hoạt động khởi động cho tiết đọc hiểu</a:t>
            </a:r>
          </a:p>
          <a:p>
            <a:pPr algn="l">
              <a:lnSpc>
                <a:spcPct val="102000"/>
              </a:lnSpc>
              <a:spcAft>
                <a:spcPts val="0"/>
              </a:spcAft>
            </a:pPr>
            <a:r>
              <a:rPr sz="1075" b="0">
                <a:solidFill>
                  <a:srgbClr val="1B2438"/>
                </a:solidFill>
                <a:latin typeface="Consolas"/>
              </a:rPr>
              <a:t>đầu tiên, mỗi phương án dùng đúng 7 phút.</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Ràng buộc thực tế: lớp 40 học sinh, bàn ghế cố định không</a:t>
            </a:r>
          </a:p>
          <a:p>
            <a:pPr algn="l">
              <a:lnSpc>
                <a:spcPct val="102000"/>
              </a:lnSpc>
              <a:spcAft>
                <a:spcPts val="0"/>
              </a:spcAft>
            </a:pPr>
            <a:r>
              <a:rPr sz="1075" b="0">
                <a:solidFill>
                  <a:srgbClr val="1B2438"/>
                </a:solidFill>
                <a:latin typeface="Consolas"/>
              </a:rPr>
              <a:t>di chuyển được, chỉ có máy chiếu, học sinh chưa đọc văn</a:t>
            </a:r>
          </a:p>
          <a:p>
            <a:pPr algn="l">
              <a:lnSpc>
                <a:spcPct val="102000"/>
              </a:lnSpc>
              <a:spcAft>
                <a:spcPts val="0"/>
              </a:spcAft>
            </a:pPr>
            <a:r>
              <a:rPr sz="1075" b="0">
                <a:solidFill>
                  <a:srgbClr val="1B2438"/>
                </a:solidFill>
                <a:latin typeface="Consolas"/>
              </a:rPr>
              <a:t>bản trước ở nhà.</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Mỗi phương án trình bày đủ 4 mục:</a:t>
            </a:r>
          </a:p>
          <a:p>
            <a:pPr algn="l">
              <a:lnSpc>
                <a:spcPct val="102000"/>
              </a:lnSpc>
              <a:spcAft>
                <a:spcPts val="0"/>
              </a:spcAft>
            </a:pPr>
            <a:r>
              <a:rPr sz="1075" b="0">
                <a:solidFill>
                  <a:srgbClr val="1B2438"/>
                </a:solidFill>
                <a:latin typeface="Consolas"/>
              </a:rPr>
              <a:t>- Tên hoạt động</a:t>
            </a:r>
          </a:p>
          <a:p>
            <a:pPr algn="l">
              <a:lnSpc>
                <a:spcPct val="102000"/>
              </a:lnSpc>
              <a:spcAft>
                <a:spcPts val="0"/>
              </a:spcAft>
            </a:pPr>
            <a:r>
              <a:rPr sz="1075" b="0">
                <a:solidFill>
                  <a:srgbClr val="1B2438"/>
                </a:solidFill>
                <a:latin typeface="Consolas"/>
              </a:rPr>
              <a:t>- Lời dẫn của giáo viên, viết nguyên văn, tối đa 4 câu</a:t>
            </a:r>
          </a:p>
          <a:p>
            <a:pPr algn="l">
              <a:lnSpc>
                <a:spcPct val="102000"/>
              </a:lnSpc>
              <a:spcAft>
                <a:spcPts val="0"/>
              </a:spcAft>
            </a:pPr>
            <a:r>
              <a:rPr sz="1075" b="0">
                <a:solidFill>
                  <a:srgbClr val="1B2438"/>
                </a:solidFill>
                <a:latin typeface="Consolas"/>
              </a:rPr>
              <a:t>- Việc học sinh làm</a:t>
            </a:r>
          </a:p>
          <a:p>
            <a:pPr algn="l">
              <a:lnSpc>
                <a:spcPct val="102000"/>
              </a:lnSpc>
              <a:spcAft>
                <a:spcPts val="0"/>
              </a:spcAft>
            </a:pPr>
            <a:r>
              <a:rPr sz="1075" b="0">
                <a:solidFill>
                  <a:srgbClr val="1B2438"/>
                </a:solidFill>
                <a:latin typeface="Consolas"/>
              </a:rPr>
              <a:t>- Câu hỏi chuyển tiếp sang phần đọc hiểu</a:t>
            </a:r>
          </a:p>
          <a:p>
            <a:pPr algn="l">
              <a:lnSpc>
                <a:spcPct val="102000"/>
              </a:lnSpc>
              <a:spcAft>
                <a:spcPts val="0"/>
              </a:spcAft>
            </a:pPr>
            <a:r>
              <a:rPr sz="1075" b="0">
                <a:solidFill>
                  <a:srgbClr val="1B2438"/>
                </a:solidFill>
                <a:latin typeface="Consolas"/>
              </a:rPr>
              <a:t> </a:t>
            </a:r>
          </a:p>
          <a:p>
            <a:pPr algn="l">
              <a:lnSpc>
                <a:spcPct val="102000"/>
              </a:lnSpc>
              <a:spcAft>
                <a:spcPts val="0"/>
              </a:spcAft>
            </a:pPr>
            <a:r>
              <a:rPr sz="1075" b="0">
                <a:solidFill>
                  <a:srgbClr val="1B2438"/>
                </a:solidFill>
                <a:latin typeface="Consolas"/>
              </a:rPr>
              <a:t>Ba phương án phải khác nhau về hình thức: một dùng hình</a:t>
            </a:r>
          </a:p>
          <a:p>
            <a:pPr algn="l">
              <a:lnSpc>
                <a:spcPct val="102000"/>
              </a:lnSpc>
              <a:spcAft>
                <a:spcPts val="0"/>
              </a:spcAft>
            </a:pPr>
            <a:r>
              <a:rPr sz="1075" b="0">
                <a:solidFill>
                  <a:srgbClr val="1B2438"/>
                </a:solidFill>
                <a:latin typeface="Consolas"/>
              </a:rPr>
              <a:t>ảnh, một dùng câu hỏi tình huống, một dùng trải nghiệm</a:t>
            </a:r>
          </a:p>
          <a:p>
            <a:pPr algn="l">
              <a:lnSpc>
                <a:spcPct val="102000"/>
              </a:lnSpc>
              <a:spcAft>
                <a:spcPts val="0"/>
              </a:spcAft>
            </a:pPr>
            <a:r>
              <a:rPr sz="1075" b="0">
                <a:solidFill>
                  <a:srgbClr val="1B2438"/>
                </a:solidFill>
                <a:latin typeface="Consolas"/>
              </a:rPr>
              <a:t>của chính học sinh.</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4</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Gem — trợ lý cho việc lặp lại</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Tạo một lần, dùng cả năm</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8823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30657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Gem là gì   </a:t>
            </a:r>
            <a:r>
              <a:rPr sz="1800" b="0">
                <a:solidFill>
                  <a:srgbClr val="1B2438"/>
                </a:solidFill>
                <a:latin typeface="Arial"/>
              </a:rPr>
              <a:t>Một phiên bản Gemini được thầy cô cài sẵn vai trò, quy trình và tài liệu cho MỘT việc</a:t>
            </a:r>
          </a:p>
        </p:txBody>
      </p:sp>
      <p:sp>
        <p:nvSpPr>
          <p:cNvPr id="12" name="Rounded Rectangle 11"/>
          <p:cNvSpPr/>
          <p:nvPr/>
        </p:nvSpPr>
        <p:spPr>
          <a:xfrm>
            <a:off x="566928" y="31683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168396"/>
            <a:ext cx="77724" cy="8823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333527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31683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Hợp với việc nào   </a:t>
            </a:r>
            <a:r>
              <a:rPr sz="1800" b="0">
                <a:solidFill>
                  <a:srgbClr val="1B2438"/>
                </a:solidFill>
                <a:latin typeface="Arial"/>
              </a:rPr>
              <a:t>Rà thể thức văn bản · soạn nhận xét theo khung · phản biện đề kiểm tra</a:t>
            </a:r>
          </a:p>
        </p:txBody>
      </p:sp>
      <p:sp>
        <p:nvSpPr>
          <p:cNvPr id="16" name="Rounded Rectangle 15"/>
          <p:cNvSpPr/>
          <p:nvPr/>
        </p:nvSpPr>
        <p:spPr>
          <a:xfrm>
            <a:off x="566928" y="41970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197096"/>
            <a:ext cx="77724" cy="8823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436397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41970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Cần chuẩn bị gì   </a:t>
            </a:r>
            <a:r>
              <a:rPr sz="1800" b="0">
                <a:solidFill>
                  <a:srgbClr val="1B2438"/>
                </a:solidFill>
                <a:latin typeface="Arial"/>
              </a:rPr>
              <a:t>Vai trò · nhiệm vụ · quy trình từng bước · sản phẩm đầu ra · điều KHÔNG được làm</a:t>
            </a:r>
          </a:p>
        </p:txBody>
      </p:sp>
      <p:sp>
        <p:nvSpPr>
          <p:cNvPr id="20" name="Rounded Rectangle 19"/>
          <p:cNvSpPr/>
          <p:nvPr/>
        </p:nvSpPr>
        <p:spPr>
          <a:xfrm>
            <a:off x="566928" y="5225796"/>
            <a:ext cx="11058113" cy="8823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5225796"/>
            <a:ext cx="77724" cy="882396"/>
          </a:xfrm>
          <a:prstGeom prst="rect">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5392674"/>
            <a:ext cx="548640" cy="548640"/>
          </a:xfrm>
          <a:prstGeom prst="ellipse">
            <a:avLst/>
          </a:prstGeom>
          <a:solidFill>
            <a:srgbClr val="0E7C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5225796"/>
            <a:ext cx="9485345" cy="882396"/>
          </a:xfrm>
          <a:prstGeom prst="rect">
            <a:avLst/>
          </a:prstGeom>
          <a:noFill/>
        </p:spPr>
        <p:txBody>
          <a:bodyPr wrap="square" anchor="ctr" lIns="0" rIns="0" tIns="0" bIns="0">
            <a:spAutoFit/>
          </a:bodyPr>
          <a:lstStyle/>
          <a:p>
            <a:pPr algn="l">
              <a:lnSpc>
                <a:spcPct val="120000"/>
              </a:lnSpc>
              <a:spcAft>
                <a:spcPts val="500"/>
              </a:spcAft>
            </a:pPr>
            <a:r>
              <a:rPr sz="1800" b="1">
                <a:solidFill>
                  <a:srgbClr val="053596"/>
                </a:solidFill>
                <a:latin typeface="Arial"/>
              </a:rPr>
              <a:t>Ràng buộc tuổi   </a:t>
            </a:r>
            <a:r>
              <a:rPr sz="1800" b="0">
                <a:solidFill>
                  <a:srgbClr val="1B2438"/>
                </a:solidFill>
                <a:latin typeface="Arial"/>
              </a:rPr>
              <a:t>Chỉ người từ 18 tuổi trở lên tạo được Gem — nhưng chia sẻ cho học sinh dùng thì được</a:t>
            </a:r>
          </a:p>
        </p:txBody>
      </p:sp>
      <p:pic>
        <p:nvPicPr>
          <p:cNvPr id="24" name="Picture 23"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D9821E"/>
                </a:solidFill>
                <a:latin typeface="Arial"/>
              </a:rPr>
              <a:t>Gem giá trị nhất không phải Gem soạn đề
mà là Gem PHẢN BIỆN đề</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AI soi đề tốt hơn soạn đề — nó kiên nhẫn rà từng câu mà không mệt. Đúng vai trò mà máy làm tốt hơn người.</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83</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Ba dạng học liệu sáng tạo</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Chỉ từ mô tả bằng lời, không cần biết thiết kế</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2653947"/>
                <a:gridCol w="5529056"/>
                <a:gridCol w="2875109"/>
              </a:tblGrid>
              <a:tr h="713232">
                <a:tc>
                  <a:txBody>
                    <a:bodyPr/>
                    <a:lstStyle/>
                    <a:p>
                      <a:pPr>
                        <a:lnSpc>
                          <a:spcPct val="110000"/>
                        </a:lnSpc>
                      </a:pPr>
                      <a:r>
                        <a:rPr sz="1800" b="1">
                          <a:solidFill>
                            <a:srgbClr val="FFFFFF"/>
                          </a:solidFill>
                          <a:latin typeface="Arial"/>
                        </a:rPr>
                        <a:t>Dạng học liệu</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Mô tả</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Hợp với môn</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Ảnh minh họa</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Hình ảnh, mô hình khoa học, sơ đồ theo nội dung bài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Lí, Hóa, Sinh</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Website trò chơi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Trang web kéo thả, trắc nghiệm; học sinh chơi trên điện thoại</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0">
                          <a:solidFill>
                            <a:srgbClr val="1B2438"/>
                          </a:solidFill>
                          <a:latin typeface="Arial"/>
                        </a:rPr>
                        <a:t>Mọi môn</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Storybook</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Truyện tranh minh họa nội dung bài học</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Ngữ văn, Sử, Địa</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FDF4E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ounded Rectangle 4"/>
          <p:cNvSpPr/>
          <p:nvPr/>
        </p:nvSpPr>
        <p:spPr>
          <a:xfrm>
            <a:off x="566928" y="475488"/>
            <a:ext cx="11294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  LƯU Ý</a:t>
            </a:r>
          </a:p>
        </p:txBody>
      </p:sp>
      <p:sp>
        <p:nvSpPr>
          <p:cNvPr id="6" name="TextBox 5"/>
          <p:cNvSpPr txBox="1"/>
          <p:nvPr/>
        </p:nvSpPr>
        <p:spPr>
          <a:xfrm>
            <a:off x="2487168" y="475488"/>
            <a:ext cx="8595360" cy="402336"/>
          </a:xfrm>
          <a:prstGeom prst="rect">
            <a:avLst/>
          </a:prstGeom>
          <a:noFill/>
        </p:spPr>
        <p:txBody>
          <a:bodyPr wrap="square" anchor="ctr" lIns="0" rIns="0" tIns="0" bIns="0">
            <a:spAutoFit/>
          </a:bodyPr>
          <a:lstStyle/>
          <a:p>
            <a:pPr algn="l">
              <a:lnSpc>
                <a:spcPct val="118000"/>
              </a:lnSpc>
              <a:spcAft>
                <a:spcPts val="500"/>
              </a:spcAft>
            </a:pPr>
            <a:r>
              <a:rPr sz="1400" b="1">
                <a:solidFill>
                  <a:srgbClr val="D9821E"/>
                </a:solidFill>
                <a:latin typeface="Arial"/>
              </a:rPr>
              <a:t>ẢNH DO AI TẠO — LỖI RẤT HAY GẶP Ở MÔN TỰ NHIÊN</a:t>
            </a:r>
          </a:p>
        </p:txBody>
      </p:sp>
      <p:sp>
        <p:nvSpPr>
          <p:cNvPr id="7" name="TextBox 6"/>
          <p:cNvSpPr txBox="1"/>
          <p:nvPr/>
        </p:nvSpPr>
        <p:spPr>
          <a:xfrm>
            <a:off x="566928" y="1188720"/>
            <a:ext cx="11058113" cy="1792224"/>
          </a:xfrm>
          <a:prstGeom prst="rect">
            <a:avLst/>
          </a:prstGeom>
          <a:noFill/>
        </p:spPr>
        <p:txBody>
          <a:bodyPr wrap="square" anchor="ctr" lIns="0" rIns="0" tIns="0" bIns="0">
            <a:spAutoFit/>
          </a:bodyPr>
          <a:lstStyle/>
          <a:p>
            <a:pPr algn="l">
              <a:lnSpc>
                <a:spcPct val="116000"/>
              </a:lnSpc>
              <a:spcAft>
                <a:spcPts val="500"/>
              </a:spcAft>
            </a:pPr>
            <a:r>
              <a:rPr sz="3300" b="1">
                <a:solidFill>
                  <a:srgbClr val="053596"/>
                </a:solidFill>
                <a:latin typeface="Arial"/>
              </a:rPr>
              <a:t>AI vẽ theo quy ước quốc tế,
có thể lệch ký hiệu trong SGK Việt Nam.</a:t>
            </a:r>
          </a:p>
        </p:txBody>
      </p:sp>
      <p:sp>
        <p:nvSpPr>
          <p:cNvPr id="8" name="Rectangle 7"/>
          <p:cNvSpPr/>
          <p:nvPr/>
        </p:nvSpPr>
        <p:spPr>
          <a:xfrm>
            <a:off x="566928" y="3108960"/>
            <a:ext cx="1554480" cy="4572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ounded Rectangle 8"/>
          <p:cNvSpPr/>
          <p:nvPr/>
        </p:nvSpPr>
        <p:spPr>
          <a:xfrm>
            <a:off x="566928" y="3419856"/>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ectangle 9"/>
          <p:cNvSpPr/>
          <p:nvPr/>
        </p:nvSpPr>
        <p:spPr>
          <a:xfrm>
            <a:off x="566928" y="3419856"/>
            <a:ext cx="68580" cy="810768"/>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1" name="TextBox 10"/>
          <p:cNvSpPr txBox="1"/>
          <p:nvPr/>
        </p:nvSpPr>
        <p:spPr>
          <a:xfrm>
            <a:off x="950976" y="3419856"/>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12" name="TextBox 11"/>
          <p:cNvSpPr txBox="1"/>
          <p:nvPr/>
        </p:nvSpPr>
        <p:spPr>
          <a:xfrm>
            <a:off x="1536192" y="3419856"/>
            <a:ext cx="9686513" cy="81076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Luôn đối chiếu ảnh AI tạo với sách giáo khoa trước khi đưa vào slide</a:t>
            </a:r>
          </a:p>
        </p:txBody>
      </p:sp>
      <p:sp>
        <p:nvSpPr>
          <p:cNvPr id="13" name="Rounded Rectangle 12"/>
          <p:cNvSpPr/>
          <p:nvPr/>
        </p:nvSpPr>
        <p:spPr>
          <a:xfrm>
            <a:off x="566928" y="4358640"/>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566928" y="4358640"/>
            <a:ext cx="68580" cy="810768"/>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TextBox 14"/>
          <p:cNvSpPr txBox="1"/>
          <p:nvPr/>
        </p:nvSpPr>
        <p:spPr>
          <a:xfrm>
            <a:off x="950976" y="4358640"/>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16" name="TextBox 15"/>
          <p:cNvSpPr txBox="1"/>
          <p:nvPr/>
        </p:nvSpPr>
        <p:spPr>
          <a:xfrm>
            <a:off x="1536192" y="4358640"/>
            <a:ext cx="9686513" cy="81076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Với tác phẩm văn học: nhắc rõ “không thêm tình tiết mới” — AI rất hay tự sáng tác thêm</a:t>
            </a:r>
          </a:p>
        </p:txBody>
      </p:sp>
      <p:sp>
        <p:nvSpPr>
          <p:cNvPr id="17" name="Rounded Rectangle 16"/>
          <p:cNvSpPr/>
          <p:nvPr/>
        </p:nvSpPr>
        <p:spPr>
          <a:xfrm>
            <a:off x="566928" y="5297424"/>
            <a:ext cx="11058113" cy="810768"/>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Rectangle 17"/>
          <p:cNvSpPr/>
          <p:nvPr/>
        </p:nvSpPr>
        <p:spPr>
          <a:xfrm>
            <a:off x="566928" y="5297424"/>
            <a:ext cx="68580" cy="810768"/>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TextBox 18"/>
          <p:cNvSpPr txBox="1"/>
          <p:nvPr/>
        </p:nvSpPr>
        <p:spPr>
          <a:xfrm>
            <a:off x="950976" y="5297424"/>
            <a:ext cx="457200" cy="810768"/>
          </a:xfrm>
          <a:prstGeom prst="rect">
            <a:avLst/>
          </a:prstGeom>
          <a:noFill/>
        </p:spPr>
        <p:txBody>
          <a:bodyPr wrap="square" anchor="ctr" lIns="0" rIns="0" tIns="0" bIns="0">
            <a:spAutoFit/>
          </a:bodyPr>
          <a:lstStyle/>
          <a:p>
            <a:pPr algn="ctr">
              <a:lnSpc>
                <a:spcPct val="118000"/>
              </a:lnSpc>
              <a:spcAft>
                <a:spcPts val="500"/>
              </a:spcAft>
            </a:pPr>
            <a:r>
              <a:rPr sz="1700" b="1">
                <a:solidFill>
                  <a:srgbClr val="D9821E"/>
                </a:solidFill>
                <a:latin typeface="Arial"/>
              </a:rPr>
              <a:t>★</a:t>
            </a:r>
          </a:p>
        </p:txBody>
      </p:sp>
      <p:sp>
        <p:nvSpPr>
          <p:cNvPr id="20" name="TextBox 19"/>
          <p:cNvSpPr txBox="1"/>
          <p:nvPr/>
        </p:nvSpPr>
        <p:spPr>
          <a:xfrm>
            <a:off x="1536192" y="5297424"/>
            <a:ext cx="9686513" cy="81076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Ghi rõ “hình do AI tạo” khi dùng trong học liệu phát cho học sinh</a:t>
            </a:r>
          </a:p>
        </p:txBody>
      </p:sp>
      <p:pic>
        <p:nvPicPr>
          <p:cNvPr id="21" name="Picture 20"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2" name="TextBox 21"/>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FF6F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Rectangle 4"/>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6" name="Rounded Rectangle 5"/>
          <p:cNvSpPr/>
          <p:nvPr/>
        </p:nvSpPr>
        <p:spPr>
          <a:xfrm>
            <a:off x="786384" y="457200"/>
            <a:ext cx="1951736" cy="402336"/>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THỰC HÀNH 06</a:t>
            </a:r>
          </a:p>
        </p:txBody>
      </p:sp>
      <p:sp>
        <p:nvSpPr>
          <p:cNvPr id="7" name="Rounded Rectangle 6"/>
          <p:cNvSpPr/>
          <p:nvPr/>
        </p:nvSpPr>
        <p:spPr>
          <a:xfrm>
            <a:off x="10070561" y="457200"/>
            <a:ext cx="1269111" cy="402336"/>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400" b="1">
                <a:solidFill>
                  <a:srgbClr val="FFFFFF"/>
                </a:solidFill>
                <a:latin typeface="Arial"/>
              </a:rPr>
              <a:t>⏱  15 phút</a:t>
            </a:r>
          </a:p>
        </p:txBody>
      </p:sp>
      <p:sp>
        <p:nvSpPr>
          <p:cNvPr id="8" name="TextBox 7"/>
          <p:cNvSpPr txBox="1"/>
          <p:nvPr/>
        </p:nvSpPr>
        <p:spPr>
          <a:xfrm>
            <a:off x="786384" y="1024128"/>
            <a:ext cx="10838657" cy="877824"/>
          </a:xfrm>
          <a:prstGeom prst="rect">
            <a:avLst/>
          </a:prstGeom>
          <a:noFill/>
        </p:spPr>
        <p:txBody>
          <a:bodyPr wrap="square" anchor="ctr" lIns="0" rIns="0" tIns="0" bIns="0">
            <a:spAutoFit/>
          </a:bodyPr>
          <a:lstStyle/>
          <a:p>
            <a:pPr algn="l">
              <a:lnSpc>
                <a:spcPct val="108000"/>
              </a:lnSpc>
              <a:spcAft>
                <a:spcPts val="500"/>
              </a:spcAft>
            </a:pPr>
            <a:r>
              <a:rPr sz="3100" b="1">
                <a:solidFill>
                  <a:srgbClr val="053596"/>
                </a:solidFill>
                <a:latin typeface="Arial"/>
              </a:rPr>
              <a:t>Ba phương án khởi động cho bài tuần tới</a:t>
            </a:r>
          </a:p>
        </p:txBody>
      </p:sp>
      <p:sp>
        <p:nvSpPr>
          <p:cNvPr id="9" name="Rounded Rectangle 8"/>
          <p:cNvSpPr/>
          <p:nvPr/>
        </p:nvSpPr>
        <p:spPr>
          <a:xfrm>
            <a:off x="786384" y="1956816"/>
            <a:ext cx="10838657" cy="713232"/>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1060704" y="1956816"/>
            <a:ext cx="1417320" cy="713232"/>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MỤC TIÊU</a:t>
            </a:r>
          </a:p>
        </p:txBody>
      </p:sp>
      <p:sp>
        <p:nvSpPr>
          <p:cNvPr id="11" name="TextBox 10"/>
          <p:cNvSpPr txBox="1"/>
          <p:nvPr/>
        </p:nvSpPr>
        <p:spPr>
          <a:xfrm>
            <a:off x="2523744" y="1956816"/>
            <a:ext cx="8772113" cy="713232"/>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Có sẵn một hoạt động mở bài dùng được ngay cho tiết dạy gần nhất.</a:t>
            </a:r>
          </a:p>
        </p:txBody>
      </p:sp>
      <p:sp>
        <p:nvSpPr>
          <p:cNvPr id="12" name="Oval 11"/>
          <p:cNvSpPr/>
          <p:nvPr/>
        </p:nvSpPr>
        <p:spPr>
          <a:xfrm>
            <a:off x="841248" y="2876702"/>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3" name="TextBox 12"/>
          <p:cNvSpPr txBox="1"/>
          <p:nvPr/>
        </p:nvSpPr>
        <p:spPr>
          <a:xfrm>
            <a:off x="1481328" y="2889504"/>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Mở Gemini. Lấy chính bài thầy cô sẽ dạy trong tuần tới.</a:t>
            </a:r>
          </a:p>
        </p:txBody>
      </p:sp>
      <p:sp>
        <p:nvSpPr>
          <p:cNvPr id="14" name="Oval 13"/>
          <p:cNvSpPr/>
          <p:nvPr/>
        </p:nvSpPr>
        <p:spPr>
          <a:xfrm>
            <a:off x="841248" y="3344874"/>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1481328" y="3357676"/>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Chép câu lệnh mẫu ở slide 81, đổi môn, lớp, chủ đề và điều kiện lớp mình.</a:t>
            </a:r>
          </a:p>
        </p:txBody>
      </p:sp>
      <p:sp>
        <p:nvSpPr>
          <p:cNvPr id="16" name="Oval 15"/>
          <p:cNvSpPr/>
          <p:nvPr/>
        </p:nvSpPr>
        <p:spPr>
          <a:xfrm>
            <a:off x="841248" y="3813046"/>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7" name="TextBox 16"/>
          <p:cNvSpPr txBox="1"/>
          <p:nvPr/>
        </p:nvSpPr>
        <p:spPr>
          <a:xfrm>
            <a:off x="1481328" y="3825848"/>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Đọc 3 phương án nhận được, chọn 1, ghi rõ lý do chọn ra bên cạnh.</a:t>
            </a:r>
          </a:p>
        </p:txBody>
      </p:sp>
      <p:sp>
        <p:nvSpPr>
          <p:cNvPr id="18" name="Oval 17"/>
          <p:cNvSpPr/>
          <p:nvPr/>
        </p:nvSpPr>
        <p:spPr>
          <a:xfrm>
            <a:off x="841248" y="4281218"/>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4</a:t>
            </a:r>
          </a:p>
        </p:txBody>
      </p:sp>
      <p:sp>
        <p:nvSpPr>
          <p:cNvPr id="19" name="TextBox 18"/>
          <p:cNvSpPr txBox="1"/>
          <p:nvPr/>
        </p:nvSpPr>
        <p:spPr>
          <a:xfrm>
            <a:off x="1481328" y="4294020"/>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Sửa lời dẫn lại cho đúng giọng thầy cô vẫn nói trước lớp.</a:t>
            </a:r>
          </a:p>
        </p:txBody>
      </p:sp>
      <p:sp>
        <p:nvSpPr>
          <p:cNvPr id="20" name="Oval 19"/>
          <p:cNvSpPr/>
          <p:nvPr/>
        </p:nvSpPr>
        <p:spPr>
          <a:xfrm>
            <a:off x="841248" y="4749390"/>
            <a:ext cx="402336" cy="402336"/>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5</a:t>
            </a:r>
          </a:p>
        </p:txBody>
      </p:sp>
      <p:sp>
        <p:nvSpPr>
          <p:cNvPr id="21" name="TextBox 20"/>
          <p:cNvSpPr txBox="1"/>
          <p:nvPr/>
        </p:nvSpPr>
        <p:spPr>
          <a:xfrm>
            <a:off x="1481328" y="4762192"/>
            <a:ext cx="9869393" cy="376732"/>
          </a:xfrm>
          <a:prstGeom prst="rect">
            <a:avLst/>
          </a:prstGeom>
          <a:noFill/>
        </p:spPr>
        <p:txBody>
          <a:bodyPr wrap="square" anchor="ctr" lIns="0" rIns="0" tIns="0" bIns="0">
            <a:spAutoFit/>
          </a:bodyPr>
          <a:lstStyle/>
          <a:p>
            <a:pPr algn="l">
              <a:lnSpc>
                <a:spcPct val="118000"/>
              </a:lnSpc>
              <a:spcAft>
                <a:spcPts val="500"/>
              </a:spcAft>
            </a:pPr>
            <a:r>
              <a:rPr sz="1750" b="0">
                <a:solidFill>
                  <a:srgbClr val="1B2438"/>
                </a:solidFill>
                <a:latin typeface="Arial"/>
              </a:rPr>
              <a:t>Bấm giờ thử: hoạt động đó có thật sự gói gọn trong 7 phút không?</a:t>
            </a:r>
          </a:p>
        </p:txBody>
      </p:sp>
      <p:sp>
        <p:nvSpPr>
          <p:cNvPr id="22" name="Rounded Rectangle 21"/>
          <p:cNvSpPr/>
          <p:nvPr/>
        </p:nvSpPr>
        <p:spPr>
          <a:xfrm>
            <a:off x="786384" y="5285232"/>
            <a:ext cx="10838657" cy="786384"/>
          </a:xfrm>
          <a:prstGeom prst="roundRect">
            <a:avLst>
              <a:gd name="adj" fmla="val 4500"/>
            </a:avLst>
          </a:prstGeom>
          <a:solidFill>
            <a:srgbClr val="D9ECE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Rectangle 22"/>
          <p:cNvSpPr/>
          <p:nvPr/>
        </p:nvSpPr>
        <p:spPr>
          <a:xfrm>
            <a:off x="786384" y="5285232"/>
            <a:ext cx="77724" cy="786384"/>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4" name="TextBox 23"/>
          <p:cNvSpPr txBox="1"/>
          <p:nvPr/>
        </p:nvSpPr>
        <p:spPr>
          <a:xfrm>
            <a:off x="1078992" y="5285232"/>
            <a:ext cx="2377440" cy="786384"/>
          </a:xfrm>
          <a:prstGeom prst="rect">
            <a:avLst/>
          </a:prstGeom>
          <a:noFill/>
        </p:spPr>
        <p:txBody>
          <a:bodyPr wrap="square" anchor="ctr" lIns="0" rIns="0" tIns="0" bIns="0">
            <a:spAutoFit/>
          </a:bodyPr>
          <a:lstStyle/>
          <a:p>
            <a:pPr algn="l">
              <a:lnSpc>
                <a:spcPct val="118000"/>
              </a:lnSpc>
              <a:spcAft>
                <a:spcPts val="500"/>
              </a:spcAft>
            </a:pPr>
            <a:r>
              <a:rPr sz="1250" b="1">
                <a:solidFill>
                  <a:srgbClr val="12776A"/>
                </a:solidFill>
                <a:latin typeface="Arial"/>
              </a:rPr>
              <a:t>★  SẢN PHẨM MANG VỀ</a:t>
            </a:r>
          </a:p>
        </p:txBody>
      </p:sp>
      <p:sp>
        <p:nvSpPr>
          <p:cNvPr id="25" name="TextBox 24"/>
          <p:cNvSpPr txBox="1"/>
          <p:nvPr/>
        </p:nvSpPr>
        <p:spPr>
          <a:xfrm>
            <a:off x="3584448" y="5285232"/>
            <a:ext cx="7711409" cy="786384"/>
          </a:xfrm>
          <a:prstGeom prst="rect">
            <a:avLst/>
          </a:prstGeom>
          <a:noFill/>
        </p:spPr>
        <p:txBody>
          <a:bodyPr wrap="square" anchor="ctr" lIns="0" rIns="0" tIns="0" bIns="0">
            <a:spAutoFit/>
          </a:bodyPr>
          <a:lstStyle/>
          <a:p>
            <a:pPr algn="l">
              <a:lnSpc>
                <a:spcPct val="114000"/>
              </a:lnSpc>
              <a:spcAft>
                <a:spcPts val="500"/>
              </a:spcAft>
            </a:pPr>
            <a:r>
              <a:rPr sz="2200" b="1">
                <a:solidFill>
                  <a:srgbClr val="053596"/>
                </a:solidFill>
                <a:latin typeface="Arial"/>
              </a:rPr>
              <a:t>01 hoạt động khởi động dùng được cho tiết dạy tuần tới</a:t>
            </a:r>
          </a:p>
        </p:txBody>
      </p:sp>
      <p:pic>
        <p:nvPicPr>
          <p:cNvPr id="26" name="Picture 25"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7" name="TextBox 26"/>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8" name="TextBox 27"/>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4</a:t>
            </a:r>
          </a:p>
        </p:txBody>
      </p:sp>
      <p:sp>
        <p:nvSpPr>
          <p:cNvPr id="29" name="TextBox 28"/>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12191969" cy="100584"/>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566928" y="932688"/>
            <a:ext cx="3108960" cy="1755648"/>
          </a:xfrm>
          <a:prstGeom prst="rect">
            <a:avLst/>
          </a:prstGeom>
          <a:noFill/>
        </p:spPr>
        <p:txBody>
          <a:bodyPr wrap="square" anchor="ctr" lIns="0" rIns="0" tIns="0" bIns="0">
            <a:spAutoFit/>
          </a:bodyPr>
          <a:lstStyle/>
          <a:p>
            <a:pPr algn="l">
              <a:lnSpc>
                <a:spcPct val="90000"/>
              </a:lnSpc>
              <a:spcAft>
                <a:spcPts val="500"/>
              </a:spcAft>
            </a:pPr>
            <a:r>
              <a:rPr sz="11600" b="1">
                <a:solidFill>
                  <a:srgbClr val="6E90CE"/>
                </a:solidFill>
                <a:latin typeface="Arial"/>
              </a:rPr>
              <a:t>05</a:t>
            </a:r>
          </a:p>
        </p:txBody>
      </p:sp>
      <p:sp>
        <p:nvSpPr>
          <p:cNvPr id="6" name="Rounded Rectangle 5"/>
          <p:cNvSpPr/>
          <p:nvPr/>
        </p:nvSpPr>
        <p:spPr>
          <a:xfrm>
            <a:off x="566928" y="2761488"/>
            <a:ext cx="1519936" cy="402336"/>
          </a:xfrm>
          <a:prstGeom prst="roundRect">
            <a:avLst>
              <a:gd name="adj" fmla="val 50000"/>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300" b="1">
                <a:solidFill>
                  <a:srgbClr val="FFFFFF"/>
                </a:solidFill>
                <a:latin typeface="Arial"/>
              </a:rPr>
              <a:t>CHUYÊN ĐỀ 5</a:t>
            </a:r>
          </a:p>
        </p:txBody>
      </p:sp>
      <p:sp>
        <p:nvSpPr>
          <p:cNvPr id="7" name="TextBox 6"/>
          <p:cNvSpPr txBox="1"/>
          <p:nvPr/>
        </p:nvSpPr>
        <p:spPr>
          <a:xfrm>
            <a:off x="566928" y="3419856"/>
            <a:ext cx="6263640" cy="1481328"/>
          </a:xfrm>
          <a:prstGeom prst="rect">
            <a:avLst/>
          </a:prstGeom>
          <a:noFill/>
        </p:spPr>
        <p:txBody>
          <a:bodyPr wrap="square" anchor="b" lIns="0" rIns="0" tIns="0" bIns="0">
            <a:spAutoFit/>
          </a:bodyPr>
          <a:lstStyle/>
          <a:p>
            <a:pPr algn="l">
              <a:lnSpc>
                <a:spcPct val="108000"/>
              </a:lnSpc>
              <a:spcAft>
                <a:spcPts val="500"/>
              </a:spcAft>
            </a:pPr>
            <a:r>
              <a:rPr sz="4000" b="1">
                <a:solidFill>
                  <a:srgbClr val="FFFFFF"/>
                </a:solidFill>
                <a:latin typeface="Arial"/>
              </a:rPr>
              <a:t>ChatGPT</a:t>
            </a:r>
          </a:p>
        </p:txBody>
      </p:sp>
      <p:sp>
        <p:nvSpPr>
          <p:cNvPr id="8" name="Rectangle 7"/>
          <p:cNvSpPr/>
          <p:nvPr/>
        </p:nvSpPr>
        <p:spPr>
          <a:xfrm>
            <a:off x="566928" y="5010912"/>
            <a:ext cx="1737360" cy="50292"/>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TextBox 8"/>
          <p:cNvSpPr txBox="1"/>
          <p:nvPr/>
        </p:nvSpPr>
        <p:spPr>
          <a:xfrm>
            <a:off x="566928" y="5248656"/>
            <a:ext cx="6263640" cy="1005840"/>
          </a:xfrm>
          <a:prstGeom prst="rect">
            <a:avLst/>
          </a:prstGeom>
          <a:noFill/>
        </p:spPr>
        <p:txBody>
          <a:bodyPr wrap="square" anchor="t" lIns="0" rIns="0" tIns="0" bIns="0">
            <a:spAutoFit/>
          </a:bodyPr>
          <a:lstStyle/>
          <a:p>
            <a:pPr algn="l">
              <a:lnSpc>
                <a:spcPct val="120000"/>
              </a:lnSpc>
              <a:spcAft>
                <a:spcPts val="500"/>
              </a:spcAft>
            </a:pPr>
            <a:r>
              <a:rPr sz="1750" b="0">
                <a:solidFill>
                  <a:srgbClr val="C4D6EF"/>
                </a:solidFill>
                <a:latin typeface="Arial"/>
              </a:rPr>
              <a:t>Trợ lý AI trong công việc giáo viên — mạnh nhất ở việc soạn thảo, phản biện và những việc lặp đi lặp lại của nghề</a:t>
            </a:r>
          </a:p>
        </p:txBody>
      </p:sp>
      <p:pic>
        <p:nvPicPr>
          <p:cNvPr id="10" name="Picture 9" descr="logo_s1_0.88in.png"/>
          <p:cNvPicPr>
            <a:picLocks noChangeAspect="1"/>
          </p:cNvPicPr>
          <p:nvPr/>
        </p:nvPicPr>
        <p:blipFill>
          <a:blip r:embed="rId2"/>
          <a:stretch>
            <a:fillRect/>
          </a:stretch>
        </p:blipFill>
        <p:spPr>
          <a:xfrm>
            <a:off x="10692353" y="475488"/>
            <a:ext cx="932688" cy="932688"/>
          </a:xfrm>
          <a:prstGeom prst="rect">
            <a:avLst/>
          </a:prstGeom>
        </p:spPr>
      </p:pic>
      <p:sp>
        <p:nvSpPr>
          <p:cNvPr id="11" name="Rounded Rectangle 10"/>
          <p:cNvSpPr/>
          <p:nvPr/>
        </p:nvSpPr>
        <p:spPr>
          <a:xfrm>
            <a:off x="7223760" y="1700784"/>
            <a:ext cx="4416552" cy="3840480"/>
          </a:xfrm>
          <a:prstGeom prst="roundRect">
            <a:avLst>
              <a:gd name="adj" fmla="val 45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Rectangle 11"/>
          <p:cNvSpPr/>
          <p:nvPr/>
        </p:nvSpPr>
        <p:spPr>
          <a:xfrm>
            <a:off x="7223760" y="1700784"/>
            <a:ext cx="4416552" cy="822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TextBox 12"/>
          <p:cNvSpPr txBox="1"/>
          <p:nvPr/>
        </p:nvSpPr>
        <p:spPr>
          <a:xfrm>
            <a:off x="7552944" y="2011680"/>
            <a:ext cx="3758184" cy="274320"/>
          </a:xfrm>
          <a:prstGeom prst="rect">
            <a:avLst/>
          </a:prstGeom>
          <a:noFill/>
        </p:spPr>
        <p:txBody>
          <a:bodyPr wrap="square" anchor="t" lIns="0" rIns="0" tIns="0" bIns="0">
            <a:spAutoFit/>
          </a:bodyPr>
          <a:lstStyle/>
          <a:p>
            <a:pPr algn="l">
              <a:lnSpc>
                <a:spcPct val="118000"/>
              </a:lnSpc>
              <a:spcAft>
                <a:spcPts val="500"/>
              </a:spcAft>
            </a:pPr>
            <a:r>
              <a:rPr sz="1200" b="1">
                <a:solidFill>
                  <a:srgbClr val="12776A"/>
                </a:solidFill>
                <a:latin typeface="Arial"/>
              </a:rPr>
              <a:t>TRONG PHẦN NÀY</a:t>
            </a:r>
          </a:p>
        </p:txBody>
      </p:sp>
      <p:sp>
        <p:nvSpPr>
          <p:cNvPr id="14" name="TextBox 13"/>
          <p:cNvSpPr txBox="1"/>
          <p:nvPr/>
        </p:nvSpPr>
        <p:spPr>
          <a:xfrm>
            <a:off x="7552944" y="2450592"/>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5" name="TextBox 14"/>
          <p:cNvSpPr txBox="1"/>
          <p:nvPr/>
        </p:nvSpPr>
        <p:spPr>
          <a:xfrm>
            <a:off x="7936992" y="2450592"/>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Ba thứ cần biết: Dự án · GPT tùy chỉnh · Chế độ học tập</a:t>
            </a:r>
          </a:p>
        </p:txBody>
      </p:sp>
      <p:sp>
        <p:nvSpPr>
          <p:cNvPr id="16" name="TextBox 15"/>
          <p:cNvSpPr txBox="1"/>
          <p:nvPr/>
        </p:nvSpPr>
        <p:spPr>
          <a:xfrm>
            <a:off x="7552944" y="3172968"/>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7" name="TextBox 16"/>
          <p:cNvSpPr txBox="1"/>
          <p:nvPr/>
        </p:nvSpPr>
        <p:spPr>
          <a:xfrm>
            <a:off x="7936992" y="3172968"/>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Ảnh chụp thao tác: tạo dự án, nạp nguồn, đặt hướng dẫn cố định</a:t>
            </a:r>
          </a:p>
        </p:txBody>
      </p:sp>
      <p:sp>
        <p:nvSpPr>
          <p:cNvPr id="18" name="TextBox 17"/>
          <p:cNvSpPr txBox="1"/>
          <p:nvPr/>
        </p:nvSpPr>
        <p:spPr>
          <a:xfrm>
            <a:off x="7552944" y="3895344"/>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19" name="TextBox 18"/>
          <p:cNvSpPr txBox="1"/>
          <p:nvPr/>
        </p:nvSpPr>
        <p:spPr>
          <a:xfrm>
            <a:off x="7936992" y="3895344"/>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Tài khoản và dữ liệu — điều phải đọc kỹ trước khi dùng</a:t>
            </a:r>
          </a:p>
        </p:txBody>
      </p:sp>
      <p:sp>
        <p:nvSpPr>
          <p:cNvPr id="20" name="TextBox 19"/>
          <p:cNvSpPr txBox="1"/>
          <p:nvPr/>
        </p:nvSpPr>
        <p:spPr>
          <a:xfrm>
            <a:off x="7552944" y="4617720"/>
            <a:ext cx="310896" cy="612648"/>
          </a:xfrm>
          <a:prstGeom prst="rect">
            <a:avLst/>
          </a:prstGeom>
          <a:noFill/>
        </p:spPr>
        <p:txBody>
          <a:bodyPr wrap="square" anchor="ctr" lIns="0" rIns="0" tIns="0" bIns="0">
            <a:spAutoFit/>
          </a:bodyPr>
          <a:lstStyle/>
          <a:p>
            <a:pPr algn="l">
              <a:lnSpc>
                <a:spcPct val="118000"/>
              </a:lnSpc>
              <a:spcAft>
                <a:spcPts val="500"/>
              </a:spcAft>
            </a:pPr>
            <a:r>
              <a:rPr sz="1200" b="1">
                <a:solidFill>
                  <a:srgbClr val="D42821"/>
                </a:solidFill>
                <a:latin typeface="Arial"/>
              </a:rPr>
              <a:t>★</a:t>
            </a:r>
          </a:p>
        </p:txBody>
      </p:sp>
      <p:sp>
        <p:nvSpPr>
          <p:cNvPr id="21" name="TextBox 20"/>
          <p:cNvSpPr txBox="1"/>
          <p:nvPr/>
        </p:nvSpPr>
        <p:spPr>
          <a:xfrm>
            <a:off x="7936992" y="4617720"/>
            <a:ext cx="3374137" cy="612648"/>
          </a:xfrm>
          <a:prstGeom prst="rect">
            <a:avLst/>
          </a:prstGeom>
          <a:noFill/>
        </p:spPr>
        <p:txBody>
          <a:bodyPr wrap="square" anchor="ctr" lIns="0" rIns="0" tIns="0" bIns="0">
            <a:spAutoFit/>
          </a:bodyPr>
          <a:lstStyle/>
          <a:p>
            <a:pPr algn="l">
              <a:lnSpc>
                <a:spcPct val="118000"/>
              </a:lnSpc>
              <a:spcAft>
                <a:spcPts val="500"/>
              </a:spcAft>
            </a:pPr>
            <a:r>
              <a:rPr sz="1400" b="0">
                <a:solidFill>
                  <a:srgbClr val="1B2438"/>
                </a:solidFill>
                <a:latin typeface="Arial"/>
              </a:rPr>
              <a:t>Thực hành 20 phút: một nhiệm vụ vận dụng AI khó làm thay</a:t>
            </a:r>
          </a:p>
        </p:txBody>
      </p:sp>
      <p:sp>
        <p:nvSpPr>
          <p:cNvPr id="22" name="TextBox 21"/>
          <p:cNvSpPr txBox="1"/>
          <p:nvPr/>
        </p:nvSpPr>
        <p:spPr>
          <a:xfrm>
            <a:off x="566928" y="6309360"/>
            <a:ext cx="7863840" cy="310896"/>
          </a:xfrm>
          <a:prstGeom prst="rect">
            <a:avLst/>
          </a:prstGeom>
          <a:noFill/>
        </p:spPr>
        <p:txBody>
          <a:bodyPr wrap="square" anchor="ctr" lIns="0" rIns="0" tIns="0" bIns="0">
            <a:spAutoFit/>
          </a:bodyPr>
          <a:lstStyle/>
          <a:p>
            <a:pPr algn="l">
              <a:lnSpc>
                <a:spcPct val="118000"/>
              </a:lnSpc>
              <a:spcAft>
                <a:spcPts val="500"/>
              </a:spcAft>
            </a:pPr>
            <a:r>
              <a:rPr sz="1100" b="1">
                <a:solidFill>
                  <a:srgbClr val="9DB3DA"/>
                </a:solidFill>
                <a:latin typeface="Arial"/>
              </a:rPr>
              <a:t>TRƯỜNG THPT TRẦN NGUYÊN HÃN  •  TP. HẢI PHÒNG</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200" b="1">
                <a:solidFill>
                  <a:srgbClr val="D42821"/>
                </a:solidFill>
                <a:latin typeface="Arial"/>
              </a:rPr>
              <a:t>★ </a:t>
            </a:r>
            <a:r>
              <a:rPr sz="1200" b="1">
                <a:solidFill>
                  <a:srgbClr val="FFFFFF"/>
                </a:solidFill>
                <a:latin typeface="Arial"/>
              </a:rPr>
              <a:t>87</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ChatGPT làm tốt nhất việc gì</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Không phải “cái gì cũng làm được” — chọn đúng việc mới đáng thời gian</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67665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950976" y="220370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1</a:t>
            </a:r>
          </a:p>
        </p:txBody>
      </p:sp>
      <p:sp>
        <p:nvSpPr>
          <p:cNvPr id="11" name="TextBox 10"/>
          <p:cNvSpPr txBox="1"/>
          <p:nvPr/>
        </p:nvSpPr>
        <p:spPr>
          <a:xfrm>
            <a:off x="1737360" y="2139696"/>
            <a:ext cx="9485345" cy="676656"/>
          </a:xfrm>
          <a:prstGeom prst="rect">
            <a:avLst/>
          </a:prstGeom>
          <a:noFill/>
        </p:spPr>
        <p:txBody>
          <a:bodyPr wrap="square" anchor="ctr" lIns="0" rIns="0" tIns="0" bIns="0">
            <a:spAutoFit/>
          </a:bodyPr>
          <a:lstStyle/>
          <a:p>
            <a:pPr algn="l">
              <a:lnSpc>
                <a:spcPct val="120000"/>
              </a:lnSpc>
              <a:spcAft>
                <a:spcPts val="500"/>
              </a:spcAft>
            </a:pPr>
            <a:r>
              <a:rPr sz="1850" b="1">
                <a:solidFill>
                  <a:srgbClr val="053596"/>
                </a:solidFill>
                <a:latin typeface="Arial"/>
              </a:rPr>
              <a:t>Kế hoạch bài dạy   </a:t>
            </a:r>
            <a:r>
              <a:rPr sz="1850" b="0">
                <a:solidFill>
                  <a:srgbClr val="1B2438"/>
                </a:solidFill>
                <a:latin typeface="Arial"/>
              </a:rPr>
              <a:t>Dựng khung nhanh, đưa 2–3 phương án hoạt động để thầy cô chọn</a:t>
            </a:r>
          </a:p>
        </p:txBody>
      </p:sp>
      <p:sp>
        <p:nvSpPr>
          <p:cNvPr id="12" name="Rounded Rectangle 11"/>
          <p:cNvSpPr/>
          <p:nvPr/>
        </p:nvSpPr>
        <p:spPr>
          <a:xfrm>
            <a:off x="566928" y="296265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2962656"/>
            <a:ext cx="77724" cy="67665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950976" y="302666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2</a:t>
            </a:r>
          </a:p>
        </p:txBody>
      </p:sp>
      <p:sp>
        <p:nvSpPr>
          <p:cNvPr id="15" name="TextBox 14"/>
          <p:cNvSpPr txBox="1"/>
          <p:nvPr/>
        </p:nvSpPr>
        <p:spPr>
          <a:xfrm>
            <a:off x="1737360" y="2962656"/>
            <a:ext cx="9485345" cy="676656"/>
          </a:xfrm>
          <a:prstGeom prst="rect">
            <a:avLst/>
          </a:prstGeom>
          <a:noFill/>
        </p:spPr>
        <p:txBody>
          <a:bodyPr wrap="square" anchor="ctr" lIns="0" rIns="0" tIns="0" bIns="0">
            <a:spAutoFit/>
          </a:bodyPr>
          <a:lstStyle/>
          <a:p>
            <a:pPr algn="l">
              <a:lnSpc>
                <a:spcPct val="120000"/>
              </a:lnSpc>
              <a:spcAft>
                <a:spcPts val="500"/>
              </a:spcAft>
            </a:pPr>
            <a:r>
              <a:rPr sz="1850" b="1">
                <a:solidFill>
                  <a:srgbClr val="053596"/>
                </a:solidFill>
                <a:latin typeface="Arial"/>
              </a:rPr>
              <a:t>Phản biện   </a:t>
            </a:r>
            <a:r>
              <a:rPr sz="1850" b="0">
                <a:solidFill>
                  <a:srgbClr val="1B2438"/>
                </a:solidFill>
                <a:latin typeface="Arial"/>
              </a:rPr>
              <a:t>Đưa đề, kế hoạch, báo cáo vào và yêu cầu chỉ ra điểm yếu trước khi nộp tổ</a:t>
            </a:r>
          </a:p>
        </p:txBody>
      </p:sp>
      <p:sp>
        <p:nvSpPr>
          <p:cNvPr id="16" name="Rounded Rectangle 15"/>
          <p:cNvSpPr/>
          <p:nvPr/>
        </p:nvSpPr>
        <p:spPr>
          <a:xfrm>
            <a:off x="566928" y="378561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3785616"/>
            <a:ext cx="77724" cy="67665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950976" y="384962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3</a:t>
            </a:r>
          </a:p>
        </p:txBody>
      </p:sp>
      <p:sp>
        <p:nvSpPr>
          <p:cNvPr id="19" name="TextBox 18"/>
          <p:cNvSpPr txBox="1"/>
          <p:nvPr/>
        </p:nvSpPr>
        <p:spPr>
          <a:xfrm>
            <a:off x="1737360" y="3785616"/>
            <a:ext cx="9485345" cy="676656"/>
          </a:xfrm>
          <a:prstGeom prst="rect">
            <a:avLst/>
          </a:prstGeom>
          <a:noFill/>
        </p:spPr>
        <p:txBody>
          <a:bodyPr wrap="square" anchor="ctr" lIns="0" rIns="0" tIns="0" bIns="0">
            <a:spAutoFit/>
          </a:bodyPr>
          <a:lstStyle/>
          <a:p>
            <a:pPr algn="l">
              <a:lnSpc>
                <a:spcPct val="120000"/>
              </a:lnSpc>
              <a:spcAft>
                <a:spcPts val="500"/>
              </a:spcAft>
            </a:pPr>
            <a:r>
              <a:rPr sz="1850" b="1">
                <a:solidFill>
                  <a:srgbClr val="053596"/>
                </a:solidFill>
                <a:latin typeface="Arial"/>
              </a:rPr>
              <a:t>Viết lại   </a:t>
            </a:r>
            <a:r>
              <a:rPr sz="1850" b="0">
                <a:solidFill>
                  <a:srgbClr val="1B2438"/>
                </a:solidFill>
                <a:latin typeface="Arial"/>
              </a:rPr>
              <a:t>Đổi giọng văn, rút gọn, chuyển thành ngôn ngữ học sinh lớp 10 hiểu được</a:t>
            </a:r>
          </a:p>
        </p:txBody>
      </p:sp>
      <p:sp>
        <p:nvSpPr>
          <p:cNvPr id="20" name="Rounded Rectangle 19"/>
          <p:cNvSpPr/>
          <p:nvPr/>
        </p:nvSpPr>
        <p:spPr>
          <a:xfrm>
            <a:off x="566928" y="460857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Rectangle 20"/>
          <p:cNvSpPr/>
          <p:nvPr/>
        </p:nvSpPr>
        <p:spPr>
          <a:xfrm>
            <a:off x="566928" y="4608576"/>
            <a:ext cx="77724" cy="67665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Oval 21"/>
          <p:cNvSpPr/>
          <p:nvPr/>
        </p:nvSpPr>
        <p:spPr>
          <a:xfrm>
            <a:off x="950976" y="467258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4</a:t>
            </a:r>
          </a:p>
        </p:txBody>
      </p:sp>
      <p:sp>
        <p:nvSpPr>
          <p:cNvPr id="23" name="TextBox 22"/>
          <p:cNvSpPr txBox="1"/>
          <p:nvPr/>
        </p:nvSpPr>
        <p:spPr>
          <a:xfrm>
            <a:off x="1737360" y="4608576"/>
            <a:ext cx="9485345" cy="676656"/>
          </a:xfrm>
          <a:prstGeom prst="rect">
            <a:avLst/>
          </a:prstGeom>
          <a:noFill/>
        </p:spPr>
        <p:txBody>
          <a:bodyPr wrap="square" anchor="ctr" lIns="0" rIns="0" tIns="0" bIns="0">
            <a:spAutoFit/>
          </a:bodyPr>
          <a:lstStyle/>
          <a:p>
            <a:pPr algn="l">
              <a:lnSpc>
                <a:spcPct val="120000"/>
              </a:lnSpc>
              <a:spcAft>
                <a:spcPts val="500"/>
              </a:spcAft>
            </a:pPr>
            <a:r>
              <a:rPr sz="1850" b="1">
                <a:solidFill>
                  <a:srgbClr val="053596"/>
                </a:solidFill>
                <a:latin typeface="Arial"/>
              </a:rPr>
              <a:t>Việc hành chính   </a:t>
            </a:r>
            <a:r>
              <a:rPr sz="1850" b="0">
                <a:solidFill>
                  <a:srgbClr val="1B2438"/>
                </a:solidFill>
                <a:latin typeface="Arial"/>
              </a:rPr>
              <a:t>Biên bản, kế hoạch, thư mời, báo cáo — soạn theo mẫu có sẵn</a:t>
            </a:r>
          </a:p>
        </p:txBody>
      </p:sp>
      <p:sp>
        <p:nvSpPr>
          <p:cNvPr id="24" name="Rounded Rectangle 23"/>
          <p:cNvSpPr/>
          <p:nvPr/>
        </p:nvSpPr>
        <p:spPr>
          <a:xfrm>
            <a:off x="566928" y="5431536"/>
            <a:ext cx="11058113"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5" name="Rectangle 24"/>
          <p:cNvSpPr/>
          <p:nvPr/>
        </p:nvSpPr>
        <p:spPr>
          <a:xfrm>
            <a:off x="566928" y="5431536"/>
            <a:ext cx="77724" cy="67665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6" name="Oval 25"/>
          <p:cNvSpPr/>
          <p:nvPr/>
        </p:nvSpPr>
        <p:spPr>
          <a:xfrm>
            <a:off x="950976" y="5495544"/>
            <a:ext cx="548640" cy="548640"/>
          </a:xfrm>
          <a:prstGeom prst="ellipse">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700" b="1">
                <a:solidFill>
                  <a:srgbClr val="FFFFFF"/>
                </a:solidFill>
                <a:latin typeface="Arial"/>
              </a:rPr>
              <a:t>5</a:t>
            </a:r>
          </a:p>
        </p:txBody>
      </p:sp>
      <p:sp>
        <p:nvSpPr>
          <p:cNvPr id="27" name="TextBox 26"/>
          <p:cNvSpPr txBox="1"/>
          <p:nvPr/>
        </p:nvSpPr>
        <p:spPr>
          <a:xfrm>
            <a:off x="1737360" y="5431536"/>
            <a:ext cx="9485345" cy="676656"/>
          </a:xfrm>
          <a:prstGeom prst="rect">
            <a:avLst/>
          </a:prstGeom>
          <a:noFill/>
        </p:spPr>
        <p:txBody>
          <a:bodyPr wrap="square" anchor="ctr" lIns="0" rIns="0" tIns="0" bIns="0">
            <a:spAutoFit/>
          </a:bodyPr>
          <a:lstStyle/>
          <a:p>
            <a:pPr algn="l">
              <a:lnSpc>
                <a:spcPct val="120000"/>
              </a:lnSpc>
              <a:spcAft>
                <a:spcPts val="500"/>
              </a:spcAft>
            </a:pPr>
            <a:r>
              <a:rPr sz="1850" b="1">
                <a:solidFill>
                  <a:srgbClr val="053596"/>
                </a:solidFill>
                <a:latin typeface="Arial"/>
              </a:rPr>
              <a:t>Phân tích   </a:t>
            </a:r>
            <a:r>
              <a:rPr sz="1850" b="0">
                <a:solidFill>
                  <a:srgbClr val="1B2438"/>
                </a:solidFill>
                <a:latin typeface="Arial"/>
              </a:rPr>
              <a:t>Dán bảng điểm ĐÃ ẨN DANH, yêu cầu chỉ ra xu hướng và nhóm cần củng cố</a:t>
            </a:r>
          </a:p>
        </p:txBody>
      </p:sp>
      <p:pic>
        <p:nvPicPr>
          <p:cNvPr id="28" name="Picture 27"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516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NỘI DUNG</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Ba thứ cần biết trong ChatGPT</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Ngoài ô trò chuyện thông thường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3527541" cy="9144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Rounded Rectangle 9"/>
          <p:cNvSpPr/>
          <p:nvPr/>
        </p:nvSpPr>
        <p:spPr>
          <a:xfrm>
            <a:off x="877824" y="2505456"/>
            <a:ext cx="1151636" cy="365760"/>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PROJECT</a:t>
            </a:r>
          </a:p>
        </p:txBody>
      </p:sp>
      <p:sp>
        <p:nvSpPr>
          <p:cNvPr id="11" name="TextBox 10"/>
          <p:cNvSpPr txBox="1"/>
          <p:nvPr/>
        </p:nvSpPr>
        <p:spPr>
          <a:xfrm>
            <a:off x="87782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Dự án</a:t>
            </a:r>
          </a:p>
        </p:txBody>
      </p:sp>
      <p:sp>
        <p:nvSpPr>
          <p:cNvPr id="12" name="TextBox 11"/>
          <p:cNvSpPr txBox="1"/>
          <p:nvPr/>
        </p:nvSpPr>
        <p:spPr>
          <a:xfrm>
            <a:off x="877824" y="3825240"/>
            <a:ext cx="2905749" cy="1858517"/>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Gom một môn hoặc một lớp vào một chỗ: tài liệu và hướng dẫn dùng chung cho mọi cuộc trò chuyện bên trong.</a:t>
            </a:r>
          </a:p>
        </p:txBody>
      </p:sp>
      <p:sp>
        <p:nvSpPr>
          <p:cNvPr id="13" name="Rounded Rectangle 12"/>
          <p:cNvSpPr/>
          <p:nvPr/>
        </p:nvSpPr>
        <p:spPr>
          <a:xfrm>
            <a:off x="4332213"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Rectangle 13"/>
          <p:cNvSpPr/>
          <p:nvPr/>
        </p:nvSpPr>
        <p:spPr>
          <a:xfrm>
            <a:off x="4332213" y="2139696"/>
            <a:ext cx="3527541" cy="91440"/>
          </a:xfrm>
          <a:prstGeom prst="rect">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Rounded Rectangle 14"/>
          <p:cNvSpPr/>
          <p:nvPr/>
        </p:nvSpPr>
        <p:spPr>
          <a:xfrm>
            <a:off x="4643109" y="2505456"/>
            <a:ext cx="1637361" cy="365760"/>
          </a:xfrm>
          <a:prstGeom prst="roundRect">
            <a:avLst>
              <a:gd name="adj" fmla="val 50000"/>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GPT TÙY CHỈNH</a:t>
            </a:r>
          </a:p>
        </p:txBody>
      </p:sp>
      <p:sp>
        <p:nvSpPr>
          <p:cNvPr id="16" name="TextBox 15"/>
          <p:cNvSpPr txBox="1"/>
          <p:nvPr/>
        </p:nvSpPr>
        <p:spPr>
          <a:xfrm>
            <a:off x="4643109"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Trợ lý riêng</a:t>
            </a:r>
          </a:p>
        </p:txBody>
      </p:sp>
      <p:sp>
        <p:nvSpPr>
          <p:cNvPr id="17" name="TextBox 16"/>
          <p:cNvSpPr txBox="1"/>
          <p:nvPr/>
        </p:nvSpPr>
        <p:spPr>
          <a:xfrm>
            <a:off x="4643109" y="3825240"/>
            <a:ext cx="2905749" cy="1858517"/>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Cài sẵn vai trò, tài liệu, quy trình cho một việc lặp lại. Tương đương Gem của Gemini.</a:t>
            </a:r>
          </a:p>
        </p:txBody>
      </p:sp>
      <p:sp>
        <p:nvSpPr>
          <p:cNvPr id="18" name="Rounded Rectangle 17"/>
          <p:cNvSpPr/>
          <p:nvPr/>
        </p:nvSpPr>
        <p:spPr>
          <a:xfrm>
            <a:off x="8097498" y="2139696"/>
            <a:ext cx="3527541"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9" name="Rectangle 18"/>
          <p:cNvSpPr/>
          <p:nvPr/>
        </p:nvSpPr>
        <p:spPr>
          <a:xfrm>
            <a:off x="8097498" y="2139696"/>
            <a:ext cx="3527541" cy="9144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0" name="Rounded Rectangle 19"/>
          <p:cNvSpPr/>
          <p:nvPr/>
        </p:nvSpPr>
        <p:spPr>
          <a:xfrm>
            <a:off x="8408394" y="2505456"/>
            <a:ext cx="1777111" cy="365760"/>
          </a:xfrm>
          <a:prstGeom prst="roundRect">
            <a:avLst>
              <a:gd name="adj" fmla="val 50000"/>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250" b="1">
                <a:solidFill>
                  <a:srgbClr val="FFFFFF"/>
                </a:solidFill>
                <a:latin typeface="Arial"/>
              </a:rPr>
              <a:t>CHẾ ĐỘ HỌC TẬP</a:t>
            </a:r>
          </a:p>
        </p:txBody>
      </p:sp>
      <p:sp>
        <p:nvSpPr>
          <p:cNvPr id="21" name="TextBox 20"/>
          <p:cNvSpPr txBox="1"/>
          <p:nvPr/>
        </p:nvSpPr>
        <p:spPr>
          <a:xfrm>
            <a:off x="8408394" y="3072384"/>
            <a:ext cx="2905749" cy="515112"/>
          </a:xfrm>
          <a:prstGeom prst="rect">
            <a:avLst/>
          </a:prstGeom>
          <a:noFill/>
        </p:spPr>
        <p:txBody>
          <a:bodyPr wrap="square" anchor="t" lIns="0" rIns="0" tIns="0" bIns="0">
            <a:spAutoFit/>
          </a:bodyPr>
          <a:lstStyle/>
          <a:p>
            <a:pPr algn="l">
              <a:lnSpc>
                <a:spcPct val="110000"/>
              </a:lnSpc>
              <a:spcAft>
                <a:spcPts val="500"/>
              </a:spcAft>
            </a:pPr>
            <a:r>
              <a:rPr sz="2800" b="1">
                <a:solidFill>
                  <a:srgbClr val="053596"/>
                </a:solidFill>
                <a:latin typeface="Arial"/>
              </a:rPr>
              <a:t>Study Mode</a:t>
            </a:r>
          </a:p>
        </p:txBody>
      </p:sp>
      <p:sp>
        <p:nvSpPr>
          <p:cNvPr id="22" name="TextBox 21"/>
          <p:cNvSpPr txBox="1"/>
          <p:nvPr/>
        </p:nvSpPr>
        <p:spPr>
          <a:xfrm>
            <a:off x="8408394" y="3825240"/>
            <a:ext cx="2905749" cy="1858517"/>
          </a:xfrm>
          <a:prstGeom prst="rect">
            <a:avLst/>
          </a:prstGeom>
          <a:noFill/>
        </p:spPr>
        <p:txBody>
          <a:bodyPr wrap="square" anchor="t" lIns="0" rIns="0" tIns="0" bIns="0">
            <a:spAutoFit/>
          </a:bodyPr>
          <a:lstStyle/>
          <a:p>
            <a:pPr algn="l">
              <a:lnSpc>
                <a:spcPct val="122000"/>
              </a:lnSpc>
              <a:spcAft>
                <a:spcPts val="500"/>
              </a:spcAft>
            </a:pPr>
            <a:r>
              <a:rPr sz="1950" b="0">
                <a:solidFill>
                  <a:srgbClr val="5B6472"/>
                </a:solidFill>
                <a:latin typeface="Arial"/>
              </a:rPr>
              <a:t>Không đưa đáp án ngay mà dẫn người học đi từng bước. Đúng thứ cần khi cho học sinh dùng AI.</a:t>
            </a:r>
          </a:p>
        </p:txBody>
      </p:sp>
      <p:pic>
        <p:nvPicPr>
          <p:cNvPr id="23" name="Picture 22"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4" name="TextBox 23"/>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5" name="TextBox 24"/>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a:t>
            </a:r>
          </a:p>
        </p:txBody>
      </p:sp>
      <p:sp>
        <p:nvSpPr>
          <p:cNvPr id="26" name="TextBox 25"/>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89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6858000"/>
          </a:xfrm>
          <a:prstGeom prst="rect">
            <a:avLst/>
          </a:prstGeom>
          <a:solidFill>
            <a:srgbClr val="E9F4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ectangle 3"/>
          <p:cNvSpPr/>
          <p:nvPr/>
        </p:nvSpPr>
        <p:spPr>
          <a:xfrm>
            <a:off x="0" y="0"/>
            <a:ext cx="274320" cy="6858000"/>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5" name="TextBox 4"/>
          <p:cNvSpPr txBox="1"/>
          <p:nvPr/>
        </p:nvSpPr>
        <p:spPr>
          <a:xfrm>
            <a:off x="1847088" y="896112"/>
            <a:ext cx="1645920" cy="1481328"/>
          </a:xfrm>
          <a:prstGeom prst="rect">
            <a:avLst/>
          </a:prstGeom>
          <a:noFill/>
        </p:spPr>
        <p:txBody>
          <a:bodyPr wrap="square" anchor="t" lIns="0" rIns="0" tIns="0" bIns="0">
            <a:spAutoFit/>
          </a:bodyPr>
          <a:lstStyle/>
          <a:p>
            <a:pPr algn="l">
              <a:lnSpc>
                <a:spcPct val="95000"/>
              </a:lnSpc>
              <a:spcAft>
                <a:spcPts val="500"/>
              </a:spcAft>
            </a:pPr>
            <a:r>
              <a:rPr sz="9200" b="1">
                <a:solidFill>
                  <a:srgbClr val="C2D2EC"/>
                </a:solidFill>
                <a:latin typeface="Arial"/>
              </a:rPr>
              <a:t>“</a:t>
            </a:r>
          </a:p>
        </p:txBody>
      </p:sp>
      <p:sp>
        <p:nvSpPr>
          <p:cNvPr id="6" name="TextBox 5"/>
          <p:cNvSpPr txBox="1"/>
          <p:nvPr/>
        </p:nvSpPr>
        <p:spPr>
          <a:xfrm>
            <a:off x="1920240" y="2212848"/>
            <a:ext cx="9144000" cy="2359152"/>
          </a:xfrm>
          <a:prstGeom prst="rect">
            <a:avLst/>
          </a:prstGeom>
          <a:noFill/>
        </p:spPr>
        <p:txBody>
          <a:bodyPr wrap="square" anchor="ctr" lIns="0" rIns="0" tIns="0" bIns="0">
            <a:spAutoFit/>
          </a:bodyPr>
          <a:lstStyle/>
          <a:p>
            <a:pPr algn="l">
              <a:lnSpc>
                <a:spcPct val="116000"/>
              </a:lnSpc>
              <a:spcAft>
                <a:spcPts val="500"/>
              </a:spcAft>
            </a:pPr>
            <a:r>
              <a:rPr sz="3600" b="1">
                <a:solidFill>
                  <a:srgbClr val="12776A"/>
                </a:solidFill>
                <a:latin typeface="Arial"/>
              </a:rPr>
              <a:t>“Học để làm được việc”</a:t>
            </a:r>
          </a:p>
        </p:txBody>
      </p:sp>
      <p:sp>
        <p:nvSpPr>
          <p:cNvPr id="7" name="Rectangle 6"/>
          <p:cNvSpPr/>
          <p:nvPr/>
        </p:nvSpPr>
        <p:spPr>
          <a:xfrm>
            <a:off x="1920240" y="4736592"/>
            <a:ext cx="1463040" cy="45720"/>
          </a:xfrm>
          <a:prstGeom prst="rect">
            <a:avLst/>
          </a:prstGeom>
          <a:solidFill>
            <a:srgbClr val="D428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TextBox 7"/>
          <p:cNvSpPr txBox="1"/>
          <p:nvPr/>
        </p:nvSpPr>
        <p:spPr>
          <a:xfrm>
            <a:off x="1920240" y="5010912"/>
            <a:ext cx="8961120" cy="1133856"/>
          </a:xfrm>
          <a:prstGeom prst="rect">
            <a:avLst/>
          </a:prstGeom>
          <a:noFill/>
        </p:spPr>
        <p:txBody>
          <a:bodyPr wrap="square" anchor="t" lIns="0" rIns="0" tIns="0" bIns="0">
            <a:spAutoFit/>
          </a:bodyPr>
          <a:lstStyle/>
          <a:p>
            <a:pPr algn="l">
              <a:lnSpc>
                <a:spcPct val="122000"/>
              </a:lnSpc>
              <a:spcAft>
                <a:spcPts val="500"/>
              </a:spcAft>
            </a:pPr>
            <a:r>
              <a:rPr sz="1850" b="0">
                <a:solidFill>
                  <a:srgbClr val="5B6472"/>
                </a:solidFill>
                <a:latin typeface="Arial"/>
              </a:rPr>
              <a:t>60–70% thời lượng dành cho thực hành. Mỗi thầy cô dùng chính bài dạy, tài liệu, nhiệm vụ thật của mình — để cuối buổi cầm về thứ dùng được ngay tuần sau.</a:t>
            </a:r>
          </a:p>
        </p:txBody>
      </p:sp>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Mở đầu</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a:t>
            </a:r>
          </a:p>
        </p:txBody>
      </p:sp>
    </p:spTree>
  </p:cSld>
  <p:clrMapOvr>
    <a:masterClrMapping/>
  </p:clrMapOvr>
  <mc:AlternateContent xmlns:mc="http://schemas.openxmlformats.org/markup-compatibility/2006">
    <mc:Choice xmlns:p14="http://schemas.microsoft.com/office/powerpoint/2010/main" xmlns:p159="http://schemas.microsoft.com/office/powerpoint/2015/09/main" Requires="p159">
      <p:transition spd="slow" p14:dur="800">
        <p159:morph option="byObject"/>
      </p:transition>
    </mc:Choice>
    <mc:Fallback>
      <p:transition spd="slow">
        <p:fade/>
      </p:transition>
    </mc:Fallback>
  </mc:AlternateContent>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Dự án (Project) trong ChatGPT</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Gom tài liệu và hướng dẫn dùng chung cho một môn, một lớp — ảnh chụp thật trên tài khoản Plus</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Bấm "+" cạnh "Dự án" ở thanh bên, đặt tên theo môn/lớp (VD: "Địa lí 12 - Học kỳ 1").</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Tab "Nguồn" → "Thêm nguồn" để nạp tài liệu — mọi cuộc trò chuyện trong dự án đều dùng chung.</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Bấm "..." → "Cài đặt dự án" → "Hướng dẫn" để đặt quy tắc cố định (giọng văn, mẫu, ràng buộc).</a:t>
            </a:r>
          </a:p>
        </p:txBody>
      </p:sp>
      <p:sp>
        <p:nvSpPr>
          <p:cNvPr id="20" name="Rounded Rectangle 19"/>
          <p:cNvSpPr/>
          <p:nvPr/>
        </p:nvSpPr>
        <p:spPr>
          <a:xfrm>
            <a:off x="566928"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38-1.jpg"/>
          <p:cNvPicPr>
            <a:picLocks noChangeAspect="1"/>
          </p:cNvPicPr>
          <p:nvPr/>
        </p:nvPicPr>
        <p:blipFill>
          <a:blip r:embed="rId2"/>
          <a:stretch>
            <a:fillRect/>
          </a:stretch>
        </p:blipFill>
        <p:spPr>
          <a:xfrm>
            <a:off x="1192683" y="3547872"/>
            <a:ext cx="2300415" cy="1975104"/>
          </a:xfrm>
          <a:prstGeom prst="rect">
            <a:avLst/>
          </a:prstGeom>
        </p:spPr>
      </p:pic>
      <p:sp>
        <p:nvSpPr>
          <p:cNvPr id="22" name="Rectangle 21"/>
          <p:cNvSpPr/>
          <p:nvPr/>
        </p:nvSpPr>
        <p:spPr>
          <a:xfrm>
            <a:off x="1192683" y="3547872"/>
            <a:ext cx="2300415"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3332469"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1 — Tạo dự án mới</a:t>
            </a:r>
          </a:p>
        </p:txBody>
      </p:sp>
      <p:sp>
        <p:nvSpPr>
          <p:cNvPr id="24" name="Rounded Rectangle 23"/>
          <p:cNvSpPr/>
          <p:nvPr/>
        </p:nvSpPr>
        <p:spPr>
          <a:xfrm>
            <a:off x="4320021"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38-2.jpg"/>
          <p:cNvPicPr>
            <a:picLocks noChangeAspect="1"/>
          </p:cNvPicPr>
          <p:nvPr/>
        </p:nvPicPr>
        <p:blipFill>
          <a:blip r:embed="rId3"/>
          <a:stretch>
            <a:fillRect/>
          </a:stretch>
        </p:blipFill>
        <p:spPr>
          <a:xfrm>
            <a:off x="4682520" y="3547872"/>
            <a:ext cx="2826926" cy="1975104"/>
          </a:xfrm>
          <a:prstGeom prst="rect">
            <a:avLst/>
          </a:prstGeom>
        </p:spPr>
      </p:pic>
      <p:sp>
        <p:nvSpPr>
          <p:cNvPr id="26" name="Rectangle 25"/>
          <p:cNvSpPr/>
          <p:nvPr/>
        </p:nvSpPr>
        <p:spPr>
          <a:xfrm>
            <a:off x="4682520" y="3547872"/>
            <a:ext cx="2826926"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4429749" y="5724144"/>
            <a:ext cx="3332469"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2 — Tab Nguồn: nạp tài liệu dùng chung</a:t>
            </a:r>
          </a:p>
        </p:txBody>
      </p:sp>
      <p:sp>
        <p:nvSpPr>
          <p:cNvPr id="28" name="Rounded Rectangle 27"/>
          <p:cNvSpPr/>
          <p:nvPr/>
        </p:nvSpPr>
        <p:spPr>
          <a:xfrm>
            <a:off x="8073114"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9" name="Picture 28" descr="PL138-3.jpg"/>
          <p:cNvPicPr>
            <a:picLocks noChangeAspect="1"/>
          </p:cNvPicPr>
          <p:nvPr/>
        </p:nvPicPr>
        <p:blipFill>
          <a:blip r:embed="rId4"/>
          <a:stretch>
            <a:fillRect/>
          </a:stretch>
        </p:blipFill>
        <p:spPr>
          <a:xfrm>
            <a:off x="8960280" y="3547872"/>
            <a:ext cx="1777593" cy="1975104"/>
          </a:xfrm>
          <a:prstGeom prst="rect">
            <a:avLst/>
          </a:prstGeom>
        </p:spPr>
      </p:pic>
      <p:sp>
        <p:nvSpPr>
          <p:cNvPr id="30" name="Rectangle 29"/>
          <p:cNvSpPr/>
          <p:nvPr/>
        </p:nvSpPr>
        <p:spPr>
          <a:xfrm>
            <a:off x="8960280" y="3547872"/>
            <a:ext cx="1777593"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TextBox 30"/>
          <p:cNvSpPr txBox="1"/>
          <p:nvPr/>
        </p:nvSpPr>
        <p:spPr>
          <a:xfrm>
            <a:off x="8182842" y="5724144"/>
            <a:ext cx="3332469"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3 — Cài đặt dự án: Hướng dẫn cố định</a:t>
            </a:r>
          </a:p>
        </p:txBody>
      </p:sp>
      <p:pic>
        <p:nvPicPr>
          <p:cNvPr id="32" name="Picture 31" descr="logo_s1_0.88in.png"/>
          <p:cNvPicPr>
            <a:picLocks noChangeAspect="1"/>
          </p:cNvPicPr>
          <p:nvPr/>
        </p:nvPicPr>
        <p:blipFill>
          <a:blip r:embed="rId5"/>
          <a:stretch>
            <a:fillRect/>
          </a:stretch>
        </p:blipFill>
        <p:spPr>
          <a:xfrm>
            <a:off x="566928" y="6254496"/>
            <a:ext cx="384048" cy="384048"/>
          </a:xfrm>
          <a:prstGeom prst="rect">
            <a:avLst/>
          </a:prstGeom>
        </p:spPr>
      </p:pic>
      <p:sp>
        <p:nvSpPr>
          <p:cNvPr id="33" name="TextBox 3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4" name="TextBox 3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 · thao tác chi tiết</a:t>
            </a:r>
          </a:p>
        </p:txBody>
      </p:sp>
      <p:sp>
        <p:nvSpPr>
          <p:cNvPr id="35" name="TextBox 3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90</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Chế độ học tập &amp; Canvas</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Study Mode cho học sinh tự học có dẫn dắt · khung soạn thảo văn bản dài không cần chép qua lại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Bật Chế độ học tập: gõ @study trong ô chat, hoặc bấm "+" → tìm "Study/Học tập".</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AI hỏi từng câu, chờ học sinh trả lời rồi mới nâng mức độ — không đưa đáp án ngay.</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350" b="0">
                <a:solidFill>
                  <a:srgbClr val="1B2438"/>
                </a:solidFill>
                <a:latin typeface="Arial"/>
              </a:rPr>
              <a:t>Yêu cầu ChatGPT "soạn/viết" văn bản dài → tự mở khung soạn thảo riêng (nay gọi Writing Block, trước gọi Canvas).</a:t>
            </a:r>
          </a:p>
        </p:txBody>
      </p:sp>
      <p:sp>
        <p:nvSpPr>
          <p:cNvPr id="20" name="Rounded Rectangle 19"/>
          <p:cNvSpPr/>
          <p:nvPr/>
        </p:nvSpPr>
        <p:spPr>
          <a:xfrm>
            <a:off x="56692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39-1.jpg"/>
          <p:cNvPicPr>
            <a:picLocks noChangeAspect="1"/>
          </p:cNvPicPr>
          <p:nvPr/>
        </p:nvPicPr>
        <p:blipFill>
          <a:blip r:embed="rId2"/>
          <a:stretch>
            <a:fillRect/>
          </a:stretch>
        </p:blipFill>
        <p:spPr>
          <a:xfrm>
            <a:off x="1867701" y="3547872"/>
            <a:ext cx="2826926" cy="1975104"/>
          </a:xfrm>
          <a:prstGeom prst="rect">
            <a:avLst/>
          </a:prstGeom>
        </p:spPr>
      </p:pic>
      <p:sp>
        <p:nvSpPr>
          <p:cNvPr id="22" name="Rectangle 21"/>
          <p:cNvSpPr/>
          <p:nvPr/>
        </p:nvSpPr>
        <p:spPr>
          <a:xfrm>
            <a:off x="1867701" y="3547872"/>
            <a:ext cx="2826926"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5209016" cy="402336"/>
          </a:xfrm>
          <a:prstGeom prst="rect">
            <a:avLst/>
          </a:prstGeom>
          <a:noFill/>
        </p:spPr>
        <p:txBody>
          <a:bodyPr wrap="square" anchor="t" lIns="0" rIns="0" tIns="0" bIns="0">
            <a:spAutoFit/>
          </a:bodyPr>
          <a:lstStyle/>
          <a:p>
            <a:pPr algn="ctr">
              <a:lnSpc>
                <a:spcPct val="114000"/>
              </a:lnSpc>
              <a:spcAft>
                <a:spcPts val="500"/>
              </a:spcAft>
            </a:pPr>
            <a:r>
              <a:rPr sz="1350" b="0">
                <a:solidFill>
                  <a:srgbClr val="5B6472"/>
                </a:solidFill>
                <a:latin typeface="Arial"/>
              </a:rPr>
              <a:t>Chế độ học tập: hỏi từng bước, có công thức và biểu đồ minh họa</a:t>
            </a:r>
          </a:p>
        </p:txBody>
      </p:sp>
      <p:sp>
        <p:nvSpPr>
          <p:cNvPr id="24" name="Rounded Rectangle 23"/>
          <p:cNvSpPr/>
          <p:nvPr/>
        </p:nvSpPr>
        <p:spPr>
          <a:xfrm>
            <a:off x="6196568" y="3419856"/>
            <a:ext cx="5428472"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39-2.jpg"/>
          <p:cNvPicPr>
            <a:picLocks noChangeAspect="1"/>
          </p:cNvPicPr>
          <p:nvPr/>
        </p:nvPicPr>
        <p:blipFill>
          <a:blip r:embed="rId3"/>
          <a:stretch>
            <a:fillRect/>
          </a:stretch>
        </p:blipFill>
        <p:spPr>
          <a:xfrm>
            <a:off x="7207160" y="3547872"/>
            <a:ext cx="3407288" cy="1975104"/>
          </a:xfrm>
          <a:prstGeom prst="rect">
            <a:avLst/>
          </a:prstGeom>
        </p:spPr>
      </p:pic>
      <p:sp>
        <p:nvSpPr>
          <p:cNvPr id="26" name="Rectangle 25"/>
          <p:cNvSpPr/>
          <p:nvPr/>
        </p:nvSpPr>
        <p:spPr>
          <a:xfrm>
            <a:off x="7207160" y="3547872"/>
            <a:ext cx="3407288"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6306296" y="5724144"/>
            <a:ext cx="5209016"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Writing Block (trước đây gọi Canvas): sửa trực tiếp trên văn bản</a:t>
            </a:r>
          </a:p>
        </p:txBody>
      </p:sp>
      <p:pic>
        <p:nvPicPr>
          <p:cNvPr id="28" name="Picture 27" descr="logo_s1_0.88in.png"/>
          <p:cNvPicPr>
            <a:picLocks noChangeAspect="1"/>
          </p:cNvPicPr>
          <p:nvPr/>
        </p:nvPicPr>
        <p:blipFill>
          <a:blip r:embed="rId4"/>
          <a:stretch>
            <a:fillRect/>
          </a:stretch>
        </p:blipFill>
        <p:spPr>
          <a:xfrm>
            <a:off x="566928" y="6254496"/>
            <a:ext cx="384048" cy="384048"/>
          </a:xfrm>
          <a:prstGeom prst="rect">
            <a:avLst/>
          </a:prstGeom>
        </p:spPr>
      </p:pic>
      <p:sp>
        <p:nvSpPr>
          <p:cNvPr id="29" name="TextBox 28"/>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0" name="TextBox 29"/>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 · thao tác chi tiết</a:t>
            </a:r>
          </a:p>
        </p:txBody>
      </p:sp>
      <p:sp>
        <p:nvSpPr>
          <p:cNvPr id="31" name="TextBox 30"/>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91</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Đoạn chat, Thư viện, Lịch trình</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Ba mục dùng hằng ngày, nằm ngay trên cùng thanh bên trái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Oval 9"/>
          <p:cNvSpPr/>
          <p:nvPr/>
        </p:nvSpPr>
        <p:spPr>
          <a:xfrm>
            <a:off x="786384"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1</a:t>
            </a:r>
          </a:p>
        </p:txBody>
      </p:sp>
      <p:sp>
        <p:nvSpPr>
          <p:cNvPr id="11" name="TextBox 10"/>
          <p:cNvSpPr txBox="1"/>
          <p:nvPr/>
        </p:nvSpPr>
        <p:spPr>
          <a:xfrm>
            <a:off x="1316736" y="2139696"/>
            <a:ext cx="2613141" cy="1133856"/>
          </a:xfrm>
          <a:prstGeom prst="rect">
            <a:avLst/>
          </a:prstGeom>
          <a:noFill/>
        </p:spPr>
        <p:txBody>
          <a:bodyPr wrap="square" anchor="ctr" lIns="0" rIns="0" tIns="0" bIns="0">
            <a:spAutoFit/>
          </a:bodyPr>
          <a:lstStyle/>
          <a:p>
            <a:pPr algn="l">
              <a:lnSpc>
                <a:spcPct val="116000"/>
              </a:lnSpc>
              <a:spcAft>
                <a:spcPts val="500"/>
              </a:spcAft>
            </a:pPr>
            <a:r>
              <a:rPr sz="1200" b="0">
                <a:solidFill>
                  <a:srgbClr val="1B2438"/>
                </a:solidFill>
                <a:latin typeface="Arial"/>
              </a:rPr>
              <a:t>Đoạn chat mới: mở MỘT cuộc trò chuyện độc lập, không lẫn ngữ cảnh việc khác. VD trong ảnh: soạn tin nhắn phụ huynh trong 30 giây.</a:t>
            </a:r>
          </a:p>
        </p:txBody>
      </p:sp>
      <p:sp>
        <p:nvSpPr>
          <p:cNvPr id="12" name="Rounded Rectangle 11"/>
          <p:cNvSpPr/>
          <p:nvPr/>
        </p:nvSpPr>
        <p:spPr>
          <a:xfrm>
            <a:off x="4313925"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4313925"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Oval 13"/>
          <p:cNvSpPr/>
          <p:nvPr/>
        </p:nvSpPr>
        <p:spPr>
          <a:xfrm>
            <a:off x="4533381"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2</a:t>
            </a:r>
          </a:p>
        </p:txBody>
      </p:sp>
      <p:sp>
        <p:nvSpPr>
          <p:cNvPr id="15" name="TextBox 14"/>
          <p:cNvSpPr txBox="1"/>
          <p:nvPr/>
        </p:nvSpPr>
        <p:spPr>
          <a:xfrm>
            <a:off x="5063733" y="2139696"/>
            <a:ext cx="2613141" cy="1133856"/>
          </a:xfrm>
          <a:prstGeom prst="rect">
            <a:avLst/>
          </a:prstGeom>
          <a:noFill/>
        </p:spPr>
        <p:txBody>
          <a:bodyPr wrap="square" anchor="ctr" lIns="0" rIns="0" tIns="0" bIns="0">
            <a:spAutoFit/>
          </a:bodyPr>
          <a:lstStyle/>
          <a:p>
            <a:pPr algn="l">
              <a:lnSpc>
                <a:spcPct val="116000"/>
              </a:lnSpc>
              <a:spcAft>
                <a:spcPts val="500"/>
              </a:spcAft>
            </a:pPr>
            <a:r>
              <a:rPr sz="1200" b="0">
                <a:solidFill>
                  <a:srgbClr val="1B2438"/>
                </a:solidFill>
                <a:latin typeface="Arial"/>
              </a:rPr>
              <a:t>Thư viện: gom mọi ảnh và tài liệu đã tải lên hoặc ChatGPT tạo ra, qua TẤT CẢ cuộc trò chuyện — tìm lại nhanh, không cần nhớ đã hỏi ở đâu.</a:t>
            </a:r>
          </a:p>
        </p:txBody>
      </p:sp>
      <p:sp>
        <p:nvSpPr>
          <p:cNvPr id="16" name="Rounded Rectangle 15"/>
          <p:cNvSpPr/>
          <p:nvPr/>
        </p:nvSpPr>
        <p:spPr>
          <a:xfrm>
            <a:off x="8060922" y="2139696"/>
            <a:ext cx="3564117" cy="11338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8060922" y="2139696"/>
            <a:ext cx="68580" cy="1133856"/>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80378" y="2340864"/>
            <a:ext cx="384048" cy="384048"/>
          </a:xfrm>
          <a:prstGeom prst="ellipse">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300" b="1">
                <a:solidFill>
                  <a:srgbClr val="FFFFFF"/>
                </a:solidFill>
                <a:latin typeface="Arial"/>
              </a:rPr>
              <a:t>3</a:t>
            </a:r>
          </a:p>
        </p:txBody>
      </p:sp>
      <p:sp>
        <p:nvSpPr>
          <p:cNvPr id="19" name="TextBox 18"/>
          <p:cNvSpPr txBox="1"/>
          <p:nvPr/>
        </p:nvSpPr>
        <p:spPr>
          <a:xfrm>
            <a:off x="8810730" y="2139696"/>
            <a:ext cx="2613141" cy="1133856"/>
          </a:xfrm>
          <a:prstGeom prst="rect">
            <a:avLst/>
          </a:prstGeom>
          <a:noFill/>
        </p:spPr>
        <p:txBody>
          <a:bodyPr wrap="square" anchor="ctr" lIns="0" rIns="0" tIns="0" bIns="0">
            <a:spAutoFit/>
          </a:bodyPr>
          <a:lstStyle/>
          <a:p>
            <a:pPr algn="l">
              <a:lnSpc>
                <a:spcPct val="116000"/>
              </a:lnSpc>
              <a:spcAft>
                <a:spcPts val="500"/>
              </a:spcAft>
            </a:pPr>
            <a:r>
              <a:rPr sz="1200" b="0">
                <a:solidFill>
                  <a:srgbClr val="1B2438"/>
                </a:solidFill>
                <a:latin typeface="Arial"/>
              </a:rPr>
              <a:t>Lịch trình: đặt ChatGPT tự chạy lại một việc theo lịch ngày/tuần, gửi kết quả cho bạn. VD: sáng thứ Hai tóm tắt kế hoạch dạy tuần.</a:t>
            </a:r>
          </a:p>
        </p:txBody>
      </p:sp>
      <p:sp>
        <p:nvSpPr>
          <p:cNvPr id="20" name="Rounded Rectangle 19"/>
          <p:cNvSpPr/>
          <p:nvPr/>
        </p:nvSpPr>
        <p:spPr>
          <a:xfrm>
            <a:off x="566928"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40-1.jpg"/>
          <p:cNvPicPr>
            <a:picLocks noChangeAspect="1"/>
          </p:cNvPicPr>
          <p:nvPr/>
        </p:nvPicPr>
        <p:blipFill>
          <a:blip r:embed="rId2"/>
          <a:stretch>
            <a:fillRect/>
          </a:stretch>
        </p:blipFill>
        <p:spPr>
          <a:xfrm>
            <a:off x="929427" y="3547872"/>
            <a:ext cx="2826926" cy="1975104"/>
          </a:xfrm>
          <a:prstGeom prst="rect">
            <a:avLst/>
          </a:prstGeom>
        </p:spPr>
      </p:pic>
      <p:sp>
        <p:nvSpPr>
          <p:cNvPr id="22" name="Rectangle 21"/>
          <p:cNvSpPr/>
          <p:nvPr/>
        </p:nvSpPr>
        <p:spPr>
          <a:xfrm>
            <a:off x="929427" y="3547872"/>
            <a:ext cx="2826926" cy="197510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676656" y="5724144"/>
            <a:ext cx="3332469"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1 — Đoạn chat mới: một việc mới, một ngữ cảnh mới</a:t>
            </a:r>
          </a:p>
        </p:txBody>
      </p:sp>
      <p:sp>
        <p:nvSpPr>
          <p:cNvPr id="24" name="Rounded Rectangle 23"/>
          <p:cNvSpPr/>
          <p:nvPr/>
        </p:nvSpPr>
        <p:spPr>
          <a:xfrm>
            <a:off x="4320021"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PL140-2.jpg"/>
          <p:cNvPicPr>
            <a:picLocks noChangeAspect="1"/>
          </p:cNvPicPr>
          <p:nvPr/>
        </p:nvPicPr>
        <p:blipFill>
          <a:blip r:embed="rId3"/>
          <a:stretch>
            <a:fillRect/>
          </a:stretch>
        </p:blipFill>
        <p:spPr>
          <a:xfrm>
            <a:off x="4448037" y="4126166"/>
            <a:ext cx="3295893" cy="818516"/>
          </a:xfrm>
          <a:prstGeom prst="rect">
            <a:avLst/>
          </a:prstGeom>
        </p:spPr>
      </p:pic>
      <p:sp>
        <p:nvSpPr>
          <p:cNvPr id="26" name="Rectangle 25"/>
          <p:cNvSpPr/>
          <p:nvPr/>
        </p:nvSpPr>
        <p:spPr>
          <a:xfrm>
            <a:off x="4448037" y="4126166"/>
            <a:ext cx="3295893" cy="818516"/>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TextBox 26"/>
          <p:cNvSpPr txBox="1"/>
          <p:nvPr/>
        </p:nvSpPr>
        <p:spPr>
          <a:xfrm>
            <a:off x="4429749" y="5724144"/>
            <a:ext cx="3332469" cy="402336"/>
          </a:xfrm>
          <a:prstGeom prst="rect">
            <a:avLst/>
          </a:prstGeom>
          <a:noFill/>
        </p:spPr>
        <p:txBody>
          <a:bodyPr wrap="square" anchor="t" lIns="0" rIns="0" tIns="0" bIns="0">
            <a:spAutoFit/>
          </a:bodyPr>
          <a:lstStyle/>
          <a:p>
            <a:pPr algn="ctr">
              <a:lnSpc>
                <a:spcPct val="114000"/>
              </a:lnSpc>
              <a:spcAft>
                <a:spcPts val="500"/>
              </a:spcAft>
            </a:pPr>
            <a:r>
              <a:rPr sz="1250" b="0">
                <a:solidFill>
                  <a:srgbClr val="5B6472"/>
                </a:solidFill>
                <a:latin typeface="Arial"/>
              </a:rPr>
              <a:t>2 — Thư viện: mọi ảnh &amp; tài liệu, tìm lại nhanh</a:t>
            </a:r>
          </a:p>
        </p:txBody>
      </p:sp>
      <p:sp>
        <p:nvSpPr>
          <p:cNvPr id="28" name="Rounded Rectangle 27"/>
          <p:cNvSpPr/>
          <p:nvPr/>
        </p:nvSpPr>
        <p:spPr>
          <a:xfrm>
            <a:off x="8073114" y="3419856"/>
            <a:ext cx="3551925" cy="223113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9" name="Picture 28" descr="PL140-3.jpg"/>
          <p:cNvPicPr>
            <a:picLocks noChangeAspect="1"/>
          </p:cNvPicPr>
          <p:nvPr/>
        </p:nvPicPr>
        <p:blipFill>
          <a:blip r:embed="rId4"/>
          <a:stretch>
            <a:fillRect/>
          </a:stretch>
        </p:blipFill>
        <p:spPr>
          <a:xfrm>
            <a:off x="8201130" y="4003463"/>
            <a:ext cx="3295893" cy="1063921"/>
          </a:xfrm>
          <a:prstGeom prst="rect">
            <a:avLst/>
          </a:prstGeom>
        </p:spPr>
      </p:pic>
      <p:sp>
        <p:nvSpPr>
          <p:cNvPr id="30" name="Rectangle 29"/>
          <p:cNvSpPr/>
          <p:nvPr/>
        </p:nvSpPr>
        <p:spPr>
          <a:xfrm>
            <a:off x="8201130" y="4003463"/>
            <a:ext cx="3295893" cy="1063921"/>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1" name="TextBox 30"/>
          <p:cNvSpPr txBox="1"/>
          <p:nvPr/>
        </p:nvSpPr>
        <p:spPr>
          <a:xfrm>
            <a:off x="8182842" y="5724144"/>
            <a:ext cx="3332469" cy="402336"/>
          </a:xfrm>
          <a:prstGeom prst="rect">
            <a:avLst/>
          </a:prstGeom>
          <a:noFill/>
        </p:spPr>
        <p:txBody>
          <a:bodyPr wrap="square" anchor="t" lIns="0" rIns="0" tIns="0" bIns="0">
            <a:spAutoFit/>
          </a:bodyPr>
          <a:lstStyle/>
          <a:p>
            <a:pPr algn="ctr">
              <a:lnSpc>
                <a:spcPct val="114000"/>
              </a:lnSpc>
              <a:spcAft>
                <a:spcPts val="500"/>
              </a:spcAft>
            </a:pPr>
            <a:r>
              <a:rPr sz="1400" b="0">
                <a:solidFill>
                  <a:srgbClr val="5B6472"/>
                </a:solidFill>
                <a:latin typeface="Arial"/>
              </a:rPr>
              <a:t>3 — Lịch trình: tự chạy lại việc theo lịch</a:t>
            </a:r>
          </a:p>
        </p:txBody>
      </p:sp>
      <p:pic>
        <p:nvPicPr>
          <p:cNvPr id="32" name="Picture 31" descr="logo_s1_0.88in.png"/>
          <p:cNvPicPr>
            <a:picLocks noChangeAspect="1"/>
          </p:cNvPicPr>
          <p:nvPr/>
        </p:nvPicPr>
        <p:blipFill>
          <a:blip r:embed="rId5"/>
          <a:stretch>
            <a:fillRect/>
          </a:stretch>
        </p:blipFill>
        <p:spPr>
          <a:xfrm>
            <a:off x="566928" y="6254496"/>
            <a:ext cx="384048" cy="384048"/>
          </a:xfrm>
          <a:prstGeom prst="rect">
            <a:avLst/>
          </a:prstGeom>
        </p:spPr>
      </p:pic>
      <p:sp>
        <p:nvSpPr>
          <p:cNvPr id="33" name="TextBox 32"/>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4" name="TextBox 33"/>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 · thao tác chi tiết</a:t>
            </a:r>
          </a:p>
        </p:txBody>
      </p:sp>
      <p:sp>
        <p:nvSpPr>
          <p:cNvPr id="35" name="TextBox 34"/>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92</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Hiểu màn hình chia đôi khi tạo GPT tùy chỉnh</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Cùng một màn hình cấu hình ở slide 90 — phóng to để thấy rõ 2 khung</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80160"/>
          </a:xfrm>
          <a:prstGeom prst="rect">
            <a:avLst/>
          </a:prstGeom>
          <a:noFill/>
        </p:spPr>
        <p:txBody>
          <a:bodyPr wrap="square" anchor="ctr" lIns="0" rIns="0" tIns="0" bIns="0">
            <a:spAutoFit/>
          </a:bodyPr>
          <a:lstStyle/>
          <a:p>
            <a:pPr algn="l">
              <a:lnSpc>
                <a:spcPct val="118000"/>
              </a:lnSpc>
              <a:spcAft>
                <a:spcPts val="500"/>
              </a:spcAft>
            </a:pPr>
            <a:r>
              <a:rPr sz="1700" b="0">
                <a:solidFill>
                  <a:srgbClr val="1B2438"/>
                </a:solidFill>
                <a:latin typeface="Arial"/>
              </a:rPr>
              <a:t>Khung TRÁI — Chỉnh sửa:  tab "Tạo" trò chuyện tự nhiên với trợ lý dựng GPT, hoặc tab "Định cấu hình" điền tay từng ô (Tên, Mô tả, Hướng dẫn, Kiến thức).</a:t>
            </a:r>
          </a:p>
        </p:txBody>
      </p:sp>
      <p:sp>
        <p:nvSpPr>
          <p:cNvPr id="12" name="Rounded Rectangle 11"/>
          <p:cNvSpPr/>
          <p:nvPr/>
        </p:nvSpPr>
        <p:spPr>
          <a:xfrm>
            <a:off x="566928" y="3547872"/>
            <a:ext cx="6272784" cy="1280160"/>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47872"/>
            <a:ext cx="68580" cy="1280160"/>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47872"/>
            <a:ext cx="384048" cy="1280160"/>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47872"/>
            <a:ext cx="5212080" cy="1280160"/>
          </a:xfrm>
          <a:prstGeom prst="rect">
            <a:avLst/>
          </a:prstGeom>
          <a:noFill/>
        </p:spPr>
        <p:txBody>
          <a:bodyPr wrap="square" anchor="ctr" lIns="0" rIns="0" tIns="0" bIns="0">
            <a:spAutoFit/>
          </a:bodyPr>
          <a:lstStyle/>
          <a:p>
            <a:pPr algn="l">
              <a:lnSpc>
                <a:spcPct val="118000"/>
              </a:lnSpc>
              <a:spcAft>
                <a:spcPts val="500"/>
              </a:spcAft>
            </a:pPr>
            <a:r>
              <a:rPr sz="1700" b="0">
                <a:solidFill>
                  <a:srgbClr val="1B2438"/>
                </a:solidFill>
                <a:latin typeface="Arial"/>
              </a:rPr>
              <a:t>Khung PHẢI — Xem trước:  chat thử ngay với GPT đang xây — thấy kết quả đổi theo từng chỉnh sửa TRƯỚC khi bấm "Tạo" để xuất bản chính thức.</a:t>
            </a:r>
          </a:p>
        </p:txBody>
      </p:sp>
      <p:sp>
        <p:nvSpPr>
          <p:cNvPr id="16" name="Rounded Rectangle 15"/>
          <p:cNvSpPr/>
          <p:nvPr/>
        </p:nvSpPr>
        <p:spPr>
          <a:xfrm>
            <a:off x="7114032" y="2139696"/>
            <a:ext cx="4511009"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7" name="Picture 16" descr="PL141-1.jpg"/>
          <p:cNvPicPr>
            <a:picLocks noChangeAspect="1"/>
          </p:cNvPicPr>
          <p:nvPr/>
        </p:nvPicPr>
        <p:blipFill>
          <a:blip r:embed="rId2"/>
          <a:stretch>
            <a:fillRect/>
          </a:stretch>
        </p:blipFill>
        <p:spPr>
          <a:xfrm>
            <a:off x="7242048" y="2890702"/>
            <a:ext cx="4254977" cy="2466483"/>
          </a:xfrm>
          <a:prstGeom prst="rect">
            <a:avLst/>
          </a:prstGeom>
        </p:spPr>
      </p:pic>
      <p:sp>
        <p:nvSpPr>
          <p:cNvPr id="18" name="Rectangle 17"/>
          <p:cNvSpPr/>
          <p:nvPr/>
        </p:nvSpPr>
        <p:spPr>
          <a:xfrm>
            <a:off x="7242048" y="2890702"/>
            <a:ext cx="4254977" cy="2466483"/>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19" name="Picture 18"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0" name="TextBox 1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1" name="TextBox 2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 · thao tác chi tiết</a:t>
            </a:r>
          </a:p>
        </p:txBody>
      </p:sp>
      <p:sp>
        <p:nvSpPr>
          <p:cNvPr id="22" name="TextBox 2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93</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900" b="1">
                <a:solidFill>
                  <a:srgbClr val="053596"/>
                </a:solidFill>
                <a:latin typeface="Arial"/>
              </a:rPr>
              <a:t>Codex: trợ lý viết code, dùng được gì cho việc dạy học?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Cùng công nghệ Cisco, Shopify, Thomson Reuters dùng để lập trình — nay có sẵn trong ChatGPT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6272784"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5212080" cy="123748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Codex là gì:  một tác nhân AI viết, sửa và chạy thử CODE gần như tự động — khác hẳn ô chat thường.</a:t>
            </a:r>
          </a:p>
        </p:txBody>
      </p:sp>
      <p:sp>
        <p:nvSpPr>
          <p:cNvPr id="12" name="Rounded Rectangle 11"/>
          <p:cNvSpPr/>
          <p:nvPr/>
        </p:nvSpPr>
        <p:spPr>
          <a:xfrm>
            <a:off x="566928" y="3505200"/>
            <a:ext cx="6272784"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05200"/>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05200"/>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05200"/>
            <a:ext cx="5212080" cy="123748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Không dùng để:  soạn kế hoạch bài dạy, chấm văn, hay các việc đã học ở các slide trước — đó là việc của Project/GPT tùy chỉnh.</a:t>
            </a:r>
          </a:p>
        </p:txBody>
      </p:sp>
      <p:sp>
        <p:nvSpPr>
          <p:cNvPr id="16" name="Rounded Rectangle 15"/>
          <p:cNvSpPr/>
          <p:nvPr/>
        </p:nvSpPr>
        <p:spPr>
          <a:xfrm>
            <a:off x="566928" y="4870704"/>
            <a:ext cx="6272784"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870704"/>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877824" y="4870704"/>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9" name="TextBox 18"/>
          <p:cNvSpPr txBox="1"/>
          <p:nvPr/>
        </p:nvSpPr>
        <p:spPr>
          <a:xfrm>
            <a:off x="1389888" y="4870704"/>
            <a:ext cx="5212080" cy="1237488"/>
          </a:xfrm>
          <a:prstGeom prst="rect">
            <a:avLst/>
          </a:prstGeom>
          <a:noFill/>
        </p:spPr>
        <p:txBody>
          <a:bodyPr wrap="square" anchor="ctr" lIns="0" rIns="0" tIns="0" bIns="0">
            <a:spAutoFit/>
          </a:bodyPr>
          <a:lstStyle/>
          <a:p>
            <a:pPr algn="l">
              <a:lnSpc>
                <a:spcPct val="118000"/>
              </a:lnSpc>
              <a:spcAft>
                <a:spcPts val="500"/>
              </a:spcAft>
            </a:pPr>
            <a:r>
              <a:rPr sz="1950" b="0">
                <a:solidFill>
                  <a:srgbClr val="1B2438"/>
                </a:solidFill>
                <a:latin typeface="Arial"/>
              </a:rPr>
              <a:t>1. Giáo viên Tin học:  nhờ Codex viết hoặc sửa lỗi code mẫu (Python, Scratch...) cho bài dạy lập trình lớp 10-12.</a:t>
            </a:r>
          </a:p>
        </p:txBody>
      </p:sp>
      <p:sp>
        <p:nvSpPr>
          <p:cNvPr id="20" name="Rounded Rectangle 19"/>
          <p:cNvSpPr/>
          <p:nvPr/>
        </p:nvSpPr>
        <p:spPr>
          <a:xfrm>
            <a:off x="7114032" y="2139696"/>
            <a:ext cx="4511009" cy="35112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1" name="Picture 20" descr="PL142-1.jpg"/>
          <p:cNvPicPr>
            <a:picLocks noChangeAspect="1"/>
          </p:cNvPicPr>
          <p:nvPr/>
        </p:nvPicPr>
        <p:blipFill>
          <a:blip r:embed="rId2"/>
          <a:stretch>
            <a:fillRect/>
          </a:stretch>
        </p:blipFill>
        <p:spPr>
          <a:xfrm>
            <a:off x="7242048" y="2608699"/>
            <a:ext cx="4254977" cy="2573290"/>
          </a:xfrm>
          <a:prstGeom prst="rect">
            <a:avLst/>
          </a:prstGeom>
        </p:spPr>
      </p:pic>
      <p:sp>
        <p:nvSpPr>
          <p:cNvPr id="22" name="Rectangle 21"/>
          <p:cNvSpPr/>
          <p:nvPr/>
        </p:nvSpPr>
        <p:spPr>
          <a:xfrm>
            <a:off x="7242048" y="2608699"/>
            <a:ext cx="4254977" cy="2573290"/>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3" name="TextBox 22"/>
          <p:cNvSpPr txBox="1"/>
          <p:nvPr/>
        </p:nvSpPr>
        <p:spPr>
          <a:xfrm>
            <a:off x="7223760" y="5724144"/>
            <a:ext cx="4291553" cy="402336"/>
          </a:xfrm>
          <a:prstGeom prst="rect">
            <a:avLst/>
          </a:prstGeom>
          <a:noFill/>
        </p:spPr>
        <p:txBody>
          <a:bodyPr wrap="square" anchor="t" lIns="0" rIns="0" tIns="0" bIns="0">
            <a:spAutoFit/>
          </a:bodyPr>
          <a:lstStyle/>
          <a:p>
            <a:pPr algn="ctr">
              <a:lnSpc>
                <a:spcPct val="114000"/>
              </a:lnSpc>
              <a:spcAft>
                <a:spcPts val="500"/>
              </a:spcAft>
            </a:pPr>
            <a:r>
              <a:rPr sz="1200" b="0">
                <a:solidFill>
                  <a:srgbClr val="5B6472"/>
                </a:solidFill>
                <a:latin typeface="Arial"/>
              </a:rPr>
              <a:t>Giao diện Codex trong ChatGPT (ảnh minh họa của OpenAI)</a:t>
            </a:r>
          </a:p>
        </p:txBody>
      </p:sp>
      <p:pic>
        <p:nvPicPr>
          <p:cNvPr id="24" name="Picture 23"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5" name="TextBox 24"/>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6" name="TextBox 25"/>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 · thao tác chi tiết</a:t>
            </a:r>
          </a:p>
        </p:txBody>
      </p:sp>
      <p:sp>
        <p:nvSpPr>
          <p:cNvPr id="27" name="TextBox 26"/>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94</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24343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 CHI TIẾT</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2900" b="1">
                <a:solidFill>
                  <a:srgbClr val="053596"/>
                </a:solidFill>
                <a:latin typeface="Arial"/>
              </a:rPr>
              <a:t>Codex: trợ lý viết code, dùng được gì cho việc dạy học?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Cùng công nghệ Cisco, Shopify, Thomson Reuters dùng để lập trình — nay có sẵn trong ChatGPT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77824" y="2139696"/>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1" name="TextBox 10"/>
          <p:cNvSpPr txBox="1"/>
          <p:nvPr/>
        </p:nvSpPr>
        <p:spPr>
          <a:xfrm>
            <a:off x="1389888" y="2139696"/>
            <a:ext cx="9997409" cy="123748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2. Tạo công cụ nhỏ cho lớp:  không cần biết lập trình — mô tả bằng lời (VD: "làm trang web trắc nghiệm 5 câu ôn tập"), Codex viết và chạy thử.</a:t>
            </a:r>
          </a:p>
        </p:txBody>
      </p:sp>
      <p:sp>
        <p:nvSpPr>
          <p:cNvPr id="12" name="Rounded Rectangle 11"/>
          <p:cNvSpPr/>
          <p:nvPr/>
        </p:nvSpPr>
        <p:spPr>
          <a:xfrm>
            <a:off x="566928" y="3505200"/>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ectangle 12"/>
          <p:cNvSpPr/>
          <p:nvPr/>
        </p:nvSpPr>
        <p:spPr>
          <a:xfrm>
            <a:off x="566928" y="3505200"/>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4" name="TextBox 13"/>
          <p:cNvSpPr txBox="1"/>
          <p:nvPr/>
        </p:nvSpPr>
        <p:spPr>
          <a:xfrm>
            <a:off x="877824" y="3505200"/>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5" name="TextBox 14"/>
          <p:cNvSpPr txBox="1"/>
          <p:nvPr/>
        </p:nvSpPr>
        <p:spPr>
          <a:xfrm>
            <a:off x="1389888" y="3505200"/>
            <a:ext cx="9997409" cy="123748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3. Tự động việc lặp lại:  viết script xử lý bảng điểm Excel/Google Sheets, đổi tên hàng loạt tệp.</a:t>
            </a:r>
          </a:p>
        </p:txBody>
      </p:sp>
      <p:sp>
        <p:nvSpPr>
          <p:cNvPr id="16" name="Rounded Rectangle 15"/>
          <p:cNvSpPr/>
          <p:nvPr/>
        </p:nvSpPr>
        <p:spPr>
          <a:xfrm>
            <a:off x="566928" y="4870704"/>
            <a:ext cx="11058113" cy="1237488"/>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Rectangle 16"/>
          <p:cNvSpPr/>
          <p:nvPr/>
        </p:nvSpPr>
        <p:spPr>
          <a:xfrm>
            <a:off x="566928" y="4870704"/>
            <a:ext cx="68580" cy="1237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TextBox 17"/>
          <p:cNvSpPr txBox="1"/>
          <p:nvPr/>
        </p:nvSpPr>
        <p:spPr>
          <a:xfrm>
            <a:off x="877824" y="4870704"/>
            <a:ext cx="384048" cy="1237488"/>
          </a:xfrm>
          <a:prstGeom prst="rect">
            <a:avLst/>
          </a:prstGeom>
          <a:noFill/>
        </p:spPr>
        <p:txBody>
          <a:bodyPr wrap="square" anchor="ctr" lIns="0" rIns="0" tIns="0" bIns="0">
            <a:spAutoFit/>
          </a:bodyPr>
          <a:lstStyle/>
          <a:p>
            <a:pPr algn="ctr">
              <a:lnSpc>
                <a:spcPct val="118000"/>
              </a:lnSpc>
              <a:spcAft>
                <a:spcPts val="500"/>
              </a:spcAft>
            </a:pPr>
            <a:r>
              <a:rPr sz="1300" b="1">
                <a:solidFill>
                  <a:srgbClr val="D42821"/>
                </a:solidFill>
                <a:latin typeface="Arial"/>
              </a:rPr>
              <a:t>★</a:t>
            </a:r>
          </a:p>
        </p:txBody>
      </p:sp>
      <p:sp>
        <p:nvSpPr>
          <p:cNvPr id="19" name="TextBox 18"/>
          <p:cNvSpPr txBox="1"/>
          <p:nvPr/>
        </p:nvSpPr>
        <p:spPr>
          <a:xfrm>
            <a:off x="1389888" y="4870704"/>
            <a:ext cx="9997409" cy="1237488"/>
          </a:xfrm>
          <a:prstGeom prst="rect">
            <a:avLst/>
          </a:prstGeom>
          <a:noFill/>
        </p:spPr>
        <p:txBody>
          <a:bodyPr wrap="square" anchor="ctr" lIns="0" rIns="0" tIns="0" bIns="0">
            <a:spAutoFit/>
          </a:bodyPr>
          <a:lstStyle/>
          <a:p>
            <a:pPr algn="l">
              <a:lnSpc>
                <a:spcPct val="118000"/>
              </a:lnSpc>
              <a:spcAft>
                <a:spcPts val="500"/>
              </a:spcAft>
            </a:pPr>
            <a:r>
              <a:rPr sz="2000" b="0">
                <a:solidFill>
                  <a:srgbClr val="1B2438"/>
                </a:solidFill>
                <a:latin typeface="Arial"/>
              </a:rPr>
              <a:t>Lưu ý:  kết quả là CODE — cần người rành kỹ thuật (GV Tin học/tổ CNTT) kiểm tra trước khi dùng thật.</a:t>
            </a:r>
          </a:p>
        </p:txBody>
      </p:sp>
      <p:pic>
        <p:nvPicPr>
          <p:cNvPr id="20" name="Picture 19"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21" name="TextBox 20"/>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2" name="TextBox 21"/>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 · thao tác chi tiết</a:t>
            </a:r>
          </a:p>
        </p:txBody>
      </p:sp>
      <p:sp>
        <p:nvSpPr>
          <p:cNvPr id="23" name="TextBox 22"/>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95</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việc dùng ChatGPT  (1/2)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Dùng đúng chỗ trong ChatGPT thì nhanh hơn nhiều so với chỉ chat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4423245"/>
                <a:gridCol w="6634867"/>
              </a:tblGrid>
              <a:tr h="713232">
                <a:tc>
                  <a:txBody>
                    <a:bodyPr/>
                    <a:lstStyle/>
                    <a:p>
                      <a:pPr>
                        <a:lnSpc>
                          <a:spcPct val="110000"/>
                        </a:lnSpc>
                      </a:pPr>
                      <a:r>
                        <a:rPr sz="1800" b="1">
                          <a:solidFill>
                            <a:srgbClr val="FFFFFF"/>
                          </a:solidFill>
                          <a:latin typeface="Arial"/>
                        </a:rPr>
                        <a:t>Việc của giáo viên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Dùng gì trong ChatGPT</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Dựng khung kế hoạch bài dạy</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Trò chuyện thường — nhưng phải đủ 5 thành phần câu lệnh</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Gom tài liệu cả học kỳ của một môn</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Project</a:t>
                      </a:r>
                      <a:r>
                        <a:rPr sz="1750" b="0">
                          <a:solidFill>
                            <a:srgbClr val="1B2438"/>
                          </a:solidFill>
                          <a:latin typeface="Arial"/>
                        </a:rPr>
                        <a:t> — nạp một lần, mọi cuộc trò chuyện đều dùng chung</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Soạn bộ câu hỏi theo một mẫu cố định</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GPT tùy chỉnh</a:t>
                      </a:r>
                      <a:r>
                        <a:rPr sz="1750" b="0">
                          <a:solidFill>
                            <a:srgbClr val="1B2438"/>
                          </a:solidFill>
                          <a:latin typeface="Arial"/>
                        </a:rPr>
                        <a:t> — cài sẵn mẫu, mỗi lần chỉ đưa nội dung mới</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96</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6024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BẢNG TRA</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Sáu việc dùng ChatGPT  (2/2)</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Dùng đúng chỗ trong ChatGPT thì nhanh hơn nhiều so với chỉ chat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graphicFrame>
        <p:nvGraphicFramePr>
          <p:cNvPr id="8" name="Table 7"/>
          <p:cNvGraphicFramePr>
            <a:graphicFrameLocks noGrp="1"/>
          </p:cNvGraphicFramePr>
          <p:nvPr/>
        </p:nvGraphicFramePr>
        <p:xfrm>
          <a:off x="566928" y="2139696"/>
          <a:ext cx="11058112" cy="3968496"/>
        </p:xfrm>
        <a:graphic>
          <a:graphicData uri="http://schemas.openxmlformats.org/drawingml/2006/table">
            <a:tbl>
              <a:tblPr firstRow="0" bandRow="0">
                <a:tableStyleId>{2D5ABB26-0587-4C30-8999-92F81FD0307C}</a:tableStyleId>
              </a:tblPr>
              <a:tblGrid>
                <a:gridCol w="4423245"/>
                <a:gridCol w="6634867"/>
              </a:tblGrid>
              <a:tr h="713232">
                <a:tc>
                  <a:txBody>
                    <a:bodyPr/>
                    <a:lstStyle/>
                    <a:p>
                      <a:pPr>
                        <a:lnSpc>
                          <a:spcPct val="110000"/>
                        </a:lnSpc>
                      </a:pPr>
                      <a:r>
                        <a:rPr sz="1800" b="1">
                          <a:solidFill>
                            <a:srgbClr val="FFFFFF"/>
                          </a:solidFill>
                          <a:latin typeface="Arial"/>
                        </a:rPr>
                        <a:t>Việc của giáo viên</a:t>
                      </a:r>
                    </a:p>
                  </a:txBody>
                  <a:tcPr anchor="ctr" marL="146304" marR="146304" marT="54864" marB="54864">
                    <a:solidFill>
                      <a:srgbClr val="053596"/>
                    </a:solidFill>
                  </a:tcPr>
                </a:tc>
                <a:tc>
                  <a:txBody>
                    <a:bodyPr/>
                    <a:lstStyle/>
                    <a:p>
                      <a:pPr>
                        <a:lnSpc>
                          <a:spcPct val="110000"/>
                        </a:lnSpc>
                      </a:pPr>
                      <a:r>
                        <a:rPr sz="1800" b="1">
                          <a:solidFill>
                            <a:srgbClr val="FFFFFF"/>
                          </a:solidFill>
                          <a:latin typeface="Arial"/>
                        </a:rPr>
                        <a:t>Dùng gì trong ChatGPT</a:t>
                      </a:r>
                    </a:p>
                  </a:txBody>
                  <a:tcPr anchor="ctr" marL="146304" marR="146304" marT="54864" marB="54864">
                    <a:solidFill>
                      <a:srgbClr val="053596"/>
                    </a:solidFill>
                  </a:tcPr>
                </a:tc>
              </a:tr>
              <a:tr h="1085088">
                <a:tc>
                  <a:txBody>
                    <a:bodyPr/>
                    <a:lstStyle/>
                    <a:p>
                      <a:pPr>
                        <a:lnSpc>
                          <a:spcPct val="110000"/>
                        </a:lnSpc>
                      </a:pPr>
                      <a:r>
                        <a:rPr sz="1750" b="1">
                          <a:solidFill>
                            <a:srgbClr val="053596"/>
                          </a:solidFill>
                          <a:latin typeface="Arial"/>
                        </a:rPr>
                        <a:t>Rà soát, phản biện đề trước khi nộp tổ</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1">
                          <a:solidFill>
                            <a:srgbClr val="053596"/>
                          </a:solidFill>
                          <a:latin typeface="Arial"/>
                        </a:rPr>
                        <a:t>GPT tùy chỉnh “người phản biện”</a:t>
                      </a:r>
                      <a:r>
                        <a:rPr sz="1750" b="0">
                          <a:solidFill>
                            <a:srgbClr val="1B2438"/>
                          </a:solidFill>
                          <a:latin typeface="Arial"/>
                        </a:rPr>
                        <a:t> — cài rõ: chỉ chê, không viết lại</a:t>
                      </a:r>
                    </a:p>
                  </a:txBody>
                  <a:tcPr anchor="ctr" marL="146304" marR="146304" marT="54864" marB="54864">
                    <a:lnB w="9525" cap="flat" cmpd="sng" algn="ctr">
                      <a:solidFill>
                        <a:srgbClr val="DDE3EE"/>
                      </a:solidFill>
                    </a:lnB>
                    <a:solidFill>
                      <a:srgbClr val="FFFFFF"/>
                    </a:solidFill>
                  </a:tcPr>
                </a:tc>
              </a:tr>
              <a:tr h="1085088">
                <a:tc>
                  <a:txBody>
                    <a:bodyPr/>
                    <a:lstStyle/>
                    <a:p>
                      <a:pPr>
                        <a:lnSpc>
                          <a:spcPct val="110000"/>
                        </a:lnSpc>
                      </a:pPr>
                      <a:r>
                        <a:rPr sz="1750" b="1">
                          <a:solidFill>
                            <a:srgbClr val="053596"/>
                          </a:solidFill>
                          <a:latin typeface="Arial"/>
                        </a:rPr>
                        <a:t>Cho học sinh luyện tập có dẫn dắt</a:t>
                      </a:r>
                    </a:p>
                  </a:txBody>
                  <a:tcPr anchor="ctr" marL="146304" marR="146304" marT="54864" marB="54864">
                    <a:lnB w="9525" cap="flat" cmpd="sng" algn="ctr">
                      <a:solidFill>
                        <a:srgbClr val="DDE3EE"/>
                      </a:solidFill>
                    </a:lnB>
                    <a:solidFill>
                      <a:srgbClr val="F5F7FA"/>
                    </a:solidFill>
                  </a:tcPr>
                </a:tc>
                <a:tc>
                  <a:txBody>
                    <a:bodyPr/>
                    <a:lstStyle/>
                    <a:p>
                      <a:pPr>
                        <a:lnSpc>
                          <a:spcPct val="110000"/>
                        </a:lnSpc>
                      </a:pPr>
                      <a:r>
                        <a:rPr sz="1750" b="1">
                          <a:solidFill>
                            <a:srgbClr val="053596"/>
                          </a:solidFill>
                          <a:latin typeface="Arial"/>
                        </a:rPr>
                        <a:t>Chế độ học tập</a:t>
                      </a:r>
                      <a:r>
                        <a:rPr sz="1750" b="0">
                          <a:solidFill>
                            <a:srgbClr val="1B2438"/>
                          </a:solidFill>
                          <a:latin typeface="Arial"/>
                        </a:rPr>
                        <a:t> — không đưa đáp án ngay</a:t>
                      </a:r>
                    </a:p>
                  </a:txBody>
                  <a:tcPr anchor="ctr" marL="146304" marR="146304" marT="54864" marB="54864">
                    <a:lnB w="9525" cap="flat" cmpd="sng" algn="ctr">
                      <a:solidFill>
                        <a:srgbClr val="DDE3EE"/>
                      </a:solidFill>
                    </a:lnB>
                    <a:solidFill>
                      <a:srgbClr val="F5F7FA"/>
                    </a:solidFill>
                  </a:tcPr>
                </a:tc>
              </a:tr>
              <a:tr h="1085088">
                <a:tc>
                  <a:txBody>
                    <a:bodyPr/>
                    <a:lstStyle/>
                    <a:p>
                      <a:pPr>
                        <a:lnSpc>
                          <a:spcPct val="110000"/>
                        </a:lnSpc>
                      </a:pPr>
                      <a:r>
                        <a:rPr sz="1750" b="1">
                          <a:solidFill>
                            <a:srgbClr val="053596"/>
                          </a:solidFill>
                          <a:latin typeface="Arial"/>
                        </a:rPr>
                        <a:t>Soạn thảo và sửa văn bản dài</a:t>
                      </a:r>
                    </a:p>
                  </a:txBody>
                  <a:tcPr anchor="ctr" marL="146304" marR="146304" marT="54864" marB="54864">
                    <a:lnB w="9525" cap="flat" cmpd="sng" algn="ctr">
                      <a:solidFill>
                        <a:srgbClr val="DDE3EE"/>
                      </a:solidFill>
                    </a:lnB>
                    <a:solidFill>
                      <a:srgbClr val="FFFFFF"/>
                    </a:solidFill>
                  </a:tcPr>
                </a:tc>
                <a:tc>
                  <a:txBody>
                    <a:bodyPr/>
                    <a:lstStyle/>
                    <a:p>
                      <a:pPr>
                        <a:lnSpc>
                          <a:spcPct val="110000"/>
                        </a:lnSpc>
                      </a:pPr>
                      <a:r>
                        <a:rPr sz="1750" b="0">
                          <a:solidFill>
                            <a:srgbClr val="1B2438"/>
                          </a:solidFill>
                          <a:latin typeface="Arial"/>
                        </a:rPr>
                        <a:t>Canvas — sửa trực tiếp trên văn bản, không chép qua lại</a:t>
                      </a:r>
                    </a:p>
                  </a:txBody>
                  <a:tcPr anchor="ctr" marL="146304" marR="146304" marT="54864" marB="54864">
                    <a:lnB w="9525" cap="flat" cmpd="sng" algn="ctr">
                      <a:solidFill>
                        <a:srgbClr val="DDE3EE"/>
                      </a:solidFill>
                    </a:lnB>
                    <a:solidFill>
                      <a:srgbClr val="FFFFFF"/>
                    </a:solidFill>
                  </a:tcPr>
                </a:tc>
              </a:tr>
            </a:tbl>
          </a:graphicData>
        </a:graphic>
      </p:graphicFrame>
      <p:pic>
        <p:nvPicPr>
          <p:cNvPr id="9" name="Picture 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10" name="TextBox 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11" name="TextBox 1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a:t>
            </a:r>
          </a:p>
        </p:txBody>
      </p:sp>
      <p:sp>
        <p:nvSpPr>
          <p:cNvPr id="12" name="TextBox 1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97</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10718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VÍ DỤ</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Ví dụ — Địa lí 12, hoạt động Vận dụng</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Nhóm IV · giao về nhà · công cụ: ChatGPT</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3968496" cy="396849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Rectangle 8"/>
          <p:cNvSpPr/>
          <p:nvPr/>
        </p:nvSpPr>
        <p:spPr>
          <a:xfrm>
            <a:off x="566928" y="2139696"/>
            <a:ext cx="77724" cy="3968496"/>
          </a:xfrm>
          <a:prstGeom prst="rect">
            <a:avLst/>
          </a:prstGeom>
          <a:solidFill>
            <a:srgbClr val="12776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0" name="TextBox 9"/>
          <p:cNvSpPr txBox="1"/>
          <p:nvPr/>
        </p:nvSpPr>
        <p:spPr>
          <a:xfrm>
            <a:off x="896112" y="2359152"/>
            <a:ext cx="3328416" cy="256032"/>
          </a:xfrm>
          <a:prstGeom prst="rect">
            <a:avLst/>
          </a:prstGeom>
          <a:noFill/>
        </p:spPr>
        <p:txBody>
          <a:bodyPr wrap="square" anchor="t" lIns="0" rIns="0" tIns="0" bIns="0">
            <a:spAutoFit/>
          </a:bodyPr>
          <a:lstStyle/>
          <a:p>
            <a:pPr algn="l">
              <a:lnSpc>
                <a:spcPct val="118000"/>
              </a:lnSpc>
              <a:spcAft>
                <a:spcPts val="500"/>
              </a:spcAft>
            </a:pPr>
            <a:r>
              <a:rPr sz="1200" b="1">
                <a:solidFill>
                  <a:srgbClr val="12776A"/>
                </a:solidFill>
                <a:latin typeface="Arial"/>
              </a:rPr>
              <a:t>BỐI CẢNH</a:t>
            </a:r>
          </a:p>
        </p:txBody>
      </p:sp>
      <p:sp>
        <p:nvSpPr>
          <p:cNvPr id="11" name="TextBox 10"/>
          <p:cNvSpPr txBox="1"/>
          <p:nvPr/>
        </p:nvSpPr>
        <p:spPr>
          <a:xfrm>
            <a:off x="896112" y="2670048"/>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Môn, lớp</a:t>
            </a:r>
          </a:p>
        </p:txBody>
      </p:sp>
      <p:sp>
        <p:nvSpPr>
          <p:cNvPr id="12" name="TextBox 11"/>
          <p:cNvSpPr txBox="1"/>
          <p:nvPr/>
        </p:nvSpPr>
        <p:spPr>
          <a:xfrm>
            <a:off x="2011680" y="2670048"/>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Địa lí 12</a:t>
            </a:r>
          </a:p>
        </p:txBody>
      </p:sp>
      <p:sp>
        <p:nvSpPr>
          <p:cNvPr id="13" name="TextBox 12"/>
          <p:cNvSpPr txBox="1"/>
          <p:nvPr/>
        </p:nvSpPr>
        <p:spPr>
          <a:xfrm>
            <a:off x="896112" y="2980944"/>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Chủ đề</a:t>
            </a:r>
          </a:p>
        </p:txBody>
      </p:sp>
      <p:sp>
        <p:nvSpPr>
          <p:cNvPr id="14" name="TextBox 13"/>
          <p:cNvSpPr txBox="1"/>
          <p:nvPr/>
        </p:nvSpPr>
        <p:spPr>
          <a:xfrm>
            <a:off x="2011680" y="2980944"/>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Phát triển kinh tế biển</a:t>
            </a:r>
          </a:p>
        </p:txBody>
      </p:sp>
      <p:sp>
        <p:nvSpPr>
          <p:cNvPr id="15" name="TextBox 14"/>
          <p:cNvSpPr txBox="1"/>
          <p:nvPr/>
        </p:nvSpPr>
        <p:spPr>
          <a:xfrm>
            <a:off x="896112" y="3291840"/>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Hoạt động</a:t>
            </a:r>
          </a:p>
        </p:txBody>
      </p:sp>
      <p:sp>
        <p:nvSpPr>
          <p:cNvPr id="16" name="TextBox 15"/>
          <p:cNvSpPr txBox="1"/>
          <p:nvPr/>
        </p:nvSpPr>
        <p:spPr>
          <a:xfrm>
            <a:off x="2011680" y="3291840"/>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4 — Vận dụng</a:t>
            </a:r>
          </a:p>
        </p:txBody>
      </p:sp>
      <p:sp>
        <p:nvSpPr>
          <p:cNvPr id="17" name="TextBox 16"/>
          <p:cNvSpPr txBox="1"/>
          <p:nvPr/>
        </p:nvSpPr>
        <p:spPr>
          <a:xfrm>
            <a:off x="896112" y="3602736"/>
            <a:ext cx="1060704" cy="310896"/>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Hình thức</a:t>
            </a:r>
          </a:p>
        </p:txBody>
      </p:sp>
      <p:sp>
        <p:nvSpPr>
          <p:cNvPr id="18" name="TextBox 17"/>
          <p:cNvSpPr txBox="1"/>
          <p:nvPr/>
        </p:nvSpPr>
        <p:spPr>
          <a:xfrm>
            <a:off x="2011680" y="3602736"/>
            <a:ext cx="2212848" cy="310896"/>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Giao về nhà, 1 tuần</a:t>
            </a:r>
          </a:p>
        </p:txBody>
      </p:sp>
      <p:sp>
        <p:nvSpPr>
          <p:cNvPr id="19" name="TextBox 18"/>
          <p:cNvSpPr txBox="1"/>
          <p:nvPr/>
        </p:nvSpPr>
        <p:spPr>
          <a:xfrm>
            <a:off x="896112" y="3913632"/>
            <a:ext cx="1060704" cy="491032"/>
          </a:xfrm>
          <a:prstGeom prst="rect">
            <a:avLst/>
          </a:prstGeom>
          <a:noFill/>
        </p:spPr>
        <p:txBody>
          <a:bodyPr wrap="square" anchor="ctr" lIns="0" rIns="0" tIns="0" bIns="0">
            <a:spAutoFit/>
          </a:bodyPr>
          <a:lstStyle/>
          <a:p>
            <a:pPr algn="l">
              <a:lnSpc>
                <a:spcPct val="118000"/>
              </a:lnSpc>
              <a:spcAft>
                <a:spcPts val="500"/>
              </a:spcAft>
            </a:pPr>
            <a:r>
              <a:rPr sz="1200" b="0">
                <a:solidFill>
                  <a:srgbClr val="5B6472"/>
                </a:solidFill>
                <a:latin typeface="Arial"/>
              </a:rPr>
              <a:t>Gắn với</a:t>
            </a:r>
          </a:p>
        </p:txBody>
      </p:sp>
      <p:sp>
        <p:nvSpPr>
          <p:cNvPr id="20" name="TextBox 19"/>
          <p:cNvSpPr txBox="1"/>
          <p:nvPr/>
        </p:nvSpPr>
        <p:spPr>
          <a:xfrm>
            <a:off x="2011680" y="3913632"/>
            <a:ext cx="2212848" cy="491032"/>
          </a:xfrm>
          <a:prstGeom prst="rect">
            <a:avLst/>
          </a:prstGeom>
          <a:noFill/>
        </p:spPr>
        <p:txBody>
          <a:bodyPr wrap="square" anchor="ctr" lIns="0" rIns="0" tIns="0" bIns="0">
            <a:spAutoFit/>
          </a:bodyPr>
          <a:lstStyle/>
          <a:p>
            <a:pPr algn="l">
              <a:lnSpc>
                <a:spcPct val="106000"/>
              </a:lnSpc>
              <a:spcAft>
                <a:spcPts val="500"/>
              </a:spcAft>
            </a:pPr>
            <a:r>
              <a:rPr sz="1350" b="1">
                <a:solidFill>
                  <a:srgbClr val="053596"/>
                </a:solidFill>
                <a:latin typeface="Arial"/>
              </a:rPr>
              <a:t>Chính địa phương Hải Phòng</a:t>
            </a:r>
          </a:p>
        </p:txBody>
      </p:sp>
      <p:sp>
        <p:nvSpPr>
          <p:cNvPr id="21" name="Rectangle 20"/>
          <p:cNvSpPr/>
          <p:nvPr/>
        </p:nvSpPr>
        <p:spPr>
          <a:xfrm>
            <a:off x="896112" y="4480560"/>
            <a:ext cx="3328416"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2" name="TextBox 21"/>
          <p:cNvSpPr txBox="1"/>
          <p:nvPr/>
        </p:nvSpPr>
        <p:spPr>
          <a:xfrm>
            <a:off x="896112" y="4572000"/>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12776A"/>
                </a:solidFill>
                <a:latin typeface="Arial"/>
              </a:rPr>
              <a:t>★  SẢN PHẨM NHẬN ĐƯỢC</a:t>
            </a:r>
          </a:p>
        </p:txBody>
      </p:sp>
      <p:sp>
        <p:nvSpPr>
          <p:cNvPr id="23" name="TextBox 22"/>
          <p:cNvSpPr txBox="1"/>
          <p:nvPr/>
        </p:nvSpPr>
        <p:spPr>
          <a:xfrm>
            <a:off x="896112" y="4828032"/>
            <a:ext cx="3328416" cy="493776"/>
          </a:xfrm>
          <a:prstGeom prst="rect">
            <a:avLst/>
          </a:prstGeom>
          <a:noFill/>
        </p:spPr>
        <p:txBody>
          <a:bodyPr wrap="square" anchor="t" lIns="0" rIns="0" tIns="0" bIns="0">
            <a:spAutoFit/>
          </a:bodyPr>
          <a:lstStyle/>
          <a:p>
            <a:pPr algn="l">
              <a:lnSpc>
                <a:spcPct val="116000"/>
              </a:lnSpc>
              <a:spcAft>
                <a:spcPts val="500"/>
              </a:spcAft>
            </a:pPr>
            <a:r>
              <a:rPr sz="1300" b="0">
                <a:solidFill>
                  <a:srgbClr val="1B2438"/>
                </a:solidFill>
                <a:latin typeface="Arial"/>
              </a:rPr>
              <a:t>Một đề vận dụng AI khó làm thay + rubric chấm được + bộ câu hỏi bảo vệ.</a:t>
            </a:r>
          </a:p>
        </p:txBody>
      </p:sp>
      <p:sp>
        <p:nvSpPr>
          <p:cNvPr id="24" name="TextBox 23"/>
          <p:cNvSpPr txBox="1"/>
          <p:nvPr/>
        </p:nvSpPr>
        <p:spPr>
          <a:xfrm>
            <a:off x="896112" y="5376672"/>
            <a:ext cx="3328416" cy="237744"/>
          </a:xfrm>
          <a:prstGeom prst="rect">
            <a:avLst/>
          </a:prstGeom>
          <a:noFill/>
        </p:spPr>
        <p:txBody>
          <a:bodyPr wrap="square" anchor="t" lIns="0" rIns="0" tIns="0" bIns="0">
            <a:spAutoFit/>
          </a:bodyPr>
          <a:lstStyle/>
          <a:p>
            <a:pPr algn="l">
              <a:lnSpc>
                <a:spcPct val="118000"/>
              </a:lnSpc>
              <a:spcAft>
                <a:spcPts val="500"/>
              </a:spcAft>
            </a:pPr>
            <a:r>
              <a:rPr sz="1150" b="1">
                <a:solidFill>
                  <a:srgbClr val="D42821"/>
                </a:solidFill>
                <a:latin typeface="Arial"/>
              </a:rPr>
              <a:t>⚠  PHẢI KIỂM TRƯỚC KHI DÙNG</a:t>
            </a:r>
          </a:p>
        </p:txBody>
      </p:sp>
      <p:sp>
        <p:nvSpPr>
          <p:cNvPr id="25" name="TextBox 24"/>
          <p:cNvSpPr txBox="1"/>
          <p:nvPr/>
        </p:nvSpPr>
        <p:spPr>
          <a:xfrm>
            <a:off x="896112" y="5632704"/>
            <a:ext cx="3328416" cy="493776"/>
          </a:xfrm>
          <a:prstGeom prst="rect">
            <a:avLst/>
          </a:prstGeom>
          <a:noFill/>
        </p:spPr>
        <p:txBody>
          <a:bodyPr wrap="square" anchor="t" lIns="0" rIns="0" tIns="0" bIns="0">
            <a:spAutoFit/>
          </a:bodyPr>
          <a:lstStyle/>
          <a:p>
            <a:pPr algn="l">
              <a:lnSpc>
                <a:spcPct val="116000"/>
              </a:lnSpc>
              <a:spcAft>
                <a:spcPts val="500"/>
              </a:spcAft>
            </a:pPr>
            <a:r>
              <a:rPr sz="1150" b="0">
                <a:solidFill>
                  <a:srgbClr val="1B2438"/>
                </a:solidFill>
                <a:latin typeface="Arial"/>
              </a:rPr>
              <a:t>Mọi số liệu về Hải Phòng AI đưa ra — kiểm lại toàn bộ. Nhiệm vụ có khả thi với học sinh không.</a:t>
            </a:r>
          </a:p>
        </p:txBody>
      </p:sp>
      <p:sp>
        <p:nvSpPr>
          <p:cNvPr id="26" name="Rounded Rectangle 25"/>
          <p:cNvSpPr/>
          <p:nvPr/>
        </p:nvSpPr>
        <p:spPr>
          <a:xfrm>
            <a:off x="4791456" y="2139696"/>
            <a:ext cx="6833585" cy="3968496"/>
          </a:xfrm>
          <a:prstGeom prst="roundRect">
            <a:avLst>
              <a:gd name="adj" fmla="val 4500"/>
            </a:avLst>
          </a:prstGeom>
          <a:solidFill>
            <a:srgbClr val="FFFFFF"/>
          </a:solidFill>
          <a:ln w="12700">
            <a:solidFill>
              <a:srgbClr val="DDE3EE"/>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7" name="Rectangle 26"/>
          <p:cNvSpPr/>
          <p:nvPr/>
        </p:nvSpPr>
        <p:spPr>
          <a:xfrm>
            <a:off x="4791456" y="2139696"/>
            <a:ext cx="6833585" cy="475488"/>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37744" rIns="237744" tIns="36576" bIns="36576"/>
          <a:lstStyle/>
          <a:p>
            <a:pPr algn="l">
              <a:lnSpc>
                <a:spcPct val="115000"/>
              </a:lnSpc>
              <a:spcAft>
                <a:spcPts val="400"/>
              </a:spcAft>
            </a:pPr>
            <a:r>
              <a:rPr sz="1250" b="1">
                <a:solidFill>
                  <a:srgbClr val="FFFFFF"/>
                </a:solidFill>
                <a:latin typeface="Arial"/>
              </a:rPr>
              <a:t>CÂU LỆNH — chép nguyên văn, chỉ thay tên bài của mình</a:t>
            </a:r>
          </a:p>
        </p:txBody>
      </p:sp>
      <p:sp>
        <p:nvSpPr>
          <p:cNvPr id="28" name="TextBox 27"/>
          <p:cNvSpPr txBox="1"/>
          <p:nvPr/>
        </p:nvSpPr>
        <p:spPr>
          <a:xfrm>
            <a:off x="5029200" y="2706624"/>
            <a:ext cx="6358097" cy="3291840"/>
          </a:xfrm>
          <a:prstGeom prst="rect">
            <a:avLst/>
          </a:prstGeom>
          <a:noFill/>
        </p:spPr>
        <p:txBody>
          <a:bodyPr wrap="square" anchor="t" lIns="0" rIns="0" tIns="0" bIns="0">
            <a:spAutoFit/>
          </a:bodyPr>
          <a:lstStyle/>
          <a:p>
            <a:pPr algn="l">
              <a:lnSpc>
                <a:spcPct val="102000"/>
              </a:lnSpc>
              <a:spcAft>
                <a:spcPts val="0"/>
              </a:spcAft>
            </a:pPr>
            <a:r>
              <a:rPr sz="1300" b="0">
                <a:solidFill>
                  <a:srgbClr val="1B2438"/>
                </a:solidFill>
                <a:latin typeface="Consolas"/>
              </a:rPr>
              <a:t>Đóng vai giáo viên Địa lí lớp 12 đang dạy tại Hải Phòng.</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Thiết kế 1 nhiệm vụ vận dụng giao về nhà cho chủ đề phát</a:t>
            </a:r>
          </a:p>
          <a:p>
            <a:pPr algn="l">
              <a:lnSpc>
                <a:spcPct val="102000"/>
              </a:lnSpc>
              <a:spcAft>
                <a:spcPts val="0"/>
              </a:spcAft>
            </a:pPr>
            <a:r>
              <a:rPr sz="1300" b="0">
                <a:solidFill>
                  <a:srgbClr val="1B2438"/>
                </a:solidFill>
                <a:latin typeface="Consolas"/>
              </a:rPr>
              <a:t>triển kinh tế biển, gắn với chính địa phương Hải Phòng.</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Yêu cầu bắt buộc: nhiệm vụ phải dựa trên quan sát hoặc dữ</a:t>
            </a:r>
          </a:p>
          <a:p>
            <a:pPr algn="l">
              <a:lnSpc>
                <a:spcPct val="102000"/>
              </a:lnSpc>
              <a:spcAft>
                <a:spcPts val="0"/>
              </a:spcAft>
            </a:pPr>
            <a:r>
              <a:rPr sz="1300" b="0">
                <a:solidFill>
                  <a:srgbClr val="1B2438"/>
                </a:solidFill>
                <a:latin typeface="Consolas"/>
              </a:rPr>
              <a:t>liệu do chính học sinh thu thập được tại địa phương, để AI</a:t>
            </a:r>
          </a:p>
          <a:p>
            <a:pPr algn="l">
              <a:lnSpc>
                <a:spcPct val="102000"/>
              </a:lnSpc>
              <a:spcAft>
                <a:spcPts val="0"/>
              </a:spcAft>
            </a:pPr>
            <a:r>
              <a:rPr sz="1300" b="0">
                <a:solidFill>
                  <a:srgbClr val="1B2438"/>
                </a:solidFill>
                <a:latin typeface="Consolas"/>
              </a:rPr>
              <a:t>không làm thay học sinh được.</a:t>
            </a:r>
          </a:p>
          <a:p>
            <a:pPr algn="l">
              <a:lnSpc>
                <a:spcPct val="102000"/>
              </a:lnSpc>
              <a:spcAft>
                <a:spcPts val="0"/>
              </a:spcAft>
            </a:pPr>
            <a:r>
              <a:rPr sz="1300" b="0">
                <a:solidFill>
                  <a:srgbClr val="1B2438"/>
                </a:solidFill>
                <a:latin typeface="Consolas"/>
              </a:rPr>
              <a:t> </a:t>
            </a:r>
          </a:p>
          <a:p>
            <a:pPr algn="l">
              <a:lnSpc>
                <a:spcPct val="102000"/>
              </a:lnSpc>
              <a:spcAft>
                <a:spcPts val="0"/>
              </a:spcAft>
            </a:pPr>
            <a:r>
              <a:rPr sz="1300" b="0">
                <a:solidFill>
                  <a:srgbClr val="1B2438"/>
                </a:solidFill>
                <a:latin typeface="Consolas"/>
              </a:rPr>
              <a:t>Trình bày gồm:</a:t>
            </a:r>
          </a:p>
          <a:p>
            <a:pPr algn="l">
              <a:lnSpc>
                <a:spcPct val="102000"/>
              </a:lnSpc>
              <a:spcAft>
                <a:spcPts val="0"/>
              </a:spcAft>
            </a:pPr>
            <a:r>
              <a:rPr sz="1300" b="0">
                <a:solidFill>
                  <a:srgbClr val="1B2438"/>
                </a:solidFill>
                <a:latin typeface="Consolas"/>
              </a:rPr>
              <a:t>- Đề bài, tối đa 5 dòng, đọc là hiểu ngay phải làm gì</a:t>
            </a:r>
          </a:p>
          <a:p>
            <a:pPr algn="l">
              <a:lnSpc>
                <a:spcPct val="102000"/>
              </a:lnSpc>
              <a:spcAft>
                <a:spcPts val="0"/>
              </a:spcAft>
            </a:pPr>
            <a:r>
              <a:rPr sz="1300" b="0">
                <a:solidFill>
                  <a:srgbClr val="1B2438"/>
                </a:solidFill>
                <a:latin typeface="Consolas"/>
              </a:rPr>
              <a:t>- Sản phẩm nộp và độ dài</a:t>
            </a:r>
          </a:p>
          <a:p>
            <a:pPr algn="l">
              <a:lnSpc>
                <a:spcPct val="102000"/>
              </a:lnSpc>
              <a:spcAft>
                <a:spcPts val="0"/>
              </a:spcAft>
            </a:pPr>
            <a:r>
              <a:rPr sz="1300" b="0">
                <a:solidFill>
                  <a:srgbClr val="1B2438"/>
                </a:solidFill>
                <a:latin typeface="Consolas"/>
              </a:rPr>
              <a:t>- Rubric 3 mức Chưa đạt / Đạt / Tốt, mỗi mức mô tả bằng</a:t>
            </a:r>
          </a:p>
          <a:p>
            <a:pPr algn="l">
              <a:lnSpc>
                <a:spcPct val="102000"/>
              </a:lnSpc>
              <a:spcAft>
                <a:spcPts val="0"/>
              </a:spcAft>
            </a:pPr>
            <a:r>
              <a:rPr sz="1300" b="0">
                <a:solidFill>
                  <a:srgbClr val="1B2438"/>
                </a:solidFill>
                <a:latin typeface="Consolas"/>
              </a:rPr>
              <a:t>  hành vi quan sát được, KHÔNG dùng từ chung chung như</a:t>
            </a:r>
          </a:p>
          <a:p>
            <a:pPr algn="l">
              <a:lnSpc>
                <a:spcPct val="102000"/>
              </a:lnSpc>
              <a:spcAft>
                <a:spcPts val="0"/>
              </a:spcAft>
            </a:pPr>
            <a:r>
              <a:rPr sz="1300" b="0">
                <a:solidFill>
                  <a:srgbClr val="1B2438"/>
                </a:solidFill>
                <a:latin typeface="Consolas"/>
              </a:rPr>
              <a:t>  “tốt”, “đầy đủ”, “sáng tạo”</a:t>
            </a:r>
          </a:p>
          <a:p>
            <a:pPr algn="l">
              <a:lnSpc>
                <a:spcPct val="102000"/>
              </a:lnSpc>
              <a:spcAft>
                <a:spcPts val="0"/>
              </a:spcAft>
            </a:pPr>
            <a:r>
              <a:rPr sz="1300" b="0">
                <a:solidFill>
                  <a:srgbClr val="1B2438"/>
                </a:solidFill>
                <a:latin typeface="Consolas"/>
              </a:rPr>
              <a:t>- 3 câu hỏi giáo viên sẽ hỏi khi học sinh bảo vệ trước lớp</a:t>
            </a:r>
          </a:p>
        </p:txBody>
      </p:sp>
      <p:pic>
        <p:nvPicPr>
          <p:cNvPr id="29" name="Picture 28" descr="logo_s1_0.88in.png"/>
          <p:cNvPicPr>
            <a:picLocks noChangeAspect="1"/>
          </p:cNvPicPr>
          <p:nvPr/>
        </p:nvPicPr>
        <p:blipFill>
          <a:blip r:embed="rId2"/>
          <a:stretch>
            <a:fillRect/>
          </a:stretch>
        </p:blipFill>
        <p:spPr>
          <a:xfrm>
            <a:off x="566928" y="6254496"/>
            <a:ext cx="384048" cy="384048"/>
          </a:xfrm>
          <a:prstGeom prst="rect">
            <a:avLst/>
          </a:prstGeom>
        </p:spPr>
      </p:pic>
      <p:sp>
        <p:nvSpPr>
          <p:cNvPr id="30" name="TextBox 29"/>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31" name="TextBox 30"/>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Ví dụ cho hoạt động dạy học · Chuyên đề 5</a:t>
            </a:r>
          </a:p>
        </p:txBody>
      </p:sp>
      <p:sp>
        <p:nvSpPr>
          <p:cNvPr id="32" name="TextBox 31"/>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98</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69"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3" name="Rectangle 2"/>
          <p:cNvSpPr/>
          <p:nvPr/>
        </p:nvSpPr>
        <p:spPr>
          <a:xfrm>
            <a:off x="0" y="0"/>
            <a:ext cx="12191969" cy="100584"/>
          </a:xfrm>
          <a:prstGeom prst="rect">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4" name="Rounded Rectangle 3"/>
          <p:cNvSpPr/>
          <p:nvPr/>
        </p:nvSpPr>
        <p:spPr>
          <a:xfrm>
            <a:off x="566928" y="420624"/>
            <a:ext cx="1583436" cy="402336"/>
          </a:xfrm>
          <a:prstGeom prst="roundRect">
            <a:avLst>
              <a:gd name="adj" fmla="val 50000"/>
            </a:avLst>
          </a:prstGeom>
          <a:solidFill>
            <a:srgbClr val="053596"/>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lIns="164592" rIns="164592" tIns="36576" bIns="36576"/>
          <a:lstStyle/>
          <a:p>
            <a:pPr algn="ctr">
              <a:lnSpc>
                <a:spcPct val="115000"/>
              </a:lnSpc>
              <a:spcAft>
                <a:spcPts val="400"/>
              </a:spcAft>
            </a:pPr>
            <a:r>
              <a:rPr sz="1500" b="1">
                <a:solidFill>
                  <a:srgbClr val="FFFFFF"/>
                </a:solidFill>
                <a:latin typeface="Arial"/>
              </a:rPr>
              <a:t>★ THAO TÁC</a:t>
            </a:r>
          </a:p>
        </p:txBody>
      </p:sp>
      <p:sp>
        <p:nvSpPr>
          <p:cNvPr id="5" name="TextBox 4"/>
          <p:cNvSpPr txBox="1"/>
          <p:nvPr/>
        </p:nvSpPr>
        <p:spPr>
          <a:xfrm>
            <a:off x="566928" y="932688"/>
            <a:ext cx="11058113" cy="731520"/>
          </a:xfrm>
          <a:prstGeom prst="rect">
            <a:avLst/>
          </a:prstGeom>
          <a:noFill/>
        </p:spPr>
        <p:txBody>
          <a:bodyPr wrap="square" anchor="ctr" lIns="0" rIns="0" tIns="0" bIns="0">
            <a:spAutoFit/>
          </a:bodyPr>
          <a:lstStyle/>
          <a:p>
            <a:pPr algn="l">
              <a:lnSpc>
                <a:spcPct val="106000"/>
              </a:lnSpc>
              <a:spcAft>
                <a:spcPts val="500"/>
              </a:spcAft>
            </a:pPr>
            <a:r>
              <a:rPr sz="3000" b="1">
                <a:solidFill>
                  <a:srgbClr val="053596"/>
                </a:solidFill>
                <a:latin typeface="Arial"/>
              </a:rPr>
              <a:t>Tạo một GPT tùy chỉnh</a:t>
            </a:r>
          </a:p>
        </p:txBody>
      </p:sp>
      <p:sp>
        <p:nvSpPr>
          <p:cNvPr id="6" name="TextBox 5"/>
          <p:cNvSpPr txBox="1"/>
          <p:nvPr/>
        </p:nvSpPr>
        <p:spPr>
          <a:xfrm>
            <a:off x="566928" y="1554480"/>
            <a:ext cx="11058113" cy="420624"/>
          </a:xfrm>
          <a:prstGeom prst="rect">
            <a:avLst/>
          </a:prstGeom>
          <a:noFill/>
        </p:spPr>
        <p:txBody>
          <a:bodyPr wrap="square" anchor="t" lIns="0" rIns="0" tIns="0" bIns="0">
            <a:spAutoFit/>
          </a:bodyPr>
          <a:lstStyle/>
          <a:p>
            <a:pPr algn="l">
              <a:lnSpc>
                <a:spcPct val="110000"/>
              </a:lnSpc>
              <a:spcAft>
                <a:spcPts val="500"/>
              </a:spcAft>
            </a:pPr>
            <a:r>
              <a:rPr sz="1550" b="0">
                <a:solidFill>
                  <a:srgbClr val="5B6472"/>
                </a:solidFill>
                <a:latin typeface="Arial"/>
              </a:rPr>
              <a:t>Làm một lần, dùng cả năm — tương đương Gem bên Gemini</a:t>
            </a:r>
          </a:p>
        </p:txBody>
      </p:sp>
      <p:sp>
        <p:nvSpPr>
          <p:cNvPr id="7" name="Rectangle 6"/>
          <p:cNvSpPr/>
          <p:nvPr/>
        </p:nvSpPr>
        <p:spPr>
          <a:xfrm>
            <a:off x="566928" y="2029968"/>
            <a:ext cx="11058113" cy="12801"/>
          </a:xfrm>
          <a:prstGeom prst="rect">
            <a:avLst/>
          </a:prstGeom>
          <a:solidFill>
            <a:srgbClr val="DDE3E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566928" y="213969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822960" y="224028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1</a:t>
            </a:r>
          </a:p>
        </p:txBody>
      </p:sp>
      <p:sp>
        <p:nvSpPr>
          <p:cNvPr id="10" name="TextBox 9"/>
          <p:cNvSpPr txBox="1"/>
          <p:nvPr/>
        </p:nvSpPr>
        <p:spPr>
          <a:xfrm>
            <a:off x="1481328" y="213969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Mở menu tài khoản, chọn mục tạo GPT mới.</a:t>
            </a:r>
          </a:p>
        </p:txBody>
      </p:sp>
      <p:sp>
        <p:nvSpPr>
          <p:cNvPr id="11" name="Rounded Rectangle 10"/>
          <p:cNvSpPr/>
          <p:nvPr/>
        </p:nvSpPr>
        <p:spPr>
          <a:xfrm>
            <a:off x="566928" y="296265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2" name="Oval 11"/>
          <p:cNvSpPr/>
          <p:nvPr/>
        </p:nvSpPr>
        <p:spPr>
          <a:xfrm>
            <a:off x="822960" y="306324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2</a:t>
            </a:r>
          </a:p>
        </p:txBody>
      </p:sp>
      <p:sp>
        <p:nvSpPr>
          <p:cNvPr id="13" name="TextBox 12"/>
          <p:cNvSpPr txBox="1"/>
          <p:nvPr/>
        </p:nvSpPr>
        <p:spPr>
          <a:xfrm>
            <a:off x="1481328" y="296265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Đặt tên theo việc, không đặt theo môn.</a:t>
            </a:r>
          </a:p>
        </p:txBody>
      </p:sp>
      <p:sp>
        <p:nvSpPr>
          <p:cNvPr id="14" name="Rounded Rectangle 13"/>
          <p:cNvSpPr/>
          <p:nvPr/>
        </p:nvSpPr>
        <p:spPr>
          <a:xfrm>
            <a:off x="566928" y="378561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5" name="Oval 14"/>
          <p:cNvSpPr/>
          <p:nvPr/>
        </p:nvSpPr>
        <p:spPr>
          <a:xfrm>
            <a:off x="822960" y="388620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3</a:t>
            </a:r>
          </a:p>
        </p:txBody>
      </p:sp>
      <p:sp>
        <p:nvSpPr>
          <p:cNvPr id="16" name="TextBox 15"/>
          <p:cNvSpPr txBox="1"/>
          <p:nvPr/>
        </p:nvSpPr>
        <p:spPr>
          <a:xfrm>
            <a:off x="1481328" y="378561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Ô hướng dẫn: viết đủ vai trò, quy trình, điều KHÔNG được làm.</a:t>
            </a:r>
          </a:p>
        </p:txBody>
      </p:sp>
      <p:sp>
        <p:nvSpPr>
          <p:cNvPr id="17" name="Rounded Rectangle 16"/>
          <p:cNvSpPr/>
          <p:nvPr/>
        </p:nvSpPr>
        <p:spPr>
          <a:xfrm>
            <a:off x="566928" y="460857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8" name="Oval 17"/>
          <p:cNvSpPr/>
          <p:nvPr/>
        </p:nvSpPr>
        <p:spPr>
          <a:xfrm>
            <a:off x="822960" y="470916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4</a:t>
            </a:r>
          </a:p>
        </p:txBody>
      </p:sp>
      <p:sp>
        <p:nvSpPr>
          <p:cNvPr id="19" name="TextBox 18"/>
          <p:cNvSpPr txBox="1"/>
          <p:nvPr/>
        </p:nvSpPr>
        <p:spPr>
          <a:xfrm>
            <a:off x="1481328" y="460857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Nạp tệp cố định: khung tiêu chí, mẫu đề của tổ.</a:t>
            </a:r>
          </a:p>
        </p:txBody>
      </p:sp>
      <p:sp>
        <p:nvSpPr>
          <p:cNvPr id="20" name="Rounded Rectangle 19"/>
          <p:cNvSpPr/>
          <p:nvPr/>
        </p:nvSpPr>
        <p:spPr>
          <a:xfrm>
            <a:off x="566928" y="5431536"/>
            <a:ext cx="5577840" cy="676656"/>
          </a:xfrm>
          <a:prstGeom prst="roundRect">
            <a:avLst>
              <a:gd name="adj" fmla="val 4500"/>
            </a:avLst>
          </a:prstGeom>
          <a:solidFill>
            <a:srgbClr val="F5F7F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21" name="Oval 20"/>
          <p:cNvSpPr/>
          <p:nvPr/>
        </p:nvSpPr>
        <p:spPr>
          <a:xfrm>
            <a:off x="822960" y="5532120"/>
            <a:ext cx="475488" cy="475488"/>
          </a:xfrm>
          <a:prstGeom prst="ellipse">
            <a:avLst/>
          </a:prstGeom>
          <a:solidFill>
            <a:srgbClr val="D9821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0" rIns="0" tIns="36576" bIns="36576"/>
          <a:lstStyle/>
          <a:p>
            <a:pPr algn="ctr">
              <a:lnSpc>
                <a:spcPct val="115000"/>
              </a:lnSpc>
              <a:spcAft>
                <a:spcPts val="400"/>
              </a:spcAft>
            </a:pPr>
            <a:r>
              <a:rPr sz="1500" b="1">
                <a:solidFill>
                  <a:srgbClr val="FFFFFF"/>
                </a:solidFill>
                <a:latin typeface="Arial"/>
              </a:rPr>
              <a:t>5</a:t>
            </a:r>
          </a:p>
        </p:txBody>
      </p:sp>
      <p:sp>
        <p:nvSpPr>
          <p:cNvPr id="22" name="TextBox 21"/>
          <p:cNvSpPr txBox="1"/>
          <p:nvPr/>
        </p:nvSpPr>
        <p:spPr>
          <a:xfrm>
            <a:off x="1481328" y="5431536"/>
            <a:ext cx="4407408" cy="676656"/>
          </a:xfrm>
          <a:prstGeom prst="rect">
            <a:avLst/>
          </a:prstGeom>
          <a:noFill/>
        </p:spPr>
        <p:txBody>
          <a:bodyPr wrap="square" anchor="ctr" lIns="0" rIns="0" tIns="0" bIns="0">
            <a:spAutoFit/>
          </a:bodyPr>
          <a:lstStyle/>
          <a:p>
            <a:pPr algn="l">
              <a:lnSpc>
                <a:spcPct val="118000"/>
              </a:lnSpc>
              <a:spcAft>
                <a:spcPts val="500"/>
              </a:spcAft>
            </a:pPr>
            <a:r>
              <a:rPr sz="1450" b="0">
                <a:solidFill>
                  <a:srgbClr val="1B2438"/>
                </a:solidFill>
                <a:latin typeface="Arial"/>
              </a:rPr>
              <a:t>Thử với một việc thật rồi chỉnh lại hướng dẫn.</a:t>
            </a:r>
          </a:p>
        </p:txBody>
      </p:sp>
      <p:pic>
        <p:nvPicPr>
          <p:cNvPr id="23" name="Picture 22" descr="THAN64-1.jpg"/>
          <p:cNvPicPr>
            <a:picLocks noChangeAspect="1"/>
          </p:cNvPicPr>
          <p:nvPr/>
        </p:nvPicPr>
        <p:blipFill>
          <a:blip r:embed="rId2"/>
          <a:stretch>
            <a:fillRect/>
          </a:stretch>
        </p:blipFill>
        <p:spPr>
          <a:xfrm>
            <a:off x="6455664" y="2625677"/>
            <a:ext cx="5169377" cy="2996534"/>
          </a:xfrm>
          <a:prstGeom prst="rect">
            <a:avLst/>
          </a:prstGeom>
        </p:spPr>
      </p:pic>
      <p:sp>
        <p:nvSpPr>
          <p:cNvPr id="24" name="Rectangle 23"/>
          <p:cNvSpPr/>
          <p:nvPr/>
        </p:nvSpPr>
        <p:spPr>
          <a:xfrm>
            <a:off x="6455664" y="2625677"/>
            <a:ext cx="5169377" cy="2996534"/>
          </a:xfrm>
          <a:prstGeom prst="rect">
            <a:avLst/>
          </a:prstGeom>
          <a:noFill/>
          <a:ln w="9525">
            <a:solidFill>
              <a:srgbClr val="C8D3E6"/>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pic>
        <p:nvPicPr>
          <p:cNvPr id="25" name="Picture 24" descr="logo_s1_0.88in.png"/>
          <p:cNvPicPr>
            <a:picLocks noChangeAspect="1"/>
          </p:cNvPicPr>
          <p:nvPr/>
        </p:nvPicPr>
        <p:blipFill>
          <a:blip r:embed="rId3"/>
          <a:stretch>
            <a:fillRect/>
          </a:stretch>
        </p:blipFill>
        <p:spPr>
          <a:xfrm>
            <a:off x="566928" y="6254496"/>
            <a:ext cx="384048" cy="384048"/>
          </a:xfrm>
          <a:prstGeom prst="rect">
            <a:avLst/>
          </a:prstGeom>
        </p:spPr>
      </p:pic>
      <p:sp>
        <p:nvSpPr>
          <p:cNvPr id="26" name="TextBox 25"/>
          <p:cNvSpPr txBox="1"/>
          <p:nvPr/>
        </p:nvSpPr>
        <p:spPr>
          <a:xfrm>
            <a:off x="1078992" y="6309360"/>
            <a:ext cx="4572000" cy="310896"/>
          </a:xfrm>
          <a:prstGeom prst="rect">
            <a:avLst/>
          </a:prstGeom>
          <a:noFill/>
        </p:spPr>
        <p:txBody>
          <a:bodyPr wrap="square" anchor="ctr" lIns="0" rIns="0" tIns="0" bIns="0">
            <a:spAutoFit/>
          </a:bodyPr>
          <a:lstStyle/>
          <a:p>
            <a:pPr algn="l">
              <a:lnSpc>
                <a:spcPct val="118000"/>
              </a:lnSpc>
              <a:spcAft>
                <a:spcPts val="500"/>
              </a:spcAft>
            </a:pPr>
            <a:r>
              <a:rPr sz="1200" b="1">
                <a:solidFill>
                  <a:srgbClr val="8A93A3"/>
                </a:solidFill>
                <a:latin typeface="Arial"/>
              </a:rPr>
              <a:t>TRƯỜNG THPT TRẦN NGUYÊN HÃN  •  TP. HẢI PHÒNG</a:t>
            </a:r>
          </a:p>
        </p:txBody>
      </p:sp>
      <p:sp>
        <p:nvSpPr>
          <p:cNvPr id="27" name="TextBox 26"/>
          <p:cNvSpPr txBox="1"/>
          <p:nvPr/>
        </p:nvSpPr>
        <p:spPr>
          <a:xfrm>
            <a:off x="5955761" y="6309360"/>
            <a:ext cx="4882896" cy="310896"/>
          </a:xfrm>
          <a:prstGeom prst="rect">
            <a:avLst/>
          </a:prstGeom>
          <a:noFill/>
        </p:spPr>
        <p:txBody>
          <a:bodyPr wrap="square" anchor="ctr" lIns="0" rIns="0" tIns="0" bIns="0">
            <a:spAutoFit/>
          </a:bodyPr>
          <a:lstStyle/>
          <a:p>
            <a:pPr algn="r">
              <a:lnSpc>
                <a:spcPct val="118000"/>
              </a:lnSpc>
              <a:spcAft>
                <a:spcPts val="500"/>
              </a:spcAft>
            </a:pPr>
            <a:r>
              <a:rPr sz="1200" b="0">
                <a:solidFill>
                  <a:srgbClr val="8A93A3"/>
                </a:solidFill>
                <a:latin typeface="Arial"/>
              </a:rPr>
              <a:t>Chuyên đề 5</a:t>
            </a:r>
          </a:p>
        </p:txBody>
      </p:sp>
      <p:sp>
        <p:nvSpPr>
          <p:cNvPr id="28" name="TextBox 27"/>
          <p:cNvSpPr txBox="1"/>
          <p:nvPr/>
        </p:nvSpPr>
        <p:spPr>
          <a:xfrm>
            <a:off x="10893521" y="6309360"/>
            <a:ext cx="731520" cy="310896"/>
          </a:xfrm>
          <a:prstGeom prst="rect">
            <a:avLst/>
          </a:prstGeom>
          <a:noFill/>
        </p:spPr>
        <p:txBody>
          <a:bodyPr wrap="square" anchor="ctr" lIns="0" rIns="0" tIns="0" bIns="0">
            <a:spAutoFit/>
          </a:bodyPr>
          <a:lstStyle/>
          <a:p>
            <a:pPr algn="r">
              <a:lnSpc>
                <a:spcPct val="118000"/>
              </a:lnSpc>
              <a:spcAft>
                <a:spcPts val="500"/>
              </a:spcAft>
            </a:pPr>
            <a:r>
              <a:rPr sz="1300" b="1">
                <a:solidFill>
                  <a:srgbClr val="D42821"/>
                </a:solidFill>
                <a:latin typeface="Arial"/>
              </a:rPr>
              <a:t>★ </a:t>
            </a:r>
            <a:r>
              <a:rPr sz="1300" b="1">
                <a:solidFill>
                  <a:srgbClr val="053596"/>
                </a:solidFill>
                <a:latin typeface="Arial"/>
              </a:rPr>
              <a:t>99</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00"/>
                                        <p:tgtEl>
                                          <p:spTgt spid="2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52</Slides>
  <Notes>52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2026-07-26T09:41:59Z</dcterms:created>
  <dcterms:modified xsi:type="dcterms:W3CDTF">2026-07-26T09:41:59Z</dcterms:modified>
</cp:coreProperties>
</file>